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304673f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304673f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1304673f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1304673f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1304673f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1304673f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1304673f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1304673f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1304673f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1304673f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1304673f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1304673f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1304673f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1304673f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1304673f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1304673f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1304673f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1304673f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1304673f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1304673f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304673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c1304673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1304673f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1304673f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1304673f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1304673f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1304673f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1304673f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1304673f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1304673f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1304673fb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1304673f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1304673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c1304673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1304673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c1304673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1304673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1304673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1304673f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1304673f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1304673f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1304673f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1304673f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1304673f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1304673f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1304673f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thereumbook/ethereumbook/blob/develop/appdx-evm-opcodes-gas.asciidoc" TargetMode="External"/><Relationship Id="rId4" Type="http://schemas.openxmlformats.org/officeDocument/2006/relationships/hyperlink" Target="http://paper.gavwood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thereum.org/en/whitepaper/" TargetMode="External"/><Relationship Id="rId4" Type="http://schemas.openxmlformats.org/officeDocument/2006/relationships/hyperlink" Target="https://ethereum.github.io/yellowpaper/paper.pdf" TargetMode="External"/><Relationship Id="rId5" Type="http://schemas.openxmlformats.org/officeDocument/2006/relationships/hyperlink" Target="https://preethikasireddy.medium.com/how-does-ethereum-work-anyway-22d1df506369" TargetMode="External"/><Relationship Id="rId6" Type="http://schemas.openxmlformats.org/officeDocument/2006/relationships/hyperlink" Target="https://blockgeeks.com/guides/ethereum-gas/" TargetMode="External"/><Relationship Id="rId7" Type="http://schemas.openxmlformats.org/officeDocument/2006/relationships/hyperlink" Target="https://gwei.i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Programmable Blockchain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have</a:t>
            </a:r>
            <a:r>
              <a:rPr lang="en"/>
              <a:t> code,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Associated with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owned by person, corporation, entity,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messages from EOAs through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messages to other EOAs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contract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Signs messages with private key</a:t>
            </a:r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Externally Owned Accounts (EOAs)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code, state, 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Receives messages from EOAs or other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from EOA activates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read/write internal storage/state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propagate</a:t>
            </a:r>
            <a:r>
              <a:rPr lang="en"/>
              <a:t> messages to other 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self-initiate code or new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when “poked”</a:t>
            </a:r>
            <a:endParaRPr/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Accounts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1548325" y="1238325"/>
            <a:ext cx="1028700" cy="744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3900025" y="2517575"/>
            <a:ext cx="1028700" cy="74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3900025" y="1238325"/>
            <a:ext cx="1028700" cy="744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1548325" y="2517575"/>
            <a:ext cx="1028700" cy="744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251725" y="2517575"/>
            <a:ext cx="1028700" cy="74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</p:txBody>
      </p:sp>
      <p:cxnSp>
        <p:nvCxnSpPr>
          <p:cNvPr id="196" name="Google Shape;196;p24"/>
          <p:cNvCxnSpPr>
            <a:stCxn id="191" idx="3"/>
            <a:endCxn id="193" idx="1"/>
          </p:cNvCxnSpPr>
          <p:nvPr/>
        </p:nvCxnSpPr>
        <p:spPr>
          <a:xfrm>
            <a:off x="2577025" y="1610625"/>
            <a:ext cx="1323000" cy="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4"/>
          <p:cNvCxnSpPr>
            <a:stCxn id="194" idx="3"/>
            <a:endCxn id="192" idx="1"/>
          </p:cNvCxnSpPr>
          <p:nvPr/>
        </p:nvCxnSpPr>
        <p:spPr>
          <a:xfrm>
            <a:off x="2577025" y="2889875"/>
            <a:ext cx="1323000" cy="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>
            <a:stCxn id="192" idx="3"/>
            <a:endCxn id="195" idx="1"/>
          </p:cNvCxnSpPr>
          <p:nvPr/>
        </p:nvCxnSpPr>
        <p:spPr>
          <a:xfrm>
            <a:off x="4928725" y="2889875"/>
            <a:ext cx="1323000" cy="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4"/>
          <p:cNvSpPr txBox="1"/>
          <p:nvPr/>
        </p:nvSpPr>
        <p:spPr>
          <a:xfrm>
            <a:off x="2947525" y="151597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TX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008425" y="279182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TX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146825" y="2842700"/>
            <a:ext cx="102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Internal </a:t>
            </a:r>
            <a:r>
              <a:rPr lang="en">
                <a:solidFill>
                  <a:srgbClr val="EA9999"/>
                </a:solidFill>
              </a:rPr>
              <a:t>TX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Transaction: data package that stores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 from EOA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recipient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of ether to transfer, sender -&gt; recipient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data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STARTGAS</a:t>
            </a:r>
            <a:r>
              <a:rPr lang="en"/>
              <a:t> : max # computational steps allowed in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GASPRICE</a:t>
            </a:r>
            <a:r>
              <a:rPr lang="en"/>
              <a:t> : fee per computational step</a:t>
            </a:r>
            <a:endParaRPr/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Message: virtual object that exist in execution environment (not serialized)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(implicit)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of ether to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STARTGAS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 from contracts to other contracts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Halting Problem: proven to be impossible to determine ahead of time whether code will terminate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distributed network: leads to Denial of Service (DoS)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relevant in turing-complete execution contexts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Gas provides “fuel” for execution (and storage)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EVM operation costs some amount of gas (fixed)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STARTGAS = GASLIMIT</a:t>
            </a:r>
            <a:r>
              <a:rPr lang="en"/>
              <a:t>: max quantity of gas sender willing to consume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GASPRICE</a:t>
            </a:r>
            <a:r>
              <a:rPr lang="en"/>
              <a:t>: fee, in ether, sender willing to pay per unit gas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measured in gwei: 1 gwei = 10^9 wei, 1 eth = 10^9 gwei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GASPRICE * STARTGAS</a:t>
            </a:r>
            <a:r>
              <a:rPr lang="en"/>
              <a:t> = max amount sender willing to pay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Unused gas is returned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gas goes to miner as fee</a:t>
            </a:r>
            <a:endParaRPr/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311700" y="4703625"/>
            <a:ext cx="389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Gas costs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Fee schedule: Yellowpaper, page 20, Appendix G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11700" y="1152475"/>
            <a:ext cx="36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validate Tx</a:t>
            </a:r>
            <a:endParaRPr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Fee = STARTGAS * GASPRICE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subtract Fee from sender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increment sender nonce</a:t>
            </a:r>
            <a:endParaRPr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GAS = STARTGAS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GAS -= size(data) * gas_per_byte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recipient account if it does not exist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transfer tx value from sender to recipient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revert if failed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fee not returned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gas spent not returned</a:t>
            </a:r>
            <a:endParaRPr sz="1500"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75" y="1152475"/>
            <a:ext cx="4951051" cy="23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Contract code is low-level, stack-based bytecode: EVM code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byte represents operation (opcode)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written in high-level language and compiled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Contracts have memory (expandable byte array) and storage (key/value store)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persists after computation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can access memory, storage, message details (value, sender, data), block header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can return byte array as output</a:t>
            </a:r>
            <a:endParaRPr sz="1700"/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Execution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7170575" y="2098025"/>
            <a:ext cx="1590300" cy="173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Bytecode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6080604052348015600f57600080fd5b5060878061001e996000396000f3fe608060…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717375" y="1482150"/>
            <a:ext cx="1665000" cy="1421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Solidity Contract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pragma solidity 0.4.25;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contract MyContract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Compilation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2989275" y="1859400"/>
            <a:ext cx="1387500" cy="666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Solidity Compiler</a:t>
            </a:r>
            <a:endParaRPr b="1"/>
          </a:p>
        </p:txBody>
      </p:sp>
      <p:sp>
        <p:nvSpPr>
          <p:cNvPr id="242" name="Google Shape;242;p30"/>
          <p:cNvSpPr/>
          <p:nvPr/>
        </p:nvSpPr>
        <p:spPr>
          <a:xfrm>
            <a:off x="717375" y="3285875"/>
            <a:ext cx="1665000" cy="1421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Vyper</a:t>
            </a:r>
            <a:r>
              <a:rPr b="1" lang="en"/>
              <a:t> Contract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@external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def __init__(...)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5285650" y="2098025"/>
            <a:ext cx="1590300" cy="173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EVM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0000	60  PUSH1 0x80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0002	60  PUSH1 0x40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0004	52  MSTORE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0005	34  CALLVALUE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0006	80  DUP1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ABI</a:t>
            </a:r>
            <a:endParaRPr b="1"/>
          </a:p>
        </p:txBody>
      </p:sp>
      <p:sp>
        <p:nvSpPr>
          <p:cNvPr id="244" name="Google Shape;244;p30"/>
          <p:cNvSpPr/>
          <p:nvPr/>
        </p:nvSpPr>
        <p:spPr>
          <a:xfrm>
            <a:off x="2996113" y="3663125"/>
            <a:ext cx="1434900" cy="666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Vyper</a:t>
            </a:r>
            <a:r>
              <a:rPr b="1" lang="en"/>
              <a:t> Compiler</a:t>
            </a:r>
            <a:endParaRPr b="1"/>
          </a:p>
        </p:txBody>
      </p:sp>
      <p:cxnSp>
        <p:nvCxnSpPr>
          <p:cNvPr id="245" name="Google Shape;245;p30"/>
          <p:cNvCxnSpPr>
            <a:stCxn id="242" idx="3"/>
            <a:endCxn id="244" idx="2"/>
          </p:cNvCxnSpPr>
          <p:nvPr/>
        </p:nvCxnSpPr>
        <p:spPr>
          <a:xfrm>
            <a:off x="2382375" y="3996425"/>
            <a:ext cx="613800" cy="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0"/>
          <p:cNvCxnSpPr>
            <a:stCxn id="244" idx="6"/>
            <a:endCxn id="243" idx="1"/>
          </p:cNvCxnSpPr>
          <p:nvPr/>
        </p:nvCxnSpPr>
        <p:spPr>
          <a:xfrm flipH="1" rot="10800000">
            <a:off x="4431013" y="2964425"/>
            <a:ext cx="854700" cy="10320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0"/>
          <p:cNvCxnSpPr>
            <a:stCxn id="239" idx="3"/>
            <a:endCxn id="241" idx="2"/>
          </p:cNvCxnSpPr>
          <p:nvPr/>
        </p:nvCxnSpPr>
        <p:spPr>
          <a:xfrm>
            <a:off x="2382375" y="2192700"/>
            <a:ext cx="606900" cy="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0"/>
          <p:cNvCxnSpPr>
            <a:stCxn id="241" idx="6"/>
            <a:endCxn id="243" idx="1"/>
          </p:cNvCxnSpPr>
          <p:nvPr/>
        </p:nvCxnSpPr>
        <p:spPr>
          <a:xfrm>
            <a:off x="4376775" y="2192700"/>
            <a:ext cx="909000" cy="7716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>
            <a:stCxn id="243" idx="3"/>
            <a:endCxn id="238" idx="1"/>
          </p:cNvCxnSpPr>
          <p:nvPr/>
        </p:nvCxnSpPr>
        <p:spPr>
          <a:xfrm>
            <a:off x="6875950" y="2964275"/>
            <a:ext cx="294600" cy="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entire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incoming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block from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valid nonce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 block to network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77" y="1179277"/>
            <a:ext cx="9144077" cy="3743327"/>
            <a:chOff x="-77" y="264877"/>
            <a:chExt cx="9144077" cy="3743327"/>
          </a:xfrm>
        </p:grpSpPr>
        <p:sp>
          <p:nvSpPr>
            <p:cNvPr id="61" name="Google Shape;61;p14"/>
            <p:cNvSpPr/>
            <p:nvPr/>
          </p:nvSpPr>
          <p:spPr>
            <a:xfrm>
              <a:off x="485024" y="1421816"/>
              <a:ext cx="2528700" cy="50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4"/>
            <p:cNvGrpSpPr/>
            <p:nvPr/>
          </p:nvGrpSpPr>
          <p:grpSpPr>
            <a:xfrm>
              <a:off x="6152001" y="264877"/>
              <a:ext cx="2528882" cy="1093578"/>
              <a:chOff x="2619800" y="2063475"/>
              <a:chExt cx="4491000" cy="2083800"/>
            </a:xfrm>
          </p:grpSpPr>
          <p:sp>
            <p:nvSpPr>
              <p:cNvPr id="63" name="Google Shape;63;p14"/>
              <p:cNvSpPr/>
              <p:nvPr/>
            </p:nvSpPr>
            <p:spPr>
              <a:xfrm>
                <a:off x="2619800" y="2063475"/>
                <a:ext cx="4491000" cy="2083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2827889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134657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Nonce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3973484" y="336352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Merkle Root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 txBox="1"/>
              <p:nvPr/>
            </p:nvSpPr>
            <p:spPr>
              <a:xfrm>
                <a:off x="3206475" y="2111200"/>
                <a:ext cx="30750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highlight>
                      <a:srgbClr val="C27BA0"/>
                    </a:highlight>
                    <a:latin typeface="Arial"/>
                    <a:ea typeface="Arial"/>
                    <a:cs typeface="Arial"/>
                    <a:sym typeface="Arial"/>
                  </a:rPr>
                  <a:t>Block Header</a:t>
                </a:r>
                <a:endParaRPr b="0" i="0" sz="1000" u="none" cap="none" strike="noStrike">
                  <a:solidFill>
                    <a:srgbClr val="000000"/>
                  </a:solidFill>
                  <a:highlight>
                    <a:srgbClr val="C27BA0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3277262" y="264877"/>
              <a:ext cx="2528882" cy="1093578"/>
              <a:chOff x="2619800" y="2063475"/>
              <a:chExt cx="4491000" cy="20838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2619800" y="2063475"/>
                <a:ext cx="4491000" cy="2083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827889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5134657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Nonce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 txBox="1"/>
              <p:nvPr/>
            </p:nvSpPr>
            <p:spPr>
              <a:xfrm>
                <a:off x="3206475" y="2111200"/>
                <a:ext cx="30750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highlight>
                      <a:srgbClr val="6D9EEB"/>
                    </a:highlight>
                    <a:latin typeface="Arial"/>
                    <a:ea typeface="Arial"/>
                    <a:cs typeface="Arial"/>
                    <a:sym typeface="Arial"/>
                  </a:rPr>
                  <a:t>Block Header</a:t>
                </a:r>
                <a:endParaRPr b="0" i="0" sz="1000" u="none" cap="none" strike="noStrike">
                  <a:solidFill>
                    <a:srgbClr val="000000"/>
                  </a:solidFill>
                  <a:highlight>
                    <a:srgbClr val="6D9EEB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475848" y="264877"/>
              <a:ext cx="2528882" cy="1093578"/>
              <a:chOff x="2619800" y="2063475"/>
              <a:chExt cx="4491000" cy="20838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619800" y="2063475"/>
                <a:ext cx="4491000" cy="2083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2827889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5134657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Nonce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4020489" y="3402832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Merkle Root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4"/>
              <p:cNvSpPr txBox="1"/>
              <p:nvPr/>
            </p:nvSpPr>
            <p:spPr>
              <a:xfrm>
                <a:off x="3206475" y="2111200"/>
                <a:ext cx="30750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highlight>
                      <a:srgbClr val="93C47D"/>
                    </a:highlight>
                    <a:latin typeface="Arial"/>
                    <a:ea typeface="Arial"/>
                    <a:cs typeface="Arial"/>
                    <a:sym typeface="Arial"/>
                  </a:rPr>
                  <a:t>Block Header</a:t>
                </a:r>
                <a:endParaRPr b="0" i="0" sz="1000" u="none" cap="none" strike="noStrike">
                  <a:solidFill>
                    <a:srgbClr val="000000"/>
                  </a:solidFill>
                  <a:highlight>
                    <a:srgbClr val="93C47D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9" name="Google Shape;79;p14"/>
            <p:cNvCxnSpPr>
              <a:stCxn id="64" idx="1"/>
              <a:endCxn id="72" idx="0"/>
            </p:cNvCxnSpPr>
            <p:nvPr/>
          </p:nvCxnSpPr>
          <p:spPr>
            <a:xfrm rot="10800000">
              <a:off x="4473376" y="289973"/>
              <a:ext cx="1795800" cy="412800"/>
            </a:xfrm>
            <a:prstGeom prst="bentConnector4">
              <a:avLst>
                <a:gd fmla="val 16868" name="adj1"/>
                <a:gd fmla="val 138008" name="adj2"/>
              </a:avLst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sm" w="sm" type="triangle"/>
              <a:tailEnd len="sm" w="sm" type="none"/>
            </a:ln>
          </p:spPr>
        </p:cxnSp>
        <p:cxnSp>
          <p:nvCxnSpPr>
            <p:cNvPr id="80" name="Google Shape;80;p14"/>
            <p:cNvCxnSpPr>
              <a:stCxn id="70" idx="1"/>
              <a:endCxn id="78" idx="0"/>
            </p:cNvCxnSpPr>
            <p:nvPr/>
          </p:nvCxnSpPr>
          <p:spPr>
            <a:xfrm rot="10800000">
              <a:off x="1671837" y="289973"/>
              <a:ext cx="1722600" cy="412800"/>
            </a:xfrm>
            <a:prstGeom prst="bentConnector4">
              <a:avLst>
                <a:gd fmla="val 15494" name="adj1"/>
                <a:gd fmla="val 138008" name="adj2"/>
              </a:avLst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sm" w="sm" type="triangle"/>
              <a:tailEnd len="sm" w="sm" type="none"/>
            </a:ln>
          </p:spPr>
        </p:cxnSp>
        <p:sp>
          <p:nvSpPr>
            <p:cNvPr id="81" name="Google Shape;81;p14"/>
            <p:cNvSpPr/>
            <p:nvPr/>
          </p:nvSpPr>
          <p:spPr>
            <a:xfrm>
              <a:off x="1263691" y="1504875"/>
              <a:ext cx="846600" cy="290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Tree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p14"/>
            <p:cNvCxnSpPr>
              <a:stCxn id="81" idx="0"/>
              <a:endCxn id="77" idx="2"/>
            </p:cNvCxnSpPr>
            <p:nvPr/>
          </p:nvCxnSpPr>
          <p:spPr>
            <a:xfrm rot="10800000">
              <a:off x="1686691" y="1245375"/>
              <a:ext cx="300" cy="259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3" name="Google Shape;83;p14"/>
            <p:cNvSpPr/>
            <p:nvPr/>
          </p:nvSpPr>
          <p:spPr>
            <a:xfrm>
              <a:off x="6152145" y="1421816"/>
              <a:ext cx="2528700" cy="50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14"/>
            <p:cNvCxnSpPr>
              <a:stCxn id="85" idx="0"/>
              <a:endCxn id="66" idx="2"/>
            </p:cNvCxnSpPr>
            <p:nvPr/>
          </p:nvCxnSpPr>
          <p:spPr>
            <a:xfrm rot="10800000">
              <a:off x="7336422" y="1224675"/>
              <a:ext cx="600" cy="2802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" name="Google Shape;86;p14"/>
            <p:cNvCxnSpPr/>
            <p:nvPr/>
          </p:nvCxnSpPr>
          <p:spPr>
            <a:xfrm rot="10800000">
              <a:off x="7348800" y="290292"/>
              <a:ext cx="1795200" cy="412500"/>
            </a:xfrm>
            <a:prstGeom prst="bentConnector4">
              <a:avLst>
                <a:gd fmla="val 16868" name="adj1"/>
                <a:gd fmla="val 138008" name="adj2"/>
              </a:avLst>
            </a:prstGeom>
            <a:noFill/>
            <a:ln cap="flat" cmpd="sng" w="19050">
              <a:solidFill>
                <a:srgbClr val="C27BA0"/>
              </a:solidFill>
              <a:prstDash val="solid"/>
              <a:round/>
              <a:headEnd len="sm" w="sm" type="triangle"/>
              <a:tailEnd len="sm" w="sm" type="none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4042133" y="883000"/>
              <a:ext cx="939600" cy="341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" sz="10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H(E || F)</a:t>
              </a:r>
              <a:endParaRPr i="0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913722" y="1504875"/>
              <a:ext cx="846600" cy="290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Tree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4"/>
            <p:cNvGrpSpPr/>
            <p:nvPr/>
          </p:nvGrpSpPr>
          <p:grpSpPr>
            <a:xfrm>
              <a:off x="2302435" y="1991304"/>
              <a:ext cx="4479115" cy="2016900"/>
              <a:chOff x="2180000" y="1991300"/>
              <a:chExt cx="4385700" cy="2016900"/>
            </a:xfrm>
          </p:grpSpPr>
          <p:grpSp>
            <p:nvGrpSpPr>
              <p:cNvPr id="89" name="Google Shape;89;p14"/>
              <p:cNvGrpSpPr/>
              <p:nvPr/>
            </p:nvGrpSpPr>
            <p:grpSpPr>
              <a:xfrm>
                <a:off x="2180000" y="1991300"/>
                <a:ext cx="4385700" cy="2016900"/>
                <a:chOff x="2104775" y="2348425"/>
                <a:chExt cx="4385700" cy="2016900"/>
              </a:xfrm>
            </p:grpSpPr>
            <p:sp>
              <p:nvSpPr>
                <p:cNvPr id="90" name="Google Shape;90;p14"/>
                <p:cNvSpPr/>
                <p:nvPr/>
              </p:nvSpPr>
              <p:spPr>
                <a:xfrm>
                  <a:off x="2104775" y="2348425"/>
                  <a:ext cx="4385700" cy="20169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4"/>
                <p:cNvSpPr/>
                <p:nvPr/>
              </p:nvSpPr>
              <p:spPr>
                <a:xfrm>
                  <a:off x="2716730" y="2607136"/>
                  <a:ext cx="919800" cy="417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H(A || B)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4"/>
                <p:cNvSpPr/>
                <p:nvPr/>
              </p:nvSpPr>
              <p:spPr>
                <a:xfrm>
                  <a:off x="4977835" y="2607136"/>
                  <a:ext cx="919800" cy="417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H(C || D)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3" name="Google Shape;93;p14"/>
                <p:cNvSpPr/>
                <p:nvPr/>
              </p:nvSpPr>
              <p:spPr>
                <a:xfrm>
                  <a:off x="2182134" y="3369960"/>
                  <a:ext cx="919800" cy="417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H(TX1)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4" name="Google Shape;94;p14"/>
                <p:cNvSpPr/>
                <p:nvPr/>
              </p:nvSpPr>
              <p:spPr>
                <a:xfrm>
                  <a:off x="3279071" y="3369960"/>
                  <a:ext cx="919800" cy="417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H(TX2)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5" name="Google Shape;95;p14"/>
                <p:cNvSpPr/>
                <p:nvPr/>
              </p:nvSpPr>
              <p:spPr>
                <a:xfrm>
                  <a:off x="4500721" y="3369960"/>
                  <a:ext cx="919800" cy="417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H(TX3)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6" name="Google Shape;96;p14"/>
                <p:cNvSpPr/>
                <p:nvPr/>
              </p:nvSpPr>
              <p:spPr>
                <a:xfrm>
                  <a:off x="5504121" y="3369960"/>
                  <a:ext cx="919800" cy="417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H(TX4)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97" name="Google Shape;97;p14"/>
                <p:cNvCxnSpPr>
                  <a:stCxn id="94" idx="0"/>
                  <a:endCxn id="91" idx="2"/>
                </p:cNvCxnSpPr>
                <p:nvPr/>
              </p:nvCxnSpPr>
              <p:spPr>
                <a:xfrm rot="10800000">
                  <a:off x="3176771" y="3024960"/>
                  <a:ext cx="5622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98" name="Google Shape;98;p14"/>
                <p:cNvCxnSpPr>
                  <a:stCxn id="93" idx="0"/>
                  <a:endCxn id="91" idx="2"/>
                </p:cNvCxnSpPr>
                <p:nvPr/>
              </p:nvCxnSpPr>
              <p:spPr>
                <a:xfrm flipH="1" rot="10800000">
                  <a:off x="2642034" y="3024960"/>
                  <a:ext cx="5346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99" name="Google Shape;99;p14"/>
                <p:cNvCxnSpPr>
                  <a:stCxn id="96" idx="0"/>
                  <a:endCxn id="92" idx="2"/>
                </p:cNvCxnSpPr>
                <p:nvPr/>
              </p:nvCxnSpPr>
              <p:spPr>
                <a:xfrm rot="10800000">
                  <a:off x="5437821" y="3024960"/>
                  <a:ext cx="5262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0" name="Google Shape;100;p14"/>
                <p:cNvCxnSpPr>
                  <a:stCxn id="95" idx="0"/>
                  <a:endCxn id="92" idx="2"/>
                </p:cNvCxnSpPr>
                <p:nvPr/>
              </p:nvCxnSpPr>
              <p:spPr>
                <a:xfrm flipH="1" rot="10800000">
                  <a:off x="4960621" y="3024960"/>
                  <a:ext cx="4770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01" name="Google Shape;101;p14"/>
                <p:cNvSpPr/>
                <p:nvPr/>
              </p:nvSpPr>
              <p:spPr>
                <a:xfrm>
                  <a:off x="2182134" y="3997930"/>
                  <a:ext cx="919800" cy="252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TX1</a:t>
                  </a:r>
                  <a:r>
                    <a:rPr b="0" i="0" lang="en" sz="9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b="0" i="0" lang="en" sz="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(COINBASE)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4"/>
                <p:cNvSpPr/>
                <p:nvPr/>
              </p:nvSpPr>
              <p:spPr>
                <a:xfrm>
                  <a:off x="3297953" y="3997964"/>
                  <a:ext cx="882000" cy="252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TX2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03" name="Google Shape;103;p14"/>
                <p:cNvSpPr/>
                <p:nvPr/>
              </p:nvSpPr>
              <p:spPr>
                <a:xfrm>
                  <a:off x="4500721" y="3997930"/>
                  <a:ext cx="919800" cy="252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TX3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04" name="Google Shape;104;p14"/>
                <p:cNvSpPr/>
                <p:nvPr/>
              </p:nvSpPr>
              <p:spPr>
                <a:xfrm>
                  <a:off x="5504121" y="3997930"/>
                  <a:ext cx="919800" cy="252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TX4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105" name="Google Shape;105;p14"/>
                <p:cNvCxnSpPr>
                  <a:stCxn id="101" idx="0"/>
                  <a:endCxn id="93" idx="2"/>
                </p:cNvCxnSpPr>
                <p:nvPr/>
              </p:nvCxnSpPr>
              <p:spPr>
                <a:xfrm rot="10800000">
                  <a:off x="2642034" y="3787930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6" name="Google Shape;106;p14"/>
                <p:cNvCxnSpPr>
                  <a:stCxn id="102" idx="0"/>
                  <a:endCxn id="94" idx="2"/>
                </p:cNvCxnSpPr>
                <p:nvPr/>
              </p:nvCxnSpPr>
              <p:spPr>
                <a:xfrm rot="10800000">
                  <a:off x="3738953" y="3787964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7" name="Google Shape;107;p14"/>
                <p:cNvCxnSpPr>
                  <a:stCxn id="103" idx="0"/>
                  <a:endCxn id="95" idx="2"/>
                </p:cNvCxnSpPr>
                <p:nvPr/>
              </p:nvCxnSpPr>
              <p:spPr>
                <a:xfrm rot="10800000">
                  <a:off x="4960621" y="3787930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8" name="Google Shape;108;p14"/>
                <p:cNvCxnSpPr>
                  <a:stCxn id="104" idx="0"/>
                  <a:endCxn id="96" idx="2"/>
                </p:cNvCxnSpPr>
                <p:nvPr/>
              </p:nvCxnSpPr>
              <p:spPr>
                <a:xfrm rot="10800000">
                  <a:off x="5964021" y="3787930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109" name="Google Shape;109;p14"/>
              <p:cNvSpPr txBox="1"/>
              <p:nvPr/>
            </p:nvSpPr>
            <p:spPr>
              <a:xfrm>
                <a:off x="3956950" y="1991300"/>
                <a:ext cx="7731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Merkle Tree</a:t>
                </a:r>
                <a:endParaRPr/>
              </a:p>
            </p:txBody>
          </p:sp>
        </p:grpSp>
        <p:cxnSp>
          <p:nvCxnSpPr>
            <p:cNvPr id="110" name="Google Shape;110;p14"/>
            <p:cNvCxnSpPr>
              <a:stCxn id="92" idx="0"/>
              <a:endCxn id="87" idx="2"/>
            </p:cNvCxnSpPr>
            <p:nvPr/>
          </p:nvCxnSpPr>
          <p:spPr>
            <a:xfrm rot="10800000">
              <a:off x="4511787" y="1224615"/>
              <a:ext cx="1194600" cy="1025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14"/>
            <p:cNvCxnSpPr>
              <a:stCxn id="91" idx="0"/>
              <a:endCxn id="87" idx="2"/>
            </p:cNvCxnSpPr>
            <p:nvPr/>
          </p:nvCxnSpPr>
          <p:spPr>
            <a:xfrm flipH="1" rot="10800000">
              <a:off x="3397120" y="1224615"/>
              <a:ext cx="1114800" cy="1025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14"/>
            <p:cNvCxnSpPr>
              <a:stCxn id="75" idx="1"/>
            </p:cNvCxnSpPr>
            <p:nvPr/>
          </p:nvCxnSpPr>
          <p:spPr>
            <a:xfrm flipH="1">
              <a:off x="-77" y="702773"/>
              <a:ext cx="593100" cy="1200"/>
            </a:xfrm>
            <a:prstGeom prst="straightConnector1">
              <a:avLst/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13" name="Google Shape;113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Bitcoin Blockchain (simplified)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Validation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24" y="3800475"/>
            <a:ext cx="5027250" cy="8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11700" y="1152475"/>
            <a:ext cx="85206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block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transaction in block: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</a:t>
            </a:r>
            <a:r>
              <a:rPr lang="en"/>
              <a:t>intermediate state: </a:t>
            </a:r>
            <a:r>
              <a:rPr lang="en"/>
              <a:t>apply transaction’s state transition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transaction list’s final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block 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in block’s final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state stored in Patricia-Merkle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validating nodes run computation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aximally redundant: all nodes reproduce current state by performing computation on all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replicated state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omputation performed by nodes in parallel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inefficient: expensive, slow, memory-intensive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vital for consensus in trustless distributed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Incentive to push computation to only a portion of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sharding (active research area)</a:t>
            </a:r>
            <a:endParaRPr/>
          </a:p>
        </p:txBody>
      </p:sp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DAPPs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DAPP: Decentralized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via Smart Contracts (contract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Decentralized (peer-to-peer)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 (blockchain as database)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code (public blockchain)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Ethereum Whitepaper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Ethereum Yellowpaper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How does Ethereum work, anyway?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Ethereum 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Ethereum Denominations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                       1 ETHER = 1,000,000,000,000,000,000 WEI = 1 (EXA)WEI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  1 (MILLI)ETHER = 0.001 ETHER = 1,000,000,000,000,000 WEI = 1 (PETA)WEI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1 (MICRO)ETHER = 0.000001 ETHER = 1,000,000,000,000 WEI = 1 (TERA)WEI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1 (Nano)ETHER = 0.000000001 ETHER = 1,000,000,000 WEI = 1 (GIGA)WEI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1 (PICO)ETHER = 0.000000000001 ETHER = 1,000,000 WEI = 1 (MEGA)WEI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1 (FEMTO)ETHER = 0.000000000000001 ETHER = 1,000 WEI = 1 (KILO)WEI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(ATTO)ETHER = 0.000000000000000001 ETHER = 1 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gwei  -&gt; Shannon (denomination of GAS)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pwei  -&gt; Finney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ether -&gt; Buterin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eth =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1,000,000,000,000,000,000 wei = 50 pwei = 20 gwei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 Denominations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Bitcoin Blocks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437700" y="3730775"/>
            <a:ext cx="4512000" cy="119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BLOCK BODY (variable size)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= Transactions (Merkle Tree)</a:t>
            </a:r>
            <a:endParaRPr sz="2000"/>
          </a:p>
        </p:txBody>
      </p:sp>
      <p:sp>
        <p:nvSpPr>
          <p:cNvPr id="120" name="Google Shape;120;p15"/>
          <p:cNvSpPr txBox="1"/>
          <p:nvPr/>
        </p:nvSpPr>
        <p:spPr>
          <a:xfrm>
            <a:off x="2445325" y="1238500"/>
            <a:ext cx="45042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Size (4 bytes): Size of the Block in bytes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2437700" y="3115175"/>
            <a:ext cx="45300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Counter (VarInt, 1-9 bytes): Num Transactions that follow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2445525" y="1638700"/>
            <a:ext cx="4504200" cy="1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Version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Previous Block Id (hash)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Merkle Root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Time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Bits (target)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Nonce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6297425" y="1542000"/>
            <a:ext cx="2402400" cy="353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56425" y="1470625"/>
            <a:ext cx="2040000" cy="3538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698400" y="1621650"/>
            <a:ext cx="1747200" cy="205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20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Bitcoin </a:t>
            </a:r>
            <a:r>
              <a:rPr lang="en"/>
              <a:t>Transactions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>
            <a:off x="2300625" y="2458575"/>
            <a:ext cx="1397700" cy="21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6"/>
          <p:cNvCxnSpPr>
            <a:endCxn id="127" idx="1"/>
          </p:cNvCxnSpPr>
          <p:nvPr/>
        </p:nvCxnSpPr>
        <p:spPr>
          <a:xfrm flipH="1" rot="10800000">
            <a:off x="5431325" y="3311100"/>
            <a:ext cx="866100" cy="87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6"/>
          <p:cNvSpPr/>
          <p:nvPr/>
        </p:nvSpPr>
        <p:spPr>
          <a:xfrm>
            <a:off x="439425" y="3500825"/>
            <a:ext cx="1618800" cy="383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39425" y="4508100"/>
            <a:ext cx="1618800" cy="383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025300" y="3956866"/>
            <a:ext cx="94200" cy="10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25300" y="4109266"/>
            <a:ext cx="94200" cy="10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025300" y="4261666"/>
            <a:ext cx="94200" cy="10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406625" y="3548788"/>
            <a:ext cx="2176800" cy="383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406625" y="4584300"/>
            <a:ext cx="2176800" cy="383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480400" y="4030675"/>
            <a:ext cx="94200" cy="10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7480400" y="4183075"/>
            <a:ext cx="94200" cy="10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480400" y="4335475"/>
            <a:ext cx="94200" cy="10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39425" y="1576350"/>
            <a:ext cx="1618800" cy="1821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0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txid (hash)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Size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6406625" y="1598400"/>
            <a:ext cx="2176800" cy="1775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0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(simplified)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75" y="1152475"/>
            <a:ext cx="6997674" cy="376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Transition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 ledger, UTXO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state: current ownership status of all BTC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transition: state + transaction = new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mechanism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signatures &amp; valid hashes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 consensus, allowing nodes to agree on state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anyone can join, but sybil attacks prevented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barrier to participation: computing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 version of a “smart contract” (e.g. m-of-n transactions)</a:t>
            </a:r>
            <a:endParaRPr/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Summary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Script Limitations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Turing-Complete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 infinite loops (avoids halting problem, DDOS)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quasi-loops possible with enough “if” statements, but not space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Value-blind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way for UTXO script to provide fine-grained control over amount withdrawn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UTXO can either be spent or unspent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multi-stage scripts or any other internal state (e.g. vote counts)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Blockchain-blind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UTXO has no access to block data (timestamp, nonce, previous block hash, etc.)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decentralized platform to run smart contracts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Turing-complete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Account-based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Transactions lead to state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Trustless Distributed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 Virtual Machine (EVM)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</a:t>
            </a:r>
            <a:r>
              <a:rPr lang="en"/>
              <a:t>cryptocurrency</a:t>
            </a:r>
            <a:r>
              <a:rPr lang="en"/>
              <a:t>: 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Contracts: </a:t>
            </a:r>
            <a:r>
              <a:rPr lang="en"/>
              <a:t>cryptographic "boxes" that contain value and state, and only unlock it if certain conditions are met</a:t>
            </a:r>
            <a:endParaRPr/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Ethereum world state made up of objects called “accounts”, each of which has: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(20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nonce: counter that ensures each transaction processed only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balance: current amount of 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contract code, if present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storage, empty by default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account types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externally owned accounts: controlled by private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contract accounts: controlled by contract code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State Transition: direct transfers of value and information between accounts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