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5143500" cx="9144000"/>
  <p:notesSz cx="6858000" cy="9144000"/>
  <p:embeddedFontLst>
    <p:embeddedFont>
      <p:font typeface="Roboto Mon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Mono-regular.fntdata"/><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Mono-italic.fntdata"/><Relationship Id="rId30" Type="http://schemas.openxmlformats.org/officeDocument/2006/relationships/slide" Target="slides/slide25.xml"/><Relationship Id="rId74" Type="http://schemas.openxmlformats.org/officeDocument/2006/relationships/font" Target="fonts/RobotoMono-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RobotoMono-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24c5815c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24c5815c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24c5815c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24c5815c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24c5815c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24c5815c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24c5815c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24c5815c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24c5815c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24c5815c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24c5815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24c5815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24c5815c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24c5815c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24c5815c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24c5815c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24c5815c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24c5815c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24c5815c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24c5815c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24c5815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24c5815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24c5815c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24c5815c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24c5815c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24c5815c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24c5815c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24c5815c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24c5815c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24c5815c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24c5815c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24c5815c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24c5815c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24c5815c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24c5815c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24c5815c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24c5815c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24c5815c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24c5815c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24c5815c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24c5815c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24c5815c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24c5815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24c5815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24c5815c3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24c5815c3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24c5815c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24c5815c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24c5815c3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24c5815c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24c5815c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24c5815c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24c5815c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24c5815c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24c5815c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24c5815c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24c5815c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24c5815c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24c5815c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24c5815c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24c5815c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24c5815c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24c5815c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24c5815c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24c5815c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24c5815c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24c5815c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24c5815c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24c5815c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24c5815c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24c5815c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24c5815c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24c5815c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24c5815c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24c5815c3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24c5815c3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24c5815c3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24c5815c3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24c5815c3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24c5815c3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c24c5815c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c24c5815c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c24c5815c3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c24c5815c3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c24c5815c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c24c5815c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24c5815c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24c5815c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c24c5815c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c24c5815c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24c5815c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24c5815c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24c5815c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24c5815c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24c5815c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c24c5815c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c24c5815c3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c24c5815c3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c24c5815c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c24c5815c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c24c5815c3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c24c5815c3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c24c5815c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c24c5815c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c24c5815c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c24c5815c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c24c5815c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c24c5815c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24c5815c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24c5815c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24c5815c3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c24c5815c3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24c5815c3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24c5815c3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24c5815c3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c24c5815c3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24c5815c3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24c5815c3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c24c5815c3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c24c5815c3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c24c5815c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c24c5815c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24c5815c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24c5815c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24c5815c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24c5815c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24c5815c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24c5815c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24c5815c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24c5815c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24c5815c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24c5815c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docs.soliditylang.org/en/v0.8.1/" TargetMode="External"/><Relationship Id="rId4" Type="http://schemas.openxmlformats.org/officeDocument/2006/relationships/hyperlink" Target="https://github.com/ethereumbook/ethereumbook/blob/develop/07smart-contracts-solidity.asciidoc" TargetMode="External"/><Relationship Id="rId5" Type="http://schemas.openxmlformats.org/officeDocument/2006/relationships/hyperlink" Target="https://learnxinyminutes.com/docs/solidity/" TargetMode="External"/><Relationship Id="rId6" Type="http://schemas.openxmlformats.org/officeDocument/2006/relationships/hyperlink" Target="http://remix.ethereum.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Solidity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High-level language for Smart Contracts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14" name="Google Shape;114;p2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a:t>
            </a:r>
            <a:r>
              <a:rPr lang="en" sz="1000">
                <a:solidFill>
                  <a:srgbClr val="00FFFF"/>
                </a:solidFill>
                <a:latin typeface="Roboto Mono"/>
                <a:ea typeface="Roboto Mono"/>
                <a:cs typeface="Roboto Mono"/>
                <a:sym typeface="Roboto Mono"/>
              </a:rPr>
              <a:t> </a:t>
            </a:r>
            <a:r>
              <a:rPr lang="en" sz="1000">
                <a:latin typeface="Roboto Mono"/>
                <a:ea typeface="Roboto Mono"/>
                <a:cs typeface="Roboto Mono"/>
                <a:sym typeface="Roboto Mono"/>
              </a:rPr>
              <a:t>solidity</a:t>
            </a:r>
            <a:r>
              <a:rPr lang="en" sz="1000">
                <a:solidFill>
                  <a:srgbClr val="00FFFF"/>
                </a:solidFill>
                <a:latin typeface="Roboto Mono"/>
                <a:ea typeface="Roboto Mono"/>
                <a:cs typeface="Roboto Mono"/>
                <a:sym typeface="Roboto Mono"/>
              </a:rPr>
              <a:t> </a:t>
            </a:r>
            <a:r>
              <a:rPr lang="en" sz="1000">
                <a:latin typeface="Roboto Mono"/>
                <a:ea typeface="Roboto Mono"/>
                <a:cs typeface="Roboto Mono"/>
                <a:sym typeface="Roboto Mono"/>
              </a:rPr>
              <a:t>&gt;=0.4.16 &lt;0.9.0</a:t>
            </a:r>
            <a:r>
              <a:rPr lang="en" sz="1000">
                <a:solidFill>
                  <a:srgbClr val="00FFFF"/>
                </a:solidFill>
                <a:latin typeface="Roboto Mono"/>
                <a:ea typeface="Roboto Mono"/>
                <a:cs typeface="Roboto Mono"/>
                <a:sym typeface="Roboto Mono"/>
              </a:rPr>
              <a: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15" name="Google Shape;115;p22"/>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End of expression</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21" name="Google Shape;121;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contract</a:t>
            </a:r>
            <a:r>
              <a:rPr lang="en" sz="1000">
                <a:latin typeface="Roboto Mono"/>
                <a:ea typeface="Roboto Mono"/>
                <a:cs typeface="Roboto Mono"/>
                <a:sym typeface="Roboto Mono"/>
              </a:rPr>
              <a: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22" name="Google Shape;122;p23"/>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Contract </a:t>
            </a:r>
            <a:r>
              <a:rPr lang="en">
                <a:solidFill>
                  <a:srgbClr val="FFFFFF"/>
                </a:solidFill>
              </a:rPr>
              <a:t>declaration</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28" name="Google Shape;128;p2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a:t>
            </a:r>
            <a:r>
              <a:rPr lang="en" sz="1000">
                <a:solidFill>
                  <a:srgbClr val="00FFFF"/>
                </a:solidFill>
                <a:latin typeface="Roboto Mono"/>
                <a:ea typeface="Roboto Mono"/>
                <a:cs typeface="Roboto Mono"/>
                <a:sym typeface="Roboto Mono"/>
              </a:rPr>
              <a:t>SimpleStorage</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29" name="Google Shape;129;p24"/>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Contract name</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35" name="Google Shape;135;p2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r>
              <a:rPr lang="en" sz="1000">
                <a:solidFill>
                  <a:srgbClr val="00FFFF"/>
                </a:solidFill>
                <a:latin typeface="Roboto Mono"/>
                <a:ea typeface="Roboto Mono"/>
                <a:cs typeface="Roboto Mono"/>
                <a:sym typeface="Roboto Mono"/>
              </a:rPr>
              <a: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36" name="Google Shape;136;p25"/>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Contract start and end</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42" name="Google Shape;142;p2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uint storedData;</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43" name="Google Shape;143;p26"/>
          <p:cNvSpPr txBox="1"/>
          <p:nvPr/>
        </p:nvSpPr>
        <p:spPr>
          <a:xfrm>
            <a:off x="4572000" y="1152475"/>
            <a:ext cx="40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Variable declaration</a:t>
            </a:r>
            <a:endParaRPr>
              <a:solidFill>
                <a:srgbClr val="FFFFFF"/>
              </a:solidFill>
            </a:endParaRPr>
          </a:p>
          <a:p>
            <a:pPr indent="0" lvl="0" marL="0" rtl="0" algn="l">
              <a:spcBef>
                <a:spcPts val="0"/>
              </a:spcBef>
              <a:spcAft>
                <a:spcPts val="0"/>
              </a:spcAft>
              <a:buNone/>
            </a:pPr>
            <a:r>
              <a:rPr lang="en">
                <a:solidFill>
                  <a:srgbClr val="FFFFFF"/>
                </a:solidFill>
              </a:rPr>
              <a:t>contract-scoped variable: state variable</a:t>
            </a:r>
            <a:endParaRPr>
              <a:solidFill>
                <a:srgbClr val="FFFFFF"/>
              </a:solidFill>
            </a:endParaRPr>
          </a:p>
          <a:p>
            <a:pPr indent="0" lvl="0" marL="0" rtl="0" algn="l">
              <a:spcBef>
                <a:spcPts val="0"/>
              </a:spcBef>
              <a:spcAft>
                <a:spcPts val="0"/>
              </a:spcAft>
              <a:buNone/>
            </a:pPr>
            <a:r>
              <a:rPr lang="en">
                <a:solidFill>
                  <a:srgbClr val="FFFFFF"/>
                </a:solidFill>
              </a:rPr>
              <a:t>stored</a:t>
            </a:r>
            <a:r>
              <a:rPr lang="en">
                <a:solidFill>
                  <a:srgbClr val="FFFFFF"/>
                </a:solidFill>
              </a:rPr>
              <a:t> in contract storage (persistant)</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49" name="Google Shape;149;p2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uint</a:t>
            </a:r>
            <a:r>
              <a:rPr lang="en" sz="1000">
                <a:latin typeface="Roboto Mono"/>
                <a:ea typeface="Roboto Mono"/>
                <a:cs typeface="Roboto Mono"/>
                <a:sym typeface="Roboto Mono"/>
              </a:rPr>
              <a: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50" name="Google Shape;150;p27"/>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Type declaration: unsigned integer</a:t>
            </a:r>
            <a:endParaRPr>
              <a:solidFill>
                <a:srgbClr val="FFFFFF"/>
              </a:solidFill>
            </a:endParaRPr>
          </a:p>
          <a:p>
            <a:pPr indent="0" lvl="0" marL="0" rtl="0" algn="l">
              <a:spcBef>
                <a:spcPts val="0"/>
              </a:spcBef>
              <a:spcAft>
                <a:spcPts val="0"/>
              </a:spcAft>
              <a:buNone/>
            </a:pPr>
            <a:r>
              <a:rPr lang="en">
                <a:solidFill>
                  <a:srgbClr val="FFFFFF"/>
                </a:solidFill>
              </a:rPr>
              <a:t>defaults to uint256, i.e. 256 bits</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56" name="Google Shape;156;p2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a:t>
            </a:r>
            <a:r>
              <a:rPr lang="en" sz="1000">
                <a:solidFill>
                  <a:srgbClr val="00FFFF"/>
                </a:solidFill>
                <a:latin typeface="Roboto Mono"/>
                <a:ea typeface="Roboto Mono"/>
                <a:cs typeface="Roboto Mono"/>
                <a:sym typeface="Roboto Mono"/>
              </a:rPr>
              <a:t>storedData</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57" name="Google Shape;157;p28"/>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Variable (uint256) name</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63" name="Google Shape;163;p2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r>
              <a:rPr lang="en" sz="1000">
                <a:solidFill>
                  <a:srgbClr val="00FFFF"/>
                </a:solidFill>
                <a:latin typeface="Roboto Mono"/>
                <a:ea typeface="Roboto Mono"/>
                <a:cs typeface="Roboto Mono"/>
                <a:sym typeface="Roboto Mono"/>
              </a:rPr>
              <a: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64" name="Google Shape;164;p29"/>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End of expression</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70" name="Google Shape;170;p3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function</a:t>
            </a:r>
            <a:r>
              <a:rPr lang="en" sz="1000">
                <a:latin typeface="Roboto Mono"/>
                <a:ea typeface="Roboto Mono"/>
                <a:cs typeface="Roboto Mono"/>
                <a:sym typeface="Roboto Mono"/>
              </a:rPr>
              <a:t>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71" name="Google Shape;171;p30"/>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Function declaration</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77" name="Google Shape;177;p3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a:t>
            </a:r>
            <a:r>
              <a:rPr lang="en" sz="1000">
                <a:solidFill>
                  <a:srgbClr val="00FFFF"/>
                </a:solidFill>
                <a:latin typeface="Roboto Mono"/>
                <a:ea typeface="Roboto Mono"/>
                <a:cs typeface="Roboto Mono"/>
                <a:sym typeface="Roboto Mono"/>
              </a:rPr>
              <a:t>set</a:t>
            </a:r>
            <a:r>
              <a:rPr lang="en" sz="1000">
                <a:latin typeface="Roboto Mono"/>
                <a:ea typeface="Roboto Mono"/>
                <a:cs typeface="Roboto Mono"/>
                <a:sym typeface="Roboto Mono"/>
              </a:rPr>
              <a: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78" name="Google Shape;178;p31"/>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Function name</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High-level language for implementing smart contracts</a:t>
            </a:r>
            <a:endParaRPr/>
          </a:p>
          <a:p>
            <a:pPr indent="-342900" lvl="0" marL="457200" rtl="0" algn="l">
              <a:spcBef>
                <a:spcPts val="0"/>
              </a:spcBef>
              <a:spcAft>
                <a:spcPts val="0"/>
              </a:spcAft>
              <a:buSzPts val="1800"/>
              <a:buChar char="●"/>
            </a:pPr>
            <a:r>
              <a:rPr lang="en"/>
              <a:t>Compiles to EVM bytecode</a:t>
            </a:r>
            <a:endParaRPr/>
          </a:p>
          <a:p>
            <a:pPr indent="-342900" lvl="0" marL="457200" rtl="0" algn="l">
              <a:spcBef>
                <a:spcPts val="0"/>
              </a:spcBef>
              <a:spcAft>
                <a:spcPts val="0"/>
              </a:spcAft>
              <a:buSzPts val="1800"/>
              <a:buChar char="●"/>
            </a:pPr>
            <a:r>
              <a:rPr lang="en"/>
              <a:t>Statically typed</a:t>
            </a:r>
            <a:endParaRPr/>
          </a:p>
          <a:p>
            <a:pPr indent="-342900" lvl="0" marL="457200" rtl="0" algn="l">
              <a:spcBef>
                <a:spcPts val="0"/>
              </a:spcBef>
              <a:spcAft>
                <a:spcPts val="0"/>
              </a:spcAft>
              <a:buSzPts val="1800"/>
              <a:buChar char="●"/>
            </a:pPr>
            <a:r>
              <a:rPr lang="en"/>
              <a:t>Object-oriented</a:t>
            </a:r>
            <a:endParaRPr/>
          </a:p>
          <a:p>
            <a:pPr indent="-317500" lvl="1" marL="914400" rtl="0" algn="l">
              <a:spcBef>
                <a:spcPts val="0"/>
              </a:spcBef>
              <a:spcAft>
                <a:spcPts val="0"/>
              </a:spcAft>
              <a:buSzPts val="1400"/>
              <a:buChar char="○"/>
            </a:pPr>
            <a:r>
              <a:rPr lang="en"/>
              <a:t>supports </a:t>
            </a:r>
            <a:r>
              <a:rPr lang="en"/>
              <a:t>inheritance</a:t>
            </a:r>
            <a:endParaRPr/>
          </a:p>
          <a:p>
            <a:pPr indent="-342900" lvl="0" marL="457200" rtl="0" algn="l">
              <a:spcBef>
                <a:spcPts val="0"/>
              </a:spcBef>
              <a:spcAft>
                <a:spcPts val="0"/>
              </a:spcAft>
              <a:buSzPts val="1800"/>
              <a:buChar char="●"/>
            </a:pPr>
            <a:r>
              <a:rPr lang="en"/>
              <a:t>Libraries</a:t>
            </a:r>
            <a:endParaRPr/>
          </a:p>
          <a:p>
            <a:pPr indent="-317500" lvl="1" marL="914400" rtl="0" algn="l">
              <a:spcBef>
                <a:spcPts val="0"/>
              </a:spcBef>
              <a:spcAft>
                <a:spcPts val="0"/>
              </a:spcAft>
              <a:buSzPts val="1400"/>
              <a:buChar char="○"/>
            </a:pPr>
            <a:r>
              <a:rPr lang="en"/>
              <a:t>imports</a:t>
            </a:r>
            <a:endParaRPr/>
          </a:p>
          <a:p>
            <a:pPr indent="-317500" lvl="1" marL="914400" rtl="0" algn="l">
              <a:spcBef>
                <a:spcPts val="0"/>
              </a:spcBef>
              <a:spcAft>
                <a:spcPts val="0"/>
              </a:spcAft>
              <a:buSzPts val="1400"/>
              <a:buChar char="○"/>
            </a:pPr>
            <a:r>
              <a:rPr lang="en"/>
              <a:t>modular</a:t>
            </a:r>
            <a:endParaRPr/>
          </a:p>
          <a:p>
            <a:pPr indent="-342900" lvl="0" marL="457200" rtl="0" algn="l">
              <a:spcBef>
                <a:spcPts val="0"/>
              </a:spcBef>
              <a:spcAft>
                <a:spcPts val="0"/>
              </a:spcAft>
              <a:buSzPts val="1800"/>
              <a:buChar char="●"/>
            </a:pPr>
            <a:r>
              <a:rPr lang="en"/>
              <a:t>User-defined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84" name="Google Shape;184;p3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a:t>
            </a:r>
            <a:r>
              <a:rPr lang="en" sz="1000">
                <a:solidFill>
                  <a:srgbClr val="00FFFF"/>
                </a:solidFill>
                <a:latin typeface="Roboto Mono"/>
                <a:ea typeface="Roboto Mono"/>
                <a:cs typeface="Roboto Mono"/>
                <a:sym typeface="Roboto Mono"/>
              </a:rPr>
              <a:t>(uint x)</a:t>
            </a:r>
            <a:r>
              <a:rPr lang="en" sz="1000">
                <a:latin typeface="Roboto Mono"/>
                <a:ea typeface="Roboto Mono"/>
                <a:cs typeface="Roboto Mono"/>
                <a:sym typeface="Roboto Mono"/>
              </a:rPr>
              <a:t>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85" name="Google Shape;185;p32"/>
          <p:cNvSpPr txBox="1"/>
          <p:nvPr/>
        </p:nvSpPr>
        <p:spPr>
          <a:xfrm>
            <a:off x="4572000" y="1152475"/>
            <a:ext cx="40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Function arguments</a:t>
            </a:r>
            <a:endParaRPr>
              <a:solidFill>
                <a:srgbClr val="FFFFFF"/>
              </a:solidFill>
            </a:endParaRPr>
          </a:p>
          <a:p>
            <a:pPr indent="0" lvl="0" marL="0" rtl="0" algn="l">
              <a:spcBef>
                <a:spcPts val="0"/>
              </a:spcBef>
              <a:spcAft>
                <a:spcPts val="0"/>
              </a:spcAft>
              <a:buNone/>
            </a:pPr>
            <a:r>
              <a:rPr lang="en">
                <a:solidFill>
                  <a:srgbClr val="FFFFFF"/>
                </a:solidFill>
              </a:rPr>
              <a:t>single argument: an unsigned integer (256 bits) named “x”</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91" name="Google Shape;191;p3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a:t>
            </a:r>
            <a:r>
              <a:rPr lang="en" sz="1000">
                <a:solidFill>
                  <a:srgbClr val="00FFFF"/>
                </a:solidFill>
                <a:latin typeface="Roboto Mono"/>
                <a:ea typeface="Roboto Mono"/>
                <a:cs typeface="Roboto Mono"/>
                <a:sym typeface="Roboto Mono"/>
              </a:rPr>
              <a:t>public</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92" name="Google Shape;192;p33"/>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function visibility</a:t>
            </a:r>
            <a:endParaRPr>
              <a:solidFill>
                <a:srgbClr val="FFFFFF"/>
              </a:solidFill>
            </a:endParaRPr>
          </a:p>
          <a:p>
            <a:pPr indent="0" lvl="0" marL="0" rtl="0" algn="l">
              <a:spcBef>
                <a:spcPts val="0"/>
              </a:spcBef>
              <a:spcAft>
                <a:spcPts val="0"/>
              </a:spcAft>
              <a:buNone/>
            </a:pPr>
            <a:r>
              <a:rPr lang="en">
                <a:solidFill>
                  <a:srgbClr val="FFFFFF"/>
                </a:solidFill>
              </a:rPr>
              <a:t>accessible to all, internally or via messages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98" name="Google Shape;198;p3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r>
              <a:rPr lang="en" sz="1000">
                <a:solidFill>
                  <a:srgbClr val="00FFFF"/>
                </a:solidFill>
                <a:latin typeface="Roboto Mono"/>
                <a:ea typeface="Roboto Mono"/>
                <a:cs typeface="Roboto Mono"/>
                <a:sym typeface="Roboto Mono"/>
              </a:rPr>
              <a: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99" name="Google Shape;199;p34"/>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Function start and end</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205" name="Google Shape;205;p3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storedData</a:t>
            </a:r>
            <a:r>
              <a:rPr lang="en" sz="1000">
                <a:latin typeface="Roboto Mono"/>
                <a:ea typeface="Roboto Mono"/>
                <a:cs typeface="Roboto Mono"/>
                <a:sym typeface="Roboto Mono"/>
              </a:rPr>
              <a:t>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06" name="Google Shape;206;p35"/>
          <p:cNvSpPr txBox="1"/>
          <p:nvPr/>
        </p:nvSpPr>
        <p:spPr>
          <a:xfrm>
            <a:off x="4572000" y="1152475"/>
            <a:ext cx="40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Variable reference</a:t>
            </a:r>
            <a:endParaRPr>
              <a:solidFill>
                <a:srgbClr val="FFFFFF"/>
              </a:solidFill>
            </a:endParaRPr>
          </a:p>
          <a:p>
            <a:pPr indent="0" lvl="0" marL="0" rtl="0" algn="l">
              <a:spcBef>
                <a:spcPts val="0"/>
              </a:spcBef>
              <a:spcAft>
                <a:spcPts val="0"/>
              </a:spcAft>
              <a:buNone/>
            </a:pPr>
            <a:r>
              <a:rPr lang="en">
                <a:solidFill>
                  <a:srgbClr val="FFFFFF"/>
                </a:solidFill>
              </a:rPr>
              <a:t>points to location of previously contract-scoped “storedData” var</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212" name="Google Shape;212;p3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a:t>
            </a:r>
            <a:r>
              <a:rPr lang="en" sz="1000">
                <a:solidFill>
                  <a:srgbClr val="00FFFF"/>
                </a:solidFill>
                <a:latin typeface="Roboto Mono"/>
                <a:ea typeface="Roboto Mono"/>
                <a:cs typeface="Roboto Mono"/>
                <a:sym typeface="Roboto Mono"/>
              </a:rPr>
              <a:t>=</a:t>
            </a:r>
            <a:r>
              <a:rPr lang="en" sz="1000">
                <a:latin typeface="Roboto Mono"/>
                <a:ea typeface="Roboto Mono"/>
                <a:cs typeface="Roboto Mono"/>
                <a:sym typeface="Roboto Mono"/>
              </a:rPr>
              <a:t>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13" name="Google Shape;213;p36"/>
          <p:cNvSpPr txBox="1"/>
          <p:nvPr/>
        </p:nvSpPr>
        <p:spPr>
          <a:xfrm>
            <a:off x="4572000" y="1152475"/>
            <a:ext cx="40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Variable assignment</a:t>
            </a:r>
            <a:endParaRPr>
              <a:solidFill>
                <a:srgbClr val="FFFFFF"/>
              </a:solidFill>
            </a:endParaRPr>
          </a:p>
          <a:p>
            <a:pPr indent="0" lvl="0" marL="0" rtl="0" algn="l">
              <a:spcBef>
                <a:spcPts val="0"/>
              </a:spcBef>
              <a:spcAft>
                <a:spcPts val="0"/>
              </a:spcAft>
              <a:buNone/>
            </a:pPr>
            <a:r>
              <a:rPr lang="en">
                <a:solidFill>
                  <a:srgbClr val="FFFFFF"/>
                </a:solidFill>
              </a:rPr>
              <a:t>assigns following value at referenced “storedData” var location</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219" name="Google Shape;219;p3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a:t>
            </a:r>
            <a:r>
              <a:rPr lang="en" sz="1000">
                <a:solidFill>
                  <a:srgbClr val="00FFFF"/>
                </a:solidFill>
                <a:latin typeface="Roboto Mono"/>
                <a:ea typeface="Roboto Mono"/>
                <a:cs typeface="Roboto Mono"/>
                <a:sym typeface="Roboto Mono"/>
              </a:rPr>
              <a:t>x</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20" name="Google Shape;220;p37"/>
          <p:cNvSpPr txBox="1"/>
          <p:nvPr/>
        </p:nvSpPr>
        <p:spPr>
          <a:xfrm>
            <a:off x="4572000" y="1152475"/>
            <a:ext cx="403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Variable reference / assignment</a:t>
            </a:r>
            <a:endParaRPr>
              <a:solidFill>
                <a:srgbClr val="FFFFFF"/>
              </a:solidFill>
            </a:endParaRPr>
          </a:p>
          <a:p>
            <a:pPr indent="0" lvl="0" marL="0" rtl="0" algn="l">
              <a:spcBef>
                <a:spcPts val="0"/>
              </a:spcBef>
              <a:spcAft>
                <a:spcPts val="0"/>
              </a:spcAft>
              <a:buNone/>
            </a:pPr>
            <a:r>
              <a:rPr lang="en">
                <a:solidFill>
                  <a:srgbClr val="FFFFFF"/>
                </a:solidFill>
              </a:rPr>
              <a:t>references value of argument named “x” to set as the value of referenced “storedData” var location</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226" name="Google Shape;226;p3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a:t>
            </a:r>
            <a:r>
              <a:rPr lang="en" sz="1000">
                <a:solidFill>
                  <a:srgbClr val="00FFFF"/>
                </a:solidFill>
                <a:latin typeface="Roboto Mono"/>
                <a:ea typeface="Roboto Mono"/>
                <a:cs typeface="Roboto Mono"/>
                <a:sym typeface="Roboto Mono"/>
              </a:rPr>
              <a:t>view</a:t>
            </a:r>
            <a:r>
              <a:rPr lang="en" sz="1000">
                <a:latin typeface="Roboto Mono"/>
                <a:ea typeface="Roboto Mono"/>
                <a:cs typeface="Roboto Mono"/>
                <a:sym typeface="Roboto Mono"/>
              </a:rPr>
              <a:t>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27" name="Google Shape;227;p38"/>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declare “get” function as view-only</a:t>
            </a:r>
            <a:endParaRPr>
              <a:solidFill>
                <a:srgbClr val="FFFFFF"/>
              </a:solidFill>
            </a:endParaRPr>
          </a:p>
          <a:p>
            <a:pPr indent="0" lvl="0" marL="0" rtl="0" algn="l">
              <a:spcBef>
                <a:spcPts val="0"/>
              </a:spcBef>
              <a:spcAft>
                <a:spcPts val="0"/>
              </a:spcAft>
              <a:buNone/>
            </a:pPr>
            <a:r>
              <a:rPr lang="en">
                <a:solidFill>
                  <a:srgbClr val="FFFFFF"/>
                </a:solidFill>
              </a:rPr>
              <a:t>promises not to modify state</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233" name="Google Shape;233;p3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a:t>
            </a:r>
            <a:r>
              <a:rPr lang="en" sz="1000">
                <a:solidFill>
                  <a:srgbClr val="00FFFF"/>
                </a:solidFill>
                <a:latin typeface="Roboto Mono"/>
                <a:ea typeface="Roboto Mono"/>
                <a:cs typeface="Roboto Mono"/>
                <a:sym typeface="Roboto Mono"/>
              </a:rPr>
              <a:t>returns (uint)</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34" name="Google Shape;234;p39"/>
          <p:cNvSpPr txBox="1"/>
          <p:nvPr/>
        </p:nvSpPr>
        <p:spPr>
          <a:xfrm>
            <a:off x="4572000" y="1152475"/>
            <a:ext cx="40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declares that the function “get” returns a value that is of type uint (256 bit unsigned integer)</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240" name="Google Shape;240;p4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return</a:t>
            </a:r>
            <a:r>
              <a:rPr lang="en" sz="1000">
                <a:latin typeface="Roboto Mono"/>
                <a:ea typeface="Roboto Mono"/>
                <a:cs typeface="Roboto Mono"/>
                <a:sym typeface="Roboto Mono"/>
              </a:rPr>
              <a:t>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41" name="Google Shape;241;p40"/>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return from function with following value</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247" name="Google Shape;247;p4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a:t>
            </a:r>
            <a:r>
              <a:rPr lang="en" sz="1000">
                <a:solidFill>
                  <a:srgbClr val="00FFFF"/>
                </a:solidFill>
                <a:latin typeface="Roboto Mono"/>
                <a:ea typeface="Roboto Mono"/>
                <a:cs typeface="Roboto Mono"/>
                <a:sym typeface="Roboto Mono"/>
              </a:rPr>
              <a:t>storedData</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48" name="Google Shape;248;p41"/>
          <p:cNvSpPr txBox="1"/>
          <p:nvPr/>
        </p:nvSpPr>
        <p:spPr>
          <a:xfrm>
            <a:off x="4572000" y="1152475"/>
            <a:ext cx="40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V</a:t>
            </a:r>
            <a:r>
              <a:rPr lang="en">
                <a:solidFill>
                  <a:srgbClr val="FFFFFF"/>
                </a:solidFill>
              </a:rPr>
              <a:t>alue to return</a:t>
            </a:r>
            <a:endParaRPr>
              <a:solidFill>
                <a:srgbClr val="FFFFFF"/>
              </a:solidFill>
            </a:endParaRPr>
          </a:p>
          <a:p>
            <a:pPr indent="0" lvl="0" marL="0" rtl="0" algn="l">
              <a:spcBef>
                <a:spcPts val="0"/>
              </a:spcBef>
              <a:spcAft>
                <a:spcPts val="0"/>
              </a:spcAft>
              <a:buNone/>
            </a:pPr>
            <a:r>
              <a:rPr lang="en">
                <a:solidFill>
                  <a:srgbClr val="FFFFFF"/>
                </a:solidFill>
              </a:rPr>
              <a:t>references value stored at contract-scoped “storedData” var, which is of type uint</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Semantic versioning</a:t>
            </a:r>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MAJOR.MINOR.PATCH</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Breaking, backward-incompatible changes on each increment of </a:t>
            </a:r>
            <a:r>
              <a:rPr lang="en">
                <a:latin typeface="Roboto Mono"/>
                <a:ea typeface="Roboto Mono"/>
                <a:cs typeface="Roboto Mono"/>
                <a:sym typeface="Roboto Mono"/>
              </a:rPr>
              <a:t>MINOR</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t>For</a:t>
            </a:r>
            <a:r>
              <a:rPr lang="en">
                <a:latin typeface="Roboto Mono"/>
                <a:ea typeface="Roboto Mono"/>
                <a:cs typeface="Roboto Mono"/>
                <a:sym typeface="Roboto Mono"/>
              </a:rPr>
              <a:t> MAJOR = 0</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t>in practice,</a:t>
            </a:r>
            <a:r>
              <a:rPr lang="en">
                <a:latin typeface="Roboto Mono"/>
                <a:ea typeface="Roboto Mono"/>
                <a:cs typeface="Roboto Mono"/>
                <a:sym typeface="Roboto Mono"/>
              </a:rPr>
              <a:t> 0.MAJOR.MINOR</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Breaking, backward-</a:t>
            </a:r>
            <a:r>
              <a:rPr lang="en"/>
              <a:t>incompatible</a:t>
            </a:r>
            <a:r>
              <a:rPr lang="en"/>
              <a:t> changes on each increment of </a:t>
            </a:r>
            <a:r>
              <a:rPr lang="en">
                <a:latin typeface="Roboto Mono"/>
                <a:ea typeface="Roboto Mono"/>
                <a:cs typeface="Roboto Mono"/>
                <a:sym typeface="Roboto Mono"/>
              </a:rPr>
              <a:t>MAJOR</a:t>
            </a:r>
            <a:endParaRPr>
              <a:latin typeface="Roboto Mono"/>
              <a:ea typeface="Roboto Mono"/>
              <a:cs typeface="Roboto Mono"/>
              <a:sym typeface="Roboto Mono"/>
            </a:endParaRPr>
          </a:p>
          <a:p>
            <a:pPr indent="-317500" lvl="1" marL="914400" rtl="0" algn="l">
              <a:spcBef>
                <a:spcPts val="0"/>
              </a:spcBef>
              <a:spcAft>
                <a:spcPts val="0"/>
              </a:spcAft>
              <a:buSzPts val="1400"/>
              <a:buChar char="○"/>
            </a:pPr>
            <a:r>
              <a:rPr lang="en"/>
              <a:t>Starting </a:t>
            </a:r>
            <a:r>
              <a:rPr lang="en">
                <a:latin typeface="Roboto Mono"/>
                <a:ea typeface="Roboto Mono"/>
                <a:cs typeface="Roboto Mono"/>
                <a:sym typeface="Roboto Mono"/>
              </a:rPr>
              <a:t>MAJOR = 1</a:t>
            </a:r>
            <a:r>
              <a:rPr lang="en"/>
              <a:t> and onwards</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t>Currently </a:t>
            </a:r>
            <a:r>
              <a:rPr lang="en">
                <a:latin typeface="Roboto Mono"/>
                <a:ea typeface="Roboto Mono"/>
                <a:cs typeface="Roboto Mono"/>
                <a:sym typeface="Roboto Mono"/>
              </a:rPr>
              <a:t>MAJOR = 0, MINOR = 8</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0.8.x</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Should </a:t>
            </a:r>
            <a:r>
              <a:rPr b="1" lang="en"/>
              <a:t>always</a:t>
            </a:r>
            <a:r>
              <a:rPr lang="en"/>
              <a:t> specify version number in contract </a:t>
            </a:r>
            <a:r>
              <a:rPr lang="en">
                <a:latin typeface="Roboto Mono"/>
                <a:ea typeface="Roboto Mono"/>
                <a:cs typeface="Roboto Mono"/>
                <a:sym typeface="Roboto Mono"/>
              </a:rPr>
              <a:t>pragma</a:t>
            </a:r>
            <a:endParaRPr/>
          </a:p>
        </p:txBody>
      </p:sp>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254" name="Google Shape;254;p4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255" name="Google Shape;255;p42"/>
          <p:cNvSpPr txBox="1"/>
          <p:nvPr/>
        </p:nvSpPr>
        <p:spPr>
          <a:xfrm>
            <a:off x="4572000" y="1152475"/>
            <a:ext cx="40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.sol extension for Solidity contracts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Save Contract as “SimpleStorage</a:t>
            </a:r>
            <a:r>
              <a:rPr lang="en">
                <a:solidFill>
                  <a:srgbClr val="00FFFF"/>
                </a:solidFill>
              </a:rPr>
              <a:t>.sol</a:t>
            </a:r>
            <a:r>
              <a:rPr lang="en">
                <a:solidFill>
                  <a:srgbClr val="FFFFFF"/>
                </a:solidFill>
              </a:rPr>
              <a:t>”</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Contract</a:t>
            </a:r>
            <a:endParaRPr/>
          </a:p>
        </p:txBody>
      </p:sp>
      <p:sp>
        <p:nvSpPr>
          <p:cNvPr id="261" name="Google Shape;26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Collection of data (state) and code (functions)</a:t>
            </a:r>
            <a:endParaRPr/>
          </a:p>
          <a:p>
            <a:pPr indent="-342900" lvl="0" marL="457200" rtl="0" algn="l">
              <a:spcBef>
                <a:spcPts val="0"/>
              </a:spcBef>
              <a:spcAft>
                <a:spcPts val="0"/>
              </a:spcAft>
              <a:buSzPts val="1800"/>
              <a:buChar char="●"/>
            </a:pPr>
            <a:r>
              <a:rPr lang="en"/>
              <a:t>Storage</a:t>
            </a:r>
            <a:endParaRPr/>
          </a:p>
          <a:p>
            <a:pPr indent="-317500" lvl="1" marL="914400" rtl="0" algn="l">
              <a:spcBef>
                <a:spcPts val="0"/>
              </a:spcBef>
              <a:spcAft>
                <a:spcPts val="0"/>
              </a:spcAft>
              <a:buSzPts val="1400"/>
              <a:buChar char="○"/>
            </a:pPr>
            <a:r>
              <a:rPr lang="en"/>
              <a:t> persistent between function calls</a:t>
            </a:r>
            <a:endParaRPr/>
          </a:p>
          <a:p>
            <a:pPr indent="-317500" lvl="1" marL="914400" rtl="0" algn="l">
              <a:spcBef>
                <a:spcPts val="0"/>
              </a:spcBef>
              <a:spcAft>
                <a:spcPts val="0"/>
              </a:spcAft>
              <a:buSzPts val="1400"/>
              <a:buChar char="○"/>
            </a:pPr>
            <a:r>
              <a:rPr lang="en"/>
              <a:t>key-value store</a:t>
            </a:r>
            <a:endParaRPr/>
          </a:p>
          <a:p>
            <a:pPr indent="-317500" lvl="1" marL="914400" rtl="0" algn="l">
              <a:spcBef>
                <a:spcPts val="0"/>
              </a:spcBef>
              <a:spcAft>
                <a:spcPts val="0"/>
              </a:spcAft>
              <a:buSzPts val="1400"/>
              <a:buChar char="○"/>
            </a:pPr>
            <a:r>
              <a:rPr lang="en"/>
              <a:t>costly to read, more costly to write</a:t>
            </a:r>
            <a:endParaRPr/>
          </a:p>
          <a:p>
            <a:pPr indent="-317500" lvl="1" marL="914400" rtl="0" algn="l">
              <a:spcBef>
                <a:spcPts val="0"/>
              </a:spcBef>
              <a:spcAft>
                <a:spcPts val="0"/>
              </a:spcAft>
              <a:buSzPts val="1400"/>
              <a:buChar char="○"/>
            </a:pPr>
            <a:r>
              <a:rPr lang="en"/>
              <a:t>contract can only access own storage</a:t>
            </a:r>
            <a:endParaRPr/>
          </a:p>
          <a:p>
            <a:pPr indent="-342900" lvl="0" marL="457200" rtl="0" algn="l">
              <a:spcBef>
                <a:spcPts val="0"/>
              </a:spcBef>
              <a:spcAft>
                <a:spcPts val="0"/>
              </a:spcAft>
              <a:buSzPts val="1800"/>
              <a:buChar char="●"/>
            </a:pPr>
            <a:r>
              <a:rPr lang="en"/>
              <a:t>Memory</a:t>
            </a:r>
            <a:endParaRPr/>
          </a:p>
          <a:p>
            <a:pPr indent="-317500" lvl="1" marL="914400" rtl="0" algn="l">
              <a:spcBef>
                <a:spcPts val="0"/>
              </a:spcBef>
              <a:spcAft>
                <a:spcPts val="0"/>
              </a:spcAft>
              <a:buSzPts val="1400"/>
              <a:buChar char="○"/>
            </a:pPr>
            <a:r>
              <a:rPr lang="en"/>
              <a:t>freshly cleared on each message call</a:t>
            </a:r>
            <a:endParaRPr/>
          </a:p>
          <a:p>
            <a:pPr indent="-317500" lvl="1" marL="914400" rtl="0" algn="l">
              <a:spcBef>
                <a:spcPts val="0"/>
              </a:spcBef>
              <a:spcAft>
                <a:spcPts val="0"/>
              </a:spcAft>
              <a:buSzPts val="1400"/>
              <a:buChar char="○"/>
            </a:pPr>
            <a:r>
              <a:rPr lang="en"/>
              <a:t>linear, byte-array</a:t>
            </a:r>
            <a:endParaRPr/>
          </a:p>
          <a:p>
            <a:pPr indent="-342900" lvl="0" marL="457200" rtl="0" algn="l">
              <a:spcBef>
                <a:spcPts val="0"/>
              </a:spcBef>
              <a:spcAft>
                <a:spcPts val="0"/>
              </a:spcAft>
              <a:buSzPts val="1800"/>
              <a:buChar char="●"/>
            </a:pPr>
            <a:r>
              <a:rPr lang="en"/>
              <a:t>Stack</a:t>
            </a:r>
            <a:endParaRPr/>
          </a:p>
          <a:p>
            <a:pPr indent="-317500" lvl="1" marL="914400" rtl="0" algn="l">
              <a:spcBef>
                <a:spcPts val="0"/>
              </a:spcBef>
              <a:spcAft>
                <a:spcPts val="0"/>
              </a:spcAft>
              <a:buSzPts val="1400"/>
              <a:buChar char="○"/>
            </a:pPr>
            <a:r>
              <a:rPr lang="en"/>
              <a:t>all computation done on stack</a:t>
            </a:r>
            <a:endParaRPr/>
          </a:p>
          <a:p>
            <a:pPr indent="-317500" lvl="1" marL="914400" rtl="0" algn="l">
              <a:spcBef>
                <a:spcPts val="0"/>
              </a:spcBef>
              <a:spcAft>
                <a:spcPts val="0"/>
              </a:spcAft>
              <a:buSzPts val="1400"/>
              <a:buChar char="○"/>
            </a:pPr>
            <a:r>
              <a:rPr lang="en"/>
              <a:t>max 1024 elements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Calls</a:t>
            </a:r>
            <a:endParaRPr/>
          </a:p>
        </p:txBody>
      </p:sp>
      <p:sp>
        <p:nvSpPr>
          <p:cNvPr id="267" name="Google Shape;26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Contracts send Ether to EOAs and call other contracts through message calls</a:t>
            </a:r>
            <a:endParaRPr/>
          </a:p>
          <a:p>
            <a:pPr indent="-342900" lvl="0" marL="457200" rtl="0" algn="l">
              <a:spcBef>
                <a:spcPts val="0"/>
              </a:spcBef>
              <a:spcAft>
                <a:spcPts val="0"/>
              </a:spcAft>
              <a:buSzPts val="1800"/>
              <a:buChar char="●"/>
            </a:pPr>
            <a:r>
              <a:rPr lang="en"/>
              <a:t>Messages have source, target, data payload, ether, gas, and return data</a:t>
            </a:r>
            <a:endParaRPr/>
          </a:p>
          <a:p>
            <a:pPr indent="-342900" lvl="0" marL="457200" rtl="0" algn="l">
              <a:spcBef>
                <a:spcPts val="0"/>
              </a:spcBef>
              <a:spcAft>
                <a:spcPts val="0"/>
              </a:spcAft>
              <a:buSzPts val="1800"/>
              <a:buChar char="●"/>
            </a:pPr>
            <a:r>
              <a:rPr lang="en"/>
              <a:t>Contract has access to message call payload - </a:t>
            </a:r>
            <a:r>
              <a:rPr lang="en">
                <a:latin typeface="Roboto Mono"/>
                <a:ea typeface="Roboto Mono"/>
                <a:cs typeface="Roboto Mono"/>
                <a:sym typeface="Roboto Mono"/>
              </a:rPr>
              <a:t>calldata</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Contract can return data</a:t>
            </a:r>
            <a:endParaRPr/>
          </a:p>
          <a:p>
            <a:pPr indent="-342900" lvl="0" marL="457200" rtl="0" algn="l">
              <a:spcBef>
                <a:spcPts val="0"/>
              </a:spcBef>
              <a:spcAft>
                <a:spcPts val="0"/>
              </a:spcAft>
              <a:buSzPts val="1800"/>
              <a:buChar char="●"/>
            </a:pPr>
            <a:r>
              <a:rPr lang="en"/>
              <a:t>Calls limited to depth of 1024</a:t>
            </a:r>
            <a:endParaRPr/>
          </a:p>
          <a:p>
            <a:pPr indent="-317500" lvl="1" marL="914400" rtl="0" algn="l">
              <a:spcBef>
                <a:spcPts val="0"/>
              </a:spcBef>
              <a:spcAft>
                <a:spcPts val="0"/>
              </a:spcAft>
              <a:buSzPts val="1400"/>
              <a:buChar char="○"/>
            </a:pPr>
            <a:r>
              <a:rPr lang="en"/>
              <a:t>loops </a:t>
            </a:r>
            <a:r>
              <a:rPr lang="en"/>
              <a:t>preferred</a:t>
            </a:r>
            <a:r>
              <a:rPr lang="en"/>
              <a:t> over </a:t>
            </a:r>
            <a:r>
              <a:rPr lang="en"/>
              <a:t>recursion</a:t>
            </a:r>
            <a:endParaRPr/>
          </a:p>
          <a:p>
            <a:pPr indent="-342900" lvl="0" marL="457200" rtl="0" algn="l">
              <a:spcBef>
                <a:spcPts val="0"/>
              </a:spcBef>
              <a:spcAft>
                <a:spcPts val="0"/>
              </a:spcAft>
              <a:buSzPts val="1800"/>
              <a:buChar char="●"/>
            </a:pPr>
            <a:r>
              <a:rPr lang="en">
                <a:latin typeface="Roboto Mono"/>
                <a:ea typeface="Roboto Mono"/>
                <a:cs typeface="Roboto Mono"/>
                <a:sym typeface="Roboto Mono"/>
              </a:rPr>
              <a:t>delegatecall</a:t>
            </a:r>
            <a:r>
              <a:rPr lang="en"/>
              <a:t> code at target address executed in context of calling contract</a:t>
            </a:r>
            <a:endParaRPr/>
          </a:p>
          <a:p>
            <a:pPr indent="-317500" lvl="1" marL="914400" rtl="0" algn="l">
              <a:spcBef>
                <a:spcPts val="0"/>
              </a:spcBef>
              <a:spcAft>
                <a:spcPts val="0"/>
              </a:spcAft>
              <a:buSzPts val="1400"/>
              <a:buChar char="○"/>
            </a:pPr>
            <a:r>
              <a:rPr lang="en"/>
              <a:t>makes importing libraries possible</a:t>
            </a:r>
            <a:endParaRPr/>
          </a:p>
          <a:p>
            <a:pPr indent="-317500" lvl="1" marL="914400" rtl="0" algn="l">
              <a:spcBef>
                <a:spcPts val="0"/>
              </a:spcBef>
              <a:spcAft>
                <a:spcPts val="0"/>
              </a:spcAft>
              <a:buSzPts val="1400"/>
              <a:buChar char="○"/>
            </a:pPr>
            <a:r>
              <a:rPr lang="en"/>
              <a:t>library code applied to contract’s storage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Logs</a:t>
            </a:r>
            <a:endParaRPr/>
          </a:p>
        </p:txBody>
      </p:sp>
      <p:sp>
        <p:nvSpPr>
          <p:cNvPr id="273" name="Google Shape;27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Logs are stored in block-level data structures</a:t>
            </a:r>
            <a:endParaRPr/>
          </a:p>
          <a:p>
            <a:pPr indent="-342900" lvl="0" marL="457200" rtl="0" algn="l">
              <a:spcBef>
                <a:spcPts val="0"/>
              </a:spcBef>
              <a:spcAft>
                <a:spcPts val="0"/>
              </a:spcAft>
              <a:buSzPts val="1800"/>
              <a:buChar char="●"/>
            </a:pPr>
            <a:r>
              <a:rPr lang="en"/>
              <a:t>Allows solidity to emit events</a:t>
            </a:r>
            <a:endParaRPr/>
          </a:p>
          <a:p>
            <a:pPr indent="-342900" lvl="0" marL="457200" rtl="0" algn="l">
              <a:spcBef>
                <a:spcPts val="0"/>
              </a:spcBef>
              <a:spcAft>
                <a:spcPts val="0"/>
              </a:spcAft>
              <a:buSzPts val="1800"/>
              <a:buChar char="●"/>
            </a:pPr>
            <a:r>
              <a:rPr lang="en"/>
              <a:t>Accessible from outside blockchain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Contract Creation</a:t>
            </a:r>
            <a:endParaRPr/>
          </a:p>
        </p:txBody>
      </p:sp>
      <p:sp>
        <p:nvSpPr>
          <p:cNvPr id="279" name="Google Shape;27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EOAs can create contracts</a:t>
            </a:r>
            <a:endParaRPr/>
          </a:p>
          <a:p>
            <a:pPr indent="-342900" lvl="0" marL="457200" rtl="0" algn="l">
              <a:spcBef>
                <a:spcPts val="0"/>
              </a:spcBef>
              <a:spcAft>
                <a:spcPts val="0"/>
              </a:spcAft>
              <a:buSzPts val="1800"/>
              <a:buChar char="●"/>
            </a:pPr>
            <a:r>
              <a:rPr lang="en"/>
              <a:t>Contracts can dynamically create other contracts</a:t>
            </a:r>
            <a:endParaRPr/>
          </a:p>
          <a:p>
            <a:pPr indent="-342900" lvl="0" marL="457200" rtl="0" algn="l">
              <a:spcBef>
                <a:spcPts val="0"/>
              </a:spcBef>
              <a:spcAft>
                <a:spcPts val="0"/>
              </a:spcAft>
              <a:buSzPts val="1800"/>
              <a:buChar char="●"/>
            </a:pPr>
            <a:r>
              <a:rPr lang="en"/>
              <a:t>Message call payload data executed and result stored as 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
        <p:nvSpPr>
          <p:cNvPr id="285" name="Google Shape;285;p4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a:t>
            </a:r>
            <a:r>
              <a:rPr lang="en" sz="1000">
                <a:solidFill>
                  <a:srgbClr val="00FFFF"/>
                </a:solidFill>
                <a:latin typeface="Roboto Mono"/>
                <a:ea typeface="Roboto Mono"/>
                <a:cs typeface="Roboto Mono"/>
                <a:sym typeface="Roboto Mono"/>
              </a:rPr>
              <a:t>&gt;=0.7.0 &lt;0.8.0</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286" name="Google Shape;286;p47"/>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Minor Version = 7 (any patch)</a:t>
            </a:r>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address private owner;</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292" name="Google Shape;292;p48"/>
          <p:cNvSpPr txBox="1"/>
          <p:nvPr/>
        </p:nvSpPr>
        <p:spPr>
          <a:xfrm>
            <a:off x="4572000" y="1152475"/>
            <a:ext cx="403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Declare variable, named “owner”, of type “address”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private - only </a:t>
            </a:r>
            <a:r>
              <a:rPr lang="en">
                <a:solidFill>
                  <a:srgbClr val="FFFFFF"/>
                </a:solidFill>
              </a:rPr>
              <a:t>accessible</a:t>
            </a:r>
            <a:r>
              <a:rPr lang="en">
                <a:solidFill>
                  <a:srgbClr val="FFFFFF"/>
                </a:solidFill>
              </a:rPr>
              <a:t> by contract code</a:t>
            </a:r>
            <a:endParaRPr>
              <a:solidFill>
                <a:srgbClr val="FFFFFF"/>
              </a:solidFill>
            </a:endParaRPr>
          </a:p>
        </p:txBody>
      </p:sp>
      <p:sp>
        <p:nvSpPr>
          <p:cNvPr id="293" name="Google Shape;29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mapping (address =&gt; uint) private balances;</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299" name="Google Shape;29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
        <p:nvSpPr>
          <p:cNvPr id="300" name="Google Shape;300;p49"/>
          <p:cNvSpPr txBox="1"/>
          <p:nvPr/>
        </p:nvSpPr>
        <p:spPr>
          <a:xfrm>
            <a:off x="4572000" y="1152475"/>
            <a:ext cx="4033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Declare variable, named “balances”, of type “mapping”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Maps</a:t>
            </a:r>
            <a:r>
              <a:rPr lang="en">
                <a:solidFill>
                  <a:srgbClr val="FFFFFF"/>
                </a:solidFill>
              </a:rPr>
              <a:t> variables of type “address” to values of type “uint”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private - only accessible by contract code</a:t>
            </a:r>
            <a:endParaRPr>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constructor() {</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owner = msg.sender;</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06" name="Google Shape;30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
        <p:nvSpPr>
          <p:cNvPr id="307" name="Google Shape;307;p50"/>
          <p:cNvSpPr txBox="1"/>
          <p:nvPr/>
        </p:nvSpPr>
        <p:spPr>
          <a:xfrm>
            <a:off x="4572000" y="1152475"/>
            <a:ext cx="403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Contract constructor, invoked on contract creation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Sets owner to sender of message</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nvSpPr>
        <p:spPr>
          <a:xfrm>
            <a:off x="4572000" y="2775975"/>
            <a:ext cx="4033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Define function named “deposit”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public - accessible to EOAs and other contracts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payable - accepts ether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returns unsigned integer </a:t>
            </a:r>
            <a:endParaRPr>
              <a:solidFill>
                <a:srgbClr val="FFFFFF"/>
              </a:solidFill>
            </a:endParaRPr>
          </a:p>
        </p:txBody>
      </p:sp>
      <p:sp>
        <p:nvSpPr>
          <p:cNvPr id="313" name="Google Shape;313;p51"/>
          <p:cNvSpPr txBox="1"/>
          <p:nvPr>
            <p:ph idx="1" type="body"/>
          </p:nvPr>
        </p:nvSpPr>
        <p:spPr>
          <a:xfrm>
            <a:off x="311700" y="1152475"/>
            <a:ext cx="56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event LogDeposit(address depositor, uint amount);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function deposit() public payable returns (uint newBalance) {</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msg.value;</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emit LogDeposit(msg.sender, msg.value);</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14" name="Google Shape;31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73" name="Google Shape;73;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nvSpPr>
        <p:spPr>
          <a:xfrm>
            <a:off x="4572000" y="3212775"/>
            <a:ext cx="403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Access “balances” mapping</a:t>
            </a:r>
            <a:endParaRPr>
              <a:solidFill>
                <a:srgbClr val="FFFFFF"/>
              </a:solidFill>
            </a:endParaRPr>
          </a:p>
          <a:p>
            <a:pPr indent="0" lvl="0" marL="0" rtl="0" algn="l">
              <a:spcBef>
                <a:spcPts val="0"/>
              </a:spcBef>
              <a:spcAft>
                <a:spcPts val="0"/>
              </a:spcAft>
              <a:buNone/>
            </a:pPr>
            <a:r>
              <a:rPr lang="en">
                <a:solidFill>
                  <a:srgbClr val="FFFFFF"/>
                </a:solidFill>
              </a:rPr>
              <a:t>key of type “account” - sender of message</a:t>
            </a:r>
            <a:endParaRPr>
              <a:solidFill>
                <a:srgbClr val="FFFFFF"/>
              </a:solidFill>
            </a:endParaRPr>
          </a:p>
          <a:p>
            <a:pPr indent="0" lvl="0" marL="0" rtl="0" algn="l">
              <a:spcBef>
                <a:spcPts val="0"/>
              </a:spcBef>
              <a:spcAft>
                <a:spcPts val="0"/>
              </a:spcAft>
              <a:buNone/>
            </a:pPr>
            <a:r>
              <a:rPr lang="en">
                <a:solidFill>
                  <a:srgbClr val="FFFFFF"/>
                </a:solidFill>
              </a:rPr>
              <a:t>value of type “uint” - ether sent in message</a:t>
            </a:r>
            <a:endParaRPr>
              <a:solidFill>
                <a:srgbClr val="FFFFFF"/>
              </a:solidFill>
            </a:endParaRPr>
          </a:p>
          <a:p>
            <a:pPr indent="0" lvl="0" marL="0" rtl="0" algn="l">
              <a:spcBef>
                <a:spcPts val="0"/>
              </a:spcBef>
              <a:spcAft>
                <a:spcPts val="0"/>
              </a:spcAft>
              <a:buNone/>
            </a:pPr>
            <a:r>
              <a:rPr lang="en">
                <a:solidFill>
                  <a:srgbClr val="FFFFFF"/>
                </a:solidFill>
              </a:rPr>
              <a:t>returns new balance of type “uint”</a:t>
            </a:r>
            <a:endParaRPr>
              <a:solidFill>
                <a:srgbClr val="FFFFFF"/>
              </a:solidFill>
            </a:endParaRPr>
          </a:p>
        </p:txBody>
      </p:sp>
      <p:sp>
        <p:nvSpPr>
          <p:cNvPr id="320" name="Google Shape;320;p52"/>
          <p:cNvSpPr txBox="1"/>
          <p:nvPr>
            <p:ph idx="1" type="body"/>
          </p:nvPr>
        </p:nvSpPr>
        <p:spPr>
          <a:xfrm>
            <a:off x="311700" y="1152475"/>
            <a:ext cx="56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solidFill>
                  <a:srgbClr val="00FFFF"/>
                </a:solidFill>
                <a:latin typeface="Roboto Mono"/>
                <a:ea typeface="Roboto Mono"/>
                <a:cs typeface="Roboto Mono"/>
                <a:sym typeface="Roboto Mono"/>
              </a:rPr>
              <a:t>mapping (address =&gt; uint) private balances;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event LogDeposit(address depositor, uint amount);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deposit() public payable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balances[msg.sender] += msg.value;</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emit LogDeposit(msg.sender, msg.value);</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return balances[msg.sender];</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21" name="Google Shape;321;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nvSpPr>
        <p:spPr>
          <a:xfrm>
            <a:off x="4572000" y="2928850"/>
            <a:ext cx="403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Define event named “LogDeposit” which has two arguments of type “address” and “uint” named “depositor” and “amount”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Available on block level</a:t>
            </a:r>
            <a:endParaRPr>
              <a:solidFill>
                <a:srgbClr val="FFFFFF"/>
              </a:solidFill>
            </a:endParaRPr>
          </a:p>
        </p:txBody>
      </p:sp>
      <p:sp>
        <p:nvSpPr>
          <p:cNvPr id="327" name="Google Shape;327;p53"/>
          <p:cNvSpPr txBox="1"/>
          <p:nvPr>
            <p:ph idx="1" type="body"/>
          </p:nvPr>
        </p:nvSpPr>
        <p:spPr>
          <a:xfrm>
            <a:off x="311700" y="1152475"/>
            <a:ext cx="56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event LogDeposit(address depositor, uint amount);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deposit() public payable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msg.value;</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emit LogDeposit(msg.sender, msg.value);</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28" name="Google Shape;328;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nvSpPr>
        <p:spPr>
          <a:xfrm>
            <a:off x="4572000" y="2841500"/>
            <a:ext cx="40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emit the event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pass in required arguments</a:t>
            </a:r>
            <a:endParaRPr>
              <a:solidFill>
                <a:srgbClr val="FFFFFF"/>
              </a:solidFill>
            </a:endParaRPr>
          </a:p>
        </p:txBody>
      </p:sp>
      <p:sp>
        <p:nvSpPr>
          <p:cNvPr id="334" name="Google Shape;334;p54"/>
          <p:cNvSpPr txBox="1"/>
          <p:nvPr>
            <p:ph idx="1" type="body"/>
          </p:nvPr>
        </p:nvSpPr>
        <p:spPr>
          <a:xfrm>
            <a:off x="311700" y="1152475"/>
            <a:ext cx="56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event LogDeposit(address depositor, uint amount);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deposit() public payable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msg.value;</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emit LogDeposit(msg.sender, msg.value);</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35" name="Google Shape;33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declare function named “withdraw”</a:t>
            </a:r>
            <a:endParaRPr>
              <a:solidFill>
                <a:srgbClr val="FFFFFF"/>
              </a:solidFill>
            </a:endParaRPr>
          </a:p>
        </p:txBody>
      </p:sp>
      <p:sp>
        <p:nvSpPr>
          <p:cNvPr id="341" name="Google Shape;341;p55"/>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function withdraw(uint withdrawAmount) external returns (uint newBalance)</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42" name="Google Shape;34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nvSpPr>
        <p:spPr>
          <a:xfrm>
            <a:off x="4572000" y="2885175"/>
            <a:ext cx="403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function only accessible externally by EOAs or other contracts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not accessible from within the contract itself</a:t>
            </a:r>
            <a:endParaRPr>
              <a:solidFill>
                <a:srgbClr val="FFFFFF"/>
              </a:solidFill>
            </a:endParaRPr>
          </a:p>
        </p:txBody>
      </p:sp>
      <p:sp>
        <p:nvSpPr>
          <p:cNvPr id="348" name="Google Shape;348;p56"/>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a:t>
            </a:r>
            <a:r>
              <a:rPr lang="en" sz="1000">
                <a:solidFill>
                  <a:srgbClr val="00FFFF"/>
                </a:solidFill>
                <a:latin typeface="Roboto Mono"/>
                <a:ea typeface="Roboto Mono"/>
                <a:cs typeface="Roboto Mono"/>
                <a:sym typeface="Roboto Mono"/>
              </a:rPr>
              <a:t>external</a:t>
            </a:r>
            <a:r>
              <a:rPr lang="en" sz="1000">
                <a:latin typeface="Roboto Mono"/>
                <a:ea typeface="Roboto Mono"/>
                <a:cs typeface="Roboto Mono"/>
                <a:sym typeface="Roboto Mono"/>
              </a:rPr>
              <a:t>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49" name="Google Shape;34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txBox="1"/>
          <p:nvPr/>
        </p:nvSpPr>
        <p:spPr>
          <a:xfrm>
            <a:off x="4477375"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conditional</a:t>
            </a:r>
            <a:endParaRPr>
              <a:solidFill>
                <a:srgbClr val="FFFFFF"/>
              </a:solidFill>
            </a:endParaRPr>
          </a:p>
        </p:txBody>
      </p:sp>
      <p:sp>
        <p:nvSpPr>
          <p:cNvPr id="355" name="Google Shape;355;p57"/>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if (</a:t>
            </a:r>
            <a:r>
              <a:rPr lang="en" sz="1000">
                <a:latin typeface="Roboto Mono"/>
                <a:ea typeface="Roboto Mono"/>
                <a:cs typeface="Roboto Mono"/>
                <a:sym typeface="Roboto Mono"/>
              </a:rPr>
              <a:t> balances[msg.sender] &gt;= withdrawAmount </a:t>
            </a:r>
            <a:r>
              <a:rPr lang="en" sz="1000">
                <a:solidFill>
                  <a:srgbClr val="00FFFF"/>
                </a:solidFill>
                <a:latin typeface="Roboto Mono"/>
                <a:ea typeface="Roboto Mono"/>
                <a:cs typeface="Roboto Mono"/>
                <a:sym typeface="Roboto Mono"/>
              </a:rPr>
              <a:t>)</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56" name="Google Shape;35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conditional block, start and end</a:t>
            </a:r>
            <a:endParaRPr>
              <a:solidFill>
                <a:srgbClr val="FFFFFF"/>
              </a:solidFill>
            </a:endParaRPr>
          </a:p>
        </p:txBody>
      </p:sp>
      <p:sp>
        <p:nvSpPr>
          <p:cNvPr id="362" name="Google Shape;362;p58"/>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r>
              <a:rPr lang="en" sz="1000">
                <a:solidFill>
                  <a:srgbClr val="00FFFF"/>
                </a:solidFill>
                <a:latin typeface="Roboto Mono"/>
                <a:ea typeface="Roboto Mono"/>
                <a:cs typeface="Roboto Mono"/>
                <a:sym typeface="Roboto Mono"/>
              </a:rPr>
              <a: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63" name="Google Shape;363;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9"/>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conditional block - execute if condition true</a:t>
            </a:r>
            <a:endParaRPr>
              <a:solidFill>
                <a:srgbClr val="FFFFFF"/>
              </a:solidFill>
            </a:endParaRPr>
          </a:p>
        </p:txBody>
      </p:sp>
      <p:sp>
        <p:nvSpPr>
          <p:cNvPr id="369" name="Google Shape;369;p59"/>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balances[msg.sender] -= withdrawAmount;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attemptSend(msg.sender, withdrawAmount);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70" name="Google Shape;370;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nvSpPr>
        <p:spPr>
          <a:xfrm>
            <a:off x="4572000" y="3285575"/>
            <a:ext cx="403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invoke another function in contract named “attemptSend”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provide required arguments</a:t>
            </a:r>
            <a:endParaRPr>
              <a:solidFill>
                <a:srgbClr val="FFFFFF"/>
              </a:solidFill>
            </a:endParaRPr>
          </a:p>
        </p:txBody>
      </p:sp>
      <p:sp>
        <p:nvSpPr>
          <p:cNvPr id="376" name="Google Shape;376;p60"/>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solidFill>
                  <a:srgbClr val="00FFFF"/>
                </a:solidFill>
                <a:latin typeface="Roboto Mono"/>
                <a:ea typeface="Roboto Mono"/>
                <a:cs typeface="Roboto Mono"/>
                <a:sym typeface="Roboto Mono"/>
              </a:rPr>
              <a:t>function attemptSend</a:t>
            </a:r>
            <a:r>
              <a:rPr lang="en" sz="1000">
                <a:latin typeface="Roboto Mono"/>
                <a:ea typeface="Roboto Mono"/>
                <a:cs typeface="Roboto Mono"/>
                <a:sym typeface="Roboto Mono"/>
              </a:rPr>
              <a:t>(address payable account,uint withdrawAmount) internal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bool sent = account.send(withdrawAmount);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if ( !sent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balances[account] += 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attemptSend(msg.sender, withdrawAmount);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77" name="Google Shape;37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1"/>
          <p:cNvSpPr txBox="1"/>
          <p:nvPr/>
        </p:nvSpPr>
        <p:spPr>
          <a:xfrm>
            <a:off x="4572000" y="35840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function “attemptSend” only invokable internally by other contract functions</a:t>
            </a:r>
            <a:endParaRPr>
              <a:solidFill>
                <a:srgbClr val="FFFFFF"/>
              </a:solidFill>
            </a:endParaRPr>
          </a:p>
        </p:txBody>
      </p:sp>
      <p:sp>
        <p:nvSpPr>
          <p:cNvPr id="383" name="Google Shape;383;p61"/>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function attemptSend(address payable account,uint withdrawAmount) </a:t>
            </a:r>
            <a:r>
              <a:rPr lang="en" sz="1000">
                <a:solidFill>
                  <a:srgbClr val="00FFFF"/>
                </a:solidFill>
                <a:latin typeface="Roboto Mono"/>
                <a:ea typeface="Roboto Mono"/>
                <a:cs typeface="Roboto Mono"/>
                <a:sym typeface="Roboto Mono"/>
              </a:rPr>
              <a:t>internal</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bool sent = account.send(withdrawAmount);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if ( !sent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balances[account] += 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84" name="Google Shape;38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79" name="Google Shape;79;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a:t>
            </a:r>
            <a:r>
              <a:rPr lang="en" sz="1000">
                <a:latin typeface="Roboto Mono"/>
                <a:ea typeface="Roboto Mono"/>
                <a:cs typeface="Roboto Mono"/>
                <a:sym typeface="Roboto Mono"/>
              </a:rPr>
              <a:t>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a:t>
            </a:r>
            <a:r>
              <a:rPr lang="en" sz="1000">
                <a:latin typeface="Roboto Mono"/>
                <a:ea typeface="Roboto Mono"/>
                <a:cs typeface="Roboto Mono"/>
                <a:sym typeface="Roboto Mono"/>
              </a:rPr>
              <a:t>4</a:t>
            </a:r>
            <a:r>
              <a:rPr lang="en" sz="1000">
                <a:latin typeface="Roboto Mono"/>
                <a:ea typeface="Roboto Mono"/>
                <a:cs typeface="Roboto Mono"/>
                <a:sym typeface="Roboto Mono"/>
              </a:rPr>
              <a:t>.</a:t>
            </a:r>
            <a:r>
              <a:rPr lang="en" sz="1000">
                <a:latin typeface="Roboto Mono"/>
                <a:ea typeface="Roboto Mono"/>
                <a:cs typeface="Roboto Mono"/>
                <a:sym typeface="Roboto Mono"/>
              </a:rPr>
              <a:t>16</a:t>
            </a:r>
            <a:r>
              <a:rPr lang="en" sz="1000">
                <a:latin typeface="Roboto Mono"/>
                <a:ea typeface="Roboto Mono"/>
                <a:cs typeface="Roboto Mono"/>
                <a:sym typeface="Roboto Mono"/>
              </a:rPr>
              <a:t> &lt;0.</a:t>
            </a:r>
            <a:r>
              <a:rPr lang="en" sz="1000">
                <a:latin typeface="Roboto Mono"/>
                <a:ea typeface="Roboto Mono"/>
                <a:cs typeface="Roboto Mono"/>
                <a:sym typeface="Roboto Mono"/>
              </a:rPr>
              <a:t>9</a:t>
            </a:r>
            <a:r>
              <a:rPr lang="en" sz="1000">
                <a:latin typeface="Roboto Mono"/>
                <a:ea typeface="Roboto Mono"/>
                <a:cs typeface="Roboto Mono"/>
                <a:sym typeface="Roboto Mono"/>
              </a:rPr>
              <a:t>.0;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80" name="Google Shape;80;p17"/>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a:t>
            </a:r>
            <a:r>
              <a:rPr lang="en">
                <a:solidFill>
                  <a:srgbClr val="FFFFFF"/>
                </a:solidFill>
              </a:rPr>
              <a:t>Comment: do not execute contents of line</a:t>
            </a:r>
            <a:endParaRPr>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2"/>
          <p:cNvSpPr txBox="1"/>
          <p:nvPr/>
        </p:nvSpPr>
        <p:spPr>
          <a:xfrm>
            <a:off x="4572000" y="3584100"/>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argument of type “address” specified as “payable”: ether can be sent to this address</a:t>
            </a:r>
            <a:endParaRPr>
              <a:solidFill>
                <a:srgbClr val="FFFFFF"/>
              </a:solidFill>
            </a:endParaRPr>
          </a:p>
        </p:txBody>
      </p:sp>
      <p:sp>
        <p:nvSpPr>
          <p:cNvPr id="390" name="Google Shape;390;p62"/>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function attemptSend(</a:t>
            </a:r>
            <a:r>
              <a:rPr lang="en" sz="1000">
                <a:solidFill>
                  <a:srgbClr val="00FFFF"/>
                </a:solidFill>
                <a:latin typeface="Roboto Mono"/>
                <a:ea typeface="Roboto Mono"/>
                <a:cs typeface="Roboto Mono"/>
                <a:sym typeface="Roboto Mono"/>
              </a:rPr>
              <a:t>address payable account</a:t>
            </a:r>
            <a:r>
              <a:rPr lang="en" sz="1000">
                <a:latin typeface="Roboto Mono"/>
                <a:ea typeface="Roboto Mono"/>
                <a:cs typeface="Roboto Mono"/>
                <a:sym typeface="Roboto Mono"/>
              </a:rPr>
              <a:t>,uint withdrawAmount) internal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bool sent = account.send(withdrawAmount);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if ( !sent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balances[account] += 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91" name="Google Shape;391;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3"/>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bool: boolean value</a:t>
            </a:r>
            <a:endParaRPr>
              <a:solidFill>
                <a:srgbClr val="FFFFFF"/>
              </a:solidFill>
            </a:endParaRPr>
          </a:p>
        </p:txBody>
      </p:sp>
      <p:sp>
        <p:nvSpPr>
          <p:cNvPr id="397" name="Google Shape;397;p63"/>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function attemptSend(address payable account,uint withdrawAmount) internal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bool</a:t>
            </a:r>
            <a:r>
              <a:rPr lang="en" sz="1000">
                <a:latin typeface="Roboto Mono"/>
                <a:ea typeface="Roboto Mono"/>
                <a:cs typeface="Roboto Mono"/>
                <a:sym typeface="Roboto Mono"/>
              </a:rPr>
              <a:t> sent = account.send(withdrawAmount);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if ( !sent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balances[account] += 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398" name="Google Shape;398;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4"/>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function attemptSend(address payable account,uint withdrawAmount) internal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bool sent = </a:t>
            </a:r>
            <a:r>
              <a:rPr lang="en" sz="1000">
                <a:solidFill>
                  <a:srgbClr val="00FFFF"/>
                </a:solidFill>
                <a:latin typeface="Roboto Mono"/>
                <a:ea typeface="Roboto Mono"/>
                <a:cs typeface="Roboto Mono"/>
                <a:sym typeface="Roboto Mono"/>
              </a:rPr>
              <a:t>account.send(withdrawAmount)</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if ( !sent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balances[account] += 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04" name="Google Shape;404;p64"/>
          <p:cNvSpPr txBox="1"/>
          <p:nvPr/>
        </p:nvSpPr>
        <p:spPr>
          <a:xfrm>
            <a:off x="4572000" y="333212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send specified amount of ether to address named “account”</a:t>
            </a:r>
            <a:endParaRPr>
              <a:solidFill>
                <a:srgbClr val="FFFFFF"/>
              </a:solidFill>
            </a:endParaRPr>
          </a:p>
        </p:txBody>
      </p:sp>
      <p:sp>
        <p:nvSpPr>
          <p:cNvPr id="405" name="Google Shape;40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5"/>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func</a:t>
            </a:r>
            <a:r>
              <a:rPr lang="en" sz="1000">
                <a:latin typeface="Roboto Mono"/>
                <a:ea typeface="Roboto Mono"/>
                <a:cs typeface="Roboto Mono"/>
                <a:sym typeface="Roboto Mono"/>
              </a:rPr>
              <a:t>tion attemptSend(address payable account,uint withdrawAmount) internal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bool sent = </a:t>
            </a:r>
            <a:r>
              <a:rPr lang="en" sz="1000">
                <a:solidFill>
                  <a:srgbClr val="999999"/>
                </a:solidFill>
                <a:latin typeface="Roboto Mono"/>
                <a:ea typeface="Roboto Mono"/>
                <a:cs typeface="Roboto Mono"/>
                <a:sym typeface="Roboto Mono"/>
              </a:rPr>
              <a:t>account.send(withdrawAmount);</a:t>
            </a:r>
            <a:endParaRPr sz="1000">
              <a:solidFill>
                <a:srgbClr val="999999"/>
              </a:solidFill>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if ( !sent )</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balances[account] += 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11" name="Google Shape;411;p65"/>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invert bool: if not True</a:t>
            </a:r>
            <a:endParaRPr>
              <a:solidFill>
                <a:srgbClr val="FFFFFF"/>
              </a:solidFill>
            </a:endParaRPr>
          </a:p>
        </p:txBody>
      </p:sp>
      <p:sp>
        <p:nvSpPr>
          <p:cNvPr id="412" name="Google Shape;41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6"/>
          <p:cNvSpPr txBox="1"/>
          <p:nvPr/>
        </p:nvSpPr>
        <p:spPr>
          <a:xfrm>
            <a:off x="4572000" y="3504000"/>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restore balance to original value if ether not sent successfully</a:t>
            </a:r>
            <a:endParaRPr>
              <a:solidFill>
                <a:srgbClr val="FFFFFF"/>
              </a:solidFill>
            </a:endParaRPr>
          </a:p>
        </p:txBody>
      </p:sp>
      <p:sp>
        <p:nvSpPr>
          <p:cNvPr id="418" name="Google Shape;418;p66"/>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function attemptSend(address payable account,uint withdrawAmount) internal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bool sent = account.send(withdrawAmount);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if ( !sent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balances[account] += withdrawAmount;</a:t>
            </a:r>
            <a:endParaRPr sz="1000">
              <a:solidFill>
                <a:srgbClr val="00FFFF"/>
              </a:solidFill>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returns (uint newBalance)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19" name="Google Shape;41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return new </a:t>
            </a:r>
            <a:r>
              <a:rPr lang="en">
                <a:solidFill>
                  <a:srgbClr val="FFFFFF"/>
                </a:solidFill>
              </a:rPr>
              <a:t>balance</a:t>
            </a:r>
            <a:r>
              <a:rPr lang="en">
                <a:solidFill>
                  <a:srgbClr val="FFFFFF"/>
                </a:solidFill>
              </a:rPr>
              <a:t> (matches return type)</a:t>
            </a:r>
            <a:endParaRPr>
              <a:solidFill>
                <a:srgbClr val="FFFFFF"/>
              </a:solidFill>
            </a:endParaRPr>
          </a:p>
        </p:txBody>
      </p:sp>
      <p:sp>
        <p:nvSpPr>
          <p:cNvPr id="425" name="Google Shape;425;p67"/>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withdraw(uint withdrawAmount) external </a:t>
            </a:r>
            <a:r>
              <a:rPr lang="en" sz="1000">
                <a:solidFill>
                  <a:srgbClr val="00FFFF"/>
                </a:solidFill>
                <a:latin typeface="Roboto Mono"/>
                <a:ea typeface="Roboto Mono"/>
                <a:cs typeface="Roboto Mono"/>
                <a:sym typeface="Roboto Mono"/>
              </a:rPr>
              <a:t>returns (uint newBalance)</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 ( balances[msg.sender] &gt;= withdrawAmount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balances[msg.sender] -=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attemptSend(msg.sender, withdrawAmount);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return balances[msg.sender];</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26" name="Google Shape;42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nvSpPr>
        <p:spPr>
          <a:xfrm>
            <a:off x="4572000" y="1152475"/>
            <a:ext cx="40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function named “balance”, </a:t>
            </a:r>
            <a:r>
              <a:rPr lang="en">
                <a:solidFill>
                  <a:srgbClr val="FFFFFF"/>
                </a:solidFill>
              </a:rPr>
              <a:t>publicly</a:t>
            </a:r>
            <a:r>
              <a:rPr lang="en">
                <a:solidFill>
                  <a:srgbClr val="FFFFFF"/>
                </a:solidFill>
              </a:rPr>
              <a:t> accessible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returns balance of caller</a:t>
            </a:r>
            <a:endParaRPr>
              <a:solidFill>
                <a:srgbClr val="FFFFFF"/>
              </a:solidFill>
            </a:endParaRPr>
          </a:p>
        </p:txBody>
      </p:sp>
      <p:sp>
        <p:nvSpPr>
          <p:cNvPr id="432" name="Google Shape;432;p68"/>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function balance() public view returns (uint) {</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return balances[msg.sender];</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balance(address account) public view onlyOwner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balances[account];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33" name="Google Shape;433;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9"/>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another function of the same name, “balance”, defined</a:t>
            </a:r>
            <a:endParaRPr>
              <a:solidFill>
                <a:srgbClr val="FFFFFF"/>
              </a:solidFill>
            </a:endParaRPr>
          </a:p>
        </p:txBody>
      </p:sp>
      <p:sp>
        <p:nvSpPr>
          <p:cNvPr id="439" name="Google Shape;439;p69"/>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function balance</a:t>
            </a:r>
            <a:r>
              <a:rPr lang="en" sz="1000">
                <a:latin typeface="Roboto Mono"/>
                <a:ea typeface="Roboto Mono"/>
                <a:cs typeface="Roboto Mono"/>
                <a:sym typeface="Roboto Mono"/>
              </a:rPr>
              <a: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function balance</a:t>
            </a:r>
            <a:r>
              <a:rPr lang="en" sz="1000">
                <a:latin typeface="Roboto Mono"/>
                <a:ea typeface="Roboto Mono"/>
                <a:cs typeface="Roboto Mono"/>
                <a:sym typeface="Roboto Mono"/>
              </a:rPr>
              <a:t>(address account) public view onlyOwner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balances[account];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40" name="Google Shape;440;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0"/>
          <p:cNvSpPr txBox="1"/>
          <p:nvPr/>
        </p:nvSpPr>
        <p:spPr>
          <a:xfrm>
            <a:off x="4572000" y="1152475"/>
            <a:ext cx="403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function overload - functions have unique signatures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call the one that matches the provided argument types</a:t>
            </a:r>
            <a:endParaRPr>
              <a:solidFill>
                <a:srgbClr val="FFFFFF"/>
              </a:solidFill>
            </a:endParaRPr>
          </a:p>
        </p:txBody>
      </p:sp>
      <p:sp>
        <p:nvSpPr>
          <p:cNvPr id="446" name="Google Shape;446;p70"/>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	</a:t>
            </a:r>
            <a:r>
              <a:rPr lang="en" sz="1000">
                <a:latin typeface="Roboto Mono"/>
                <a:ea typeface="Roboto Mono"/>
                <a:cs typeface="Roboto Mono"/>
                <a:sym typeface="Roboto Mono"/>
              </a:rPr>
              <a:t>function balance</a:t>
            </a:r>
            <a:r>
              <a:rPr lang="en" sz="1000">
                <a:solidFill>
                  <a:srgbClr val="00FFFF"/>
                </a:solidFill>
                <a:latin typeface="Roboto Mono"/>
                <a:ea typeface="Roboto Mono"/>
                <a:cs typeface="Roboto Mono"/>
                <a:sym typeface="Roboto Mono"/>
              </a:rPr>
              <a:t>()</a:t>
            </a:r>
            <a:r>
              <a:rPr lang="en" sz="1000">
                <a:latin typeface="Roboto Mono"/>
                <a:ea typeface="Roboto Mono"/>
                <a:cs typeface="Roboto Mono"/>
                <a:sym typeface="Roboto Mono"/>
              </a:rPr>
              <a: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balances[msg.sender];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balance</a:t>
            </a:r>
            <a:r>
              <a:rPr lang="en" sz="1000">
                <a:solidFill>
                  <a:srgbClr val="00FFFF"/>
                </a:solidFill>
                <a:latin typeface="Roboto Mono"/>
                <a:ea typeface="Roboto Mono"/>
                <a:cs typeface="Roboto Mono"/>
                <a:sym typeface="Roboto Mono"/>
              </a:rPr>
              <a:t>(address account)</a:t>
            </a:r>
            <a:r>
              <a:rPr lang="en" sz="1000">
                <a:latin typeface="Roboto Mono"/>
                <a:ea typeface="Roboto Mono"/>
                <a:cs typeface="Roboto Mono"/>
                <a:sym typeface="Roboto Mono"/>
              </a:rPr>
              <a:t> public view onlyOwner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balances[account];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47" name="Google Shape;447;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1"/>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solidFill>
                  <a:srgbClr val="00FFFF"/>
                </a:solidFill>
                <a:latin typeface="Roboto Mono"/>
                <a:ea typeface="Roboto Mono"/>
                <a:cs typeface="Roboto Mono"/>
                <a:sym typeface="Roboto Mono"/>
              </a:rPr>
              <a:t>modifier onlyOwner()</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require(msg.sender == owner, "Caller is not owner");</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_;</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balance(address account) public view </a:t>
            </a:r>
            <a:r>
              <a:rPr lang="en" sz="1000">
                <a:solidFill>
                  <a:srgbClr val="00FFFF"/>
                </a:solidFill>
                <a:latin typeface="Roboto Mono"/>
                <a:ea typeface="Roboto Mono"/>
                <a:cs typeface="Roboto Mono"/>
                <a:sym typeface="Roboto Mono"/>
              </a:rPr>
              <a:t>onlyOwner</a:t>
            </a:r>
            <a:r>
              <a:rPr lang="en" sz="1000">
                <a:latin typeface="Roboto Mono"/>
                <a:ea typeface="Roboto Mono"/>
                <a:cs typeface="Roboto Mono"/>
                <a:sym typeface="Roboto Mono"/>
              </a:rPr>
              <a:t>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balances[account];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53" name="Google Shape;453;p71"/>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function modifier named “onlyOwner” applied to “balance”</a:t>
            </a:r>
            <a:endParaRPr>
              <a:solidFill>
                <a:srgbClr val="FFFFFF"/>
              </a:solidFill>
            </a:endParaRPr>
          </a:p>
        </p:txBody>
      </p:sp>
      <p:sp>
        <p:nvSpPr>
          <p:cNvPr id="454" name="Google Shape;454;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86" name="Google Shape;86;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t>
            </a:r>
            <a:r>
              <a:rPr lang="en" sz="1000">
                <a:solidFill>
                  <a:srgbClr val="00FFFF"/>
                </a:solidFill>
                <a:latin typeface="Roboto Mono"/>
                <a:ea typeface="Roboto Mono"/>
                <a:cs typeface="Roboto Mono"/>
                <a:sym typeface="Roboto Mono"/>
              </a:rPr>
              <a:t> SPDX-License-Identifier: GPL-3.0</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87" name="Google Shape;87;p18"/>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Comment - not executed</a:t>
            </a:r>
            <a:endParaRPr>
              <a:solidFill>
                <a:srgbClr val="FFFFFF"/>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2"/>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address private owner;</a:t>
            </a:r>
            <a:endParaRPr sz="1000">
              <a:solidFill>
                <a:srgbClr val="00FFFF"/>
              </a:solidFill>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modifier onlyOwner()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require(msg.sender == owner, "Caller is not owner");</a:t>
            </a:r>
            <a:endParaRPr sz="1000">
              <a:solidFill>
                <a:srgbClr val="00FFFF"/>
              </a:solidFill>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_;</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balance(address account) public view onlyOwner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balances[account];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60" name="Google Shape;460;p72"/>
          <p:cNvSpPr txBox="1"/>
          <p:nvPr/>
        </p:nvSpPr>
        <p:spPr>
          <a:xfrm>
            <a:off x="4572000" y="3103575"/>
            <a:ext cx="4033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runs code in “onlyOwner”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checks if message sender is owner of contract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else throws error message “Caller is not owner”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reverts</a:t>
            </a:r>
            <a:endParaRPr>
              <a:solidFill>
                <a:srgbClr val="FFFFFF"/>
              </a:solidFill>
            </a:endParaRPr>
          </a:p>
        </p:txBody>
      </p:sp>
      <p:sp>
        <p:nvSpPr>
          <p:cNvPr id="461" name="Google Shape;461;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3"/>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modifier onlyOwner()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require(msg.sender == owner, "Caller is not owner");</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_</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balance(address account) public view onlyOwner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return balances[account];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67" name="Google Shape;467;p73"/>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“_” specifies where to begin execution of the contents of “balance”</a:t>
            </a:r>
            <a:endParaRPr>
              <a:solidFill>
                <a:srgbClr val="FFFFFF"/>
              </a:solidFill>
            </a:endParaRPr>
          </a:p>
        </p:txBody>
      </p:sp>
      <p:sp>
        <p:nvSpPr>
          <p:cNvPr id="468" name="Google Shape;468;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4"/>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modifier </a:t>
            </a:r>
            <a:r>
              <a:rPr lang="en" sz="1000">
                <a:solidFill>
                  <a:srgbClr val="00FFFF"/>
                </a:solidFill>
                <a:latin typeface="Roboto Mono"/>
                <a:ea typeface="Roboto Mono"/>
                <a:cs typeface="Roboto Mono"/>
                <a:sym typeface="Roboto Mono"/>
              </a:rPr>
              <a:t>onlyOwner</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require(msg.sender == owner</a:t>
            </a:r>
            <a:r>
              <a:rPr lang="en" sz="1000">
                <a:latin typeface="Roboto Mono"/>
                <a:ea typeface="Roboto Mono"/>
                <a:cs typeface="Roboto Mono"/>
                <a:sym typeface="Roboto Mono"/>
              </a:rPr>
              <a:t>, "Caller is not owner");</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_</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balance(</a:t>
            </a:r>
            <a:r>
              <a:rPr lang="en" sz="1000">
                <a:solidFill>
                  <a:srgbClr val="00FFFF"/>
                </a:solidFill>
                <a:latin typeface="Roboto Mono"/>
                <a:ea typeface="Roboto Mono"/>
                <a:cs typeface="Roboto Mono"/>
                <a:sym typeface="Roboto Mono"/>
              </a:rPr>
              <a:t>address account</a:t>
            </a:r>
            <a:r>
              <a:rPr lang="en" sz="1000">
                <a:latin typeface="Roboto Mono"/>
                <a:ea typeface="Roboto Mono"/>
                <a:cs typeface="Roboto Mono"/>
                <a:sym typeface="Roboto Mono"/>
              </a:rPr>
              <a:t>) public view </a:t>
            </a:r>
            <a:r>
              <a:rPr lang="en" sz="1000">
                <a:solidFill>
                  <a:srgbClr val="00FFFF"/>
                </a:solidFill>
                <a:latin typeface="Roboto Mono"/>
                <a:ea typeface="Roboto Mono"/>
                <a:cs typeface="Roboto Mono"/>
                <a:sym typeface="Roboto Mono"/>
              </a:rPr>
              <a:t>onlyOwner</a:t>
            </a:r>
            <a:r>
              <a:rPr lang="en" sz="1000">
                <a:latin typeface="Roboto Mono"/>
                <a:ea typeface="Roboto Mono"/>
                <a:cs typeface="Roboto Mono"/>
                <a:sym typeface="Roboto Mono"/>
              </a:rPr>
              <a:t>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return balances[account];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74" name="Google Shape;474;p74"/>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only owner of this contract may check the balance of an arbitrary account</a:t>
            </a:r>
            <a:endParaRPr>
              <a:solidFill>
                <a:srgbClr val="FFFFFF"/>
              </a:solidFill>
            </a:endParaRPr>
          </a:p>
        </p:txBody>
      </p:sp>
      <p:sp>
        <p:nvSpPr>
          <p:cNvPr id="475" name="Google Shape;475;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5"/>
          <p:cNvSpPr txBox="1"/>
          <p:nvPr/>
        </p:nvSpPr>
        <p:spPr>
          <a:xfrm>
            <a:off x="4572000" y="1152475"/>
            <a:ext cx="40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If caller specified a function that does not exist, invoke fallback function</a:t>
            </a:r>
            <a:endParaRPr>
              <a:solidFill>
                <a:srgbClr val="FFFFFF"/>
              </a:solidFill>
            </a:endParaRPr>
          </a:p>
        </p:txBody>
      </p:sp>
      <p:sp>
        <p:nvSpPr>
          <p:cNvPr id="481" name="Google Shape;481;p75"/>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&gt;=0.7.0 &lt;0.8.0;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fallback () external</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revert();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82" name="Google Shape;482;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6"/>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revert transaction</a:t>
            </a:r>
            <a:endParaRPr>
              <a:solidFill>
                <a:srgbClr val="FFFFFF"/>
              </a:solidFill>
            </a:endParaRPr>
          </a:p>
        </p:txBody>
      </p:sp>
      <p:sp>
        <p:nvSpPr>
          <p:cNvPr id="488" name="Google Shape;488;p76"/>
          <p:cNvSpPr txBox="1"/>
          <p:nvPr>
            <p:ph idx="1" type="body"/>
          </p:nvPr>
        </p:nvSpPr>
        <p:spPr>
          <a:xfrm>
            <a:off x="311700" y="1152475"/>
            <a:ext cx="6466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 solidity &gt;=0.7.0 &lt;0.8.0;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Bank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fallback () external {</a:t>
            </a:r>
            <a:endParaRPr sz="1000">
              <a:latin typeface="Roboto Mono"/>
              <a:ea typeface="Roboto Mono"/>
              <a:cs typeface="Roboto Mono"/>
              <a:sym typeface="Roboto Mono"/>
            </a:endParaRPr>
          </a:p>
          <a:p>
            <a:pPr indent="457200" lvl="0" marL="0" rtl="0" algn="l">
              <a:spcBef>
                <a:spcPts val="0"/>
              </a:spcBef>
              <a:spcAft>
                <a:spcPts val="0"/>
              </a:spcAft>
              <a:buNone/>
            </a:pPr>
            <a:r>
              <a:rPr lang="en" sz="1000">
                <a:latin typeface="Roboto Mono"/>
                <a:ea typeface="Roboto Mono"/>
                <a:cs typeface="Roboto Mono"/>
                <a:sym typeface="Roboto Mono"/>
              </a:rPr>
              <a:t>    	</a:t>
            </a:r>
            <a:r>
              <a:rPr lang="en" sz="1000">
                <a:solidFill>
                  <a:srgbClr val="00FFFF"/>
                </a:solidFill>
                <a:latin typeface="Roboto Mono"/>
                <a:ea typeface="Roboto Mono"/>
                <a:cs typeface="Roboto Mono"/>
                <a:sym typeface="Roboto Mono"/>
              </a:rPr>
              <a:t>revert();</a:t>
            </a:r>
            <a:endParaRPr sz="1000">
              <a:solidFill>
                <a:srgbClr val="00FFFF"/>
              </a:solidFill>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
        <p:nvSpPr>
          <p:cNvPr id="489" name="Google Shape;489;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 2</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a:t>
            </a:r>
            <a:endParaRPr/>
          </a:p>
        </p:txBody>
      </p:sp>
      <p:pic>
        <p:nvPicPr>
          <p:cNvPr id="495" name="Google Shape;495;p77"/>
          <p:cNvPicPr preferRelativeResize="0"/>
          <p:nvPr/>
        </p:nvPicPr>
        <p:blipFill>
          <a:blip r:embed="rId3">
            <a:alphaModFix/>
          </a:blip>
          <a:stretch>
            <a:fillRect/>
          </a:stretch>
        </p:blipFill>
        <p:spPr>
          <a:xfrm>
            <a:off x="311700" y="1145200"/>
            <a:ext cx="7078772" cy="3834500"/>
          </a:xfrm>
          <a:prstGeom prst="rect">
            <a:avLst/>
          </a:prstGeom>
          <a:noFill/>
          <a:ln>
            <a:noFill/>
          </a:ln>
        </p:spPr>
      </p:pic>
      <p:sp>
        <p:nvSpPr>
          <p:cNvPr id="496" name="Google Shape;496;p77"/>
          <p:cNvSpPr txBox="1"/>
          <p:nvPr/>
        </p:nvSpPr>
        <p:spPr>
          <a:xfrm>
            <a:off x="7469550" y="1145200"/>
            <a:ext cx="14925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REMIX</a:t>
            </a:r>
            <a:endParaRPr>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online IDE</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syntax highlighting</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debugger</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compiler</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deployer</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more...</a:t>
            </a:r>
            <a:endParaRPr sz="1300">
              <a:solidFill>
                <a:schemeClr val="lt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Solidity in depth</a:t>
            </a:r>
            <a:endParaRPr/>
          </a:p>
        </p:txBody>
      </p:sp>
      <p:sp>
        <p:nvSpPr>
          <p:cNvPr id="502" name="Google Shape;502;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Lots of features not discussed</a:t>
            </a:r>
            <a:endParaRPr/>
          </a:p>
          <a:p>
            <a:pPr indent="-342900" lvl="0" marL="457200" rtl="0" algn="l">
              <a:spcBef>
                <a:spcPts val="0"/>
              </a:spcBef>
              <a:spcAft>
                <a:spcPts val="0"/>
              </a:spcAft>
              <a:buSzPts val="1800"/>
              <a:buChar char="●"/>
            </a:pPr>
            <a:r>
              <a:rPr lang="en"/>
              <a:t>Useless to create a summary</a:t>
            </a:r>
            <a:endParaRPr/>
          </a:p>
          <a:p>
            <a:pPr indent="-342900" lvl="0" marL="457200" rtl="0" algn="l">
              <a:spcBef>
                <a:spcPts val="0"/>
              </a:spcBef>
              <a:spcAft>
                <a:spcPts val="0"/>
              </a:spcAft>
              <a:buSzPts val="1800"/>
              <a:buChar char="●"/>
            </a:pPr>
            <a:r>
              <a:rPr lang="en"/>
              <a:t>Read the docs</a:t>
            </a:r>
            <a:endParaRPr/>
          </a:p>
          <a:p>
            <a:pPr indent="-342900" lvl="0" marL="457200" rtl="0" algn="l">
              <a:spcBef>
                <a:spcPts val="0"/>
              </a:spcBef>
              <a:spcAft>
                <a:spcPts val="0"/>
              </a:spcAft>
              <a:buSzPts val="1800"/>
              <a:buChar char="●"/>
            </a:pPr>
            <a:r>
              <a:rPr lang="en"/>
              <a:t>Play with Remix</a:t>
            </a:r>
            <a:endParaRPr/>
          </a:p>
          <a:p>
            <a:pPr indent="-342900" lvl="0" marL="457200" rtl="0" algn="l">
              <a:spcBef>
                <a:spcPts val="0"/>
              </a:spcBef>
              <a:spcAft>
                <a:spcPts val="0"/>
              </a:spcAft>
              <a:buSzPts val="1800"/>
              <a:buChar char="●"/>
            </a:pPr>
            <a:r>
              <a:rPr lang="en"/>
              <a:t>Don’t have to learn everything all at once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9"/>
          <p:cNvSpPr txBox="1"/>
          <p:nvPr>
            <p:ph idx="1" type="body"/>
          </p:nvPr>
        </p:nvSpPr>
        <p:spPr>
          <a:xfrm>
            <a:off x="311700" y="1152475"/>
            <a:ext cx="8520600" cy="251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Solidity Docs</a:t>
            </a:r>
            <a:r>
              <a:rPr lang="en"/>
              <a:t> </a:t>
            </a:r>
            <a:r>
              <a:rPr lang="en">
                <a:latin typeface="Roboto Mono"/>
                <a:ea typeface="Roboto Mono"/>
                <a:cs typeface="Roboto Mono"/>
                <a:sym typeface="Roboto Mono"/>
              </a:rPr>
              <a:t>&lt;-</a:t>
            </a:r>
            <a:r>
              <a:rPr lang="en"/>
              <a:t> READ THIS!!!</a:t>
            </a:r>
            <a:endParaRPr/>
          </a:p>
          <a:p>
            <a:pPr indent="-342900" lvl="0" marL="457200" rtl="0" algn="l">
              <a:spcBef>
                <a:spcPts val="0"/>
              </a:spcBef>
              <a:spcAft>
                <a:spcPts val="0"/>
              </a:spcAft>
              <a:buSzPts val="1800"/>
              <a:buChar char="●"/>
            </a:pPr>
            <a:r>
              <a:rPr lang="en" u="sng">
                <a:solidFill>
                  <a:schemeClr val="hlink"/>
                </a:solidFill>
                <a:hlinkClick r:id="rId4"/>
              </a:rPr>
              <a:t>Mastering Ethereum - Solidity</a:t>
            </a:r>
            <a:endParaRPr sz="1200"/>
          </a:p>
          <a:p>
            <a:pPr indent="-342900" lvl="0" marL="457200" rtl="0" algn="l">
              <a:spcBef>
                <a:spcPts val="0"/>
              </a:spcBef>
              <a:spcAft>
                <a:spcPts val="0"/>
              </a:spcAft>
              <a:buSzPts val="1800"/>
              <a:buChar char="●"/>
            </a:pPr>
            <a:r>
              <a:rPr lang="en" u="sng">
                <a:solidFill>
                  <a:schemeClr val="hlink"/>
                </a:solidFill>
                <a:hlinkClick r:id="rId5"/>
              </a:rPr>
              <a:t>Learn Solidity in Y minutes</a:t>
            </a:r>
            <a:endParaRPr/>
          </a:p>
          <a:p>
            <a:pPr indent="-342900" lvl="0" marL="457200" rtl="0" algn="l">
              <a:spcBef>
                <a:spcPts val="0"/>
              </a:spcBef>
              <a:spcAft>
                <a:spcPts val="0"/>
              </a:spcAft>
              <a:buSzPts val="1800"/>
              <a:buChar char="●"/>
            </a:pPr>
            <a:r>
              <a:rPr lang="en" u="sng">
                <a:solidFill>
                  <a:schemeClr val="hlink"/>
                </a:solidFill>
                <a:hlinkClick r:id="rId6"/>
              </a:rPr>
              <a:t>Remix IDE</a:t>
            </a:r>
            <a:endParaRPr/>
          </a:p>
        </p:txBody>
      </p:sp>
      <p:sp>
        <p:nvSpPr>
          <p:cNvPr id="508" name="Google Shape;508;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509" name="Google Shape;509;p79"/>
          <p:cNvSpPr txBox="1"/>
          <p:nvPr/>
        </p:nvSpPr>
        <p:spPr>
          <a:xfrm>
            <a:off x="311700" y="3778425"/>
            <a:ext cx="8520600" cy="124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2"/>
                </a:solidFill>
              </a:rPr>
              <a:t>* NOTE: be extra careful when reading resources (books, articles) on Solidity, they are rarely up to date with the most recent version, and therefore there are breaking changes between the code used in resources and the latest version. Always reference the solidity doc’s breaking changes section. If copy-pasting code, or using libraries, make sure to set the correct version in the contract pragma.</a:t>
            </a:r>
            <a:endParaRPr sz="1200">
              <a:solidFill>
                <a:schemeClr val="lt2"/>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93" name="Google Shape;93;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solidFill>
                  <a:srgbClr val="00FFFF"/>
                </a:solidFill>
                <a:latin typeface="Roboto Mono"/>
                <a:ea typeface="Roboto Mono"/>
                <a:cs typeface="Roboto Mono"/>
                <a:sym typeface="Roboto Mono"/>
              </a:rPr>
              <a:t>pragma </a:t>
            </a:r>
            <a:r>
              <a:rPr lang="en" sz="1000">
                <a:latin typeface="Roboto Mono"/>
                <a:ea typeface="Roboto Mono"/>
                <a:cs typeface="Roboto Mono"/>
                <a:sym typeface="Roboto Mono"/>
              </a:rPr>
              <a:t>solidity &gt;=0.4.16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94" name="Google Shape;94;p19"/>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compiler instruction</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00" name="Google Shape;100;p20"/>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a:t>
            </a:r>
            <a:r>
              <a:rPr lang="en" sz="1000">
                <a:solidFill>
                  <a:srgbClr val="00FFFF"/>
                </a:solidFill>
                <a:latin typeface="Roboto Mono"/>
                <a:ea typeface="Roboto Mono"/>
                <a:cs typeface="Roboto Mono"/>
                <a:sym typeface="Roboto Mono"/>
              </a:rPr>
              <a:t> solidity </a:t>
            </a:r>
            <a:r>
              <a:rPr lang="en" sz="1000">
                <a:latin typeface="Roboto Mono"/>
                <a:ea typeface="Roboto Mono"/>
                <a:cs typeface="Roboto Mono"/>
                <a:sym typeface="Roboto Mono"/>
              </a:rPr>
              <a:t>&gt;=0.4.16 &lt;0.9.0;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01" name="Google Shape;101;p20"/>
          <p:cNvSpPr txBox="1"/>
          <p:nvPr/>
        </p:nvSpPr>
        <p:spPr>
          <a:xfrm>
            <a:off x="4572000" y="1152475"/>
            <a:ext cx="40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Keyword - pragma arg, specifies version</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Contract</a:t>
            </a:r>
            <a:endParaRPr/>
          </a:p>
        </p:txBody>
      </p:sp>
      <p:sp>
        <p:nvSpPr>
          <p:cNvPr id="107" name="Google Shape;107;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 SPDX-License-Identifier: GPL-3.0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pragma</a:t>
            </a:r>
            <a:r>
              <a:rPr lang="en" sz="1000">
                <a:solidFill>
                  <a:srgbClr val="00FFFF"/>
                </a:solidFill>
                <a:latin typeface="Roboto Mono"/>
                <a:ea typeface="Roboto Mono"/>
                <a:cs typeface="Roboto Mono"/>
                <a:sym typeface="Roboto Mono"/>
              </a:rPr>
              <a:t> </a:t>
            </a:r>
            <a:r>
              <a:rPr lang="en" sz="1000">
                <a:latin typeface="Roboto Mono"/>
                <a:ea typeface="Roboto Mono"/>
                <a:cs typeface="Roboto Mono"/>
                <a:sym typeface="Roboto Mono"/>
              </a:rPr>
              <a:t>solidity</a:t>
            </a:r>
            <a:r>
              <a:rPr lang="en" sz="1000">
                <a:solidFill>
                  <a:srgbClr val="00FFFF"/>
                </a:solidFill>
                <a:latin typeface="Roboto Mono"/>
                <a:ea typeface="Roboto Mono"/>
                <a:cs typeface="Roboto Mono"/>
                <a:sym typeface="Roboto Mono"/>
              </a:rPr>
              <a:t> &gt;=0.4.16 &lt;0.9.0</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contract SimpleStorage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uint storedData;</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set(uint x) public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storedData = x;</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function get() public view returns (uint)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storedData;</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a:p>
        </p:txBody>
      </p:sp>
      <p:sp>
        <p:nvSpPr>
          <p:cNvPr id="108" name="Google Shape;108;p21"/>
          <p:cNvSpPr txBox="1"/>
          <p:nvPr/>
        </p:nvSpPr>
        <p:spPr>
          <a:xfrm>
            <a:off x="4572000" y="1152475"/>
            <a:ext cx="403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Version - compiler should use any version specified</a:t>
            </a:r>
            <a:endParaRPr>
              <a:solidFill>
                <a:srgbClr val="FFFFFF"/>
              </a:solidFill>
            </a:endParaRPr>
          </a:p>
          <a:p>
            <a:pPr indent="0" lvl="0" marL="0" rtl="0" algn="l">
              <a:spcBef>
                <a:spcPts val="0"/>
              </a:spcBef>
              <a:spcAft>
                <a:spcPts val="0"/>
              </a:spcAft>
              <a:buNone/>
            </a:pPr>
            <a:r>
              <a:rPr lang="en">
                <a:solidFill>
                  <a:srgbClr val="FFFFFF"/>
                </a:solidFill>
              </a:rPr>
              <a:t>compiler will use latest version among it’s installed versions within specified values</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