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0F478B-579E-4911-B366-FC5A3ED2329F}" v="58" dt="2025-02-24T21:23:15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im Bilenkin" userId="4411733d2631d10c" providerId="LiveId" clId="{370F478B-579E-4911-B366-FC5A3ED2329F}"/>
    <pc:docChg chg="undo redo custSel addSld delSld modSld sldOrd">
      <pc:chgData name="Maxim Bilenkin" userId="4411733d2631d10c" providerId="LiveId" clId="{370F478B-579E-4911-B366-FC5A3ED2329F}" dt="2025-02-28T05:21:57.331" v="2651" actId="27636"/>
      <pc:docMkLst>
        <pc:docMk/>
      </pc:docMkLst>
      <pc:sldChg chg="modSp mod">
        <pc:chgData name="Maxim Bilenkin" userId="4411733d2631d10c" providerId="LiveId" clId="{370F478B-579E-4911-B366-FC5A3ED2329F}" dt="2025-02-28T05:04:52.321" v="2625" actId="1076"/>
        <pc:sldMkLst>
          <pc:docMk/>
          <pc:sldMk cId="1565759163" sldId="256"/>
        </pc:sldMkLst>
        <pc:spChg chg="mod">
          <ac:chgData name="Maxim Bilenkin" userId="4411733d2631d10c" providerId="LiveId" clId="{370F478B-579E-4911-B366-FC5A3ED2329F}" dt="2025-02-28T05:04:52.321" v="2625" actId="1076"/>
          <ac:spMkLst>
            <pc:docMk/>
            <pc:sldMk cId="1565759163" sldId="256"/>
            <ac:spMk id="2" creationId="{A8F90C30-4E44-38E2-C9CD-5D83E90E1AC7}"/>
          </ac:spMkLst>
        </pc:spChg>
        <pc:spChg chg="mod">
          <ac:chgData name="Maxim Bilenkin" userId="4411733d2631d10c" providerId="LiveId" clId="{370F478B-579E-4911-B366-FC5A3ED2329F}" dt="2025-02-28T05:04:38.506" v="2624" actId="1076"/>
          <ac:spMkLst>
            <pc:docMk/>
            <pc:sldMk cId="1565759163" sldId="256"/>
            <ac:spMk id="3" creationId="{37F42C91-B0B9-EB92-260D-B65F7EC8F159}"/>
          </ac:spMkLst>
        </pc:spChg>
      </pc:sldChg>
      <pc:sldChg chg="addSp delSp modSp new mod setBg">
        <pc:chgData name="Maxim Bilenkin" userId="4411733d2631d10c" providerId="LiveId" clId="{370F478B-579E-4911-B366-FC5A3ED2329F}" dt="2025-02-24T18:47:28.757" v="1207" actId="26606"/>
        <pc:sldMkLst>
          <pc:docMk/>
          <pc:sldMk cId="1131488050" sldId="257"/>
        </pc:sldMkLst>
        <pc:spChg chg="mod">
          <ac:chgData name="Maxim Bilenkin" userId="4411733d2631d10c" providerId="LiveId" clId="{370F478B-579E-4911-B366-FC5A3ED2329F}" dt="2025-02-24T18:47:28.757" v="1207" actId="26606"/>
          <ac:spMkLst>
            <pc:docMk/>
            <pc:sldMk cId="1131488050" sldId="257"/>
            <ac:spMk id="2" creationId="{A5B6C761-2E37-2E29-927B-AFD4DE9ABEA9}"/>
          </ac:spMkLst>
        </pc:spChg>
        <pc:spChg chg="mod ord">
          <ac:chgData name="Maxim Bilenkin" userId="4411733d2631d10c" providerId="LiveId" clId="{370F478B-579E-4911-B366-FC5A3ED2329F}" dt="2025-02-24T18:47:28.757" v="1207" actId="26606"/>
          <ac:spMkLst>
            <pc:docMk/>
            <pc:sldMk cId="1131488050" sldId="257"/>
            <ac:spMk id="3" creationId="{A32F48BF-E6A2-AA9B-EA5C-A588AC533625}"/>
          </ac:spMkLst>
        </pc:spChg>
        <pc:spChg chg="mod">
          <ac:chgData name="Maxim Bilenkin" userId="4411733d2631d10c" providerId="LiveId" clId="{370F478B-579E-4911-B366-FC5A3ED2329F}" dt="2025-02-24T18:47:28.757" v="1207" actId="26606"/>
          <ac:spMkLst>
            <pc:docMk/>
            <pc:sldMk cId="1131488050" sldId="257"/>
            <ac:spMk id="9" creationId="{BDBF61CE-60DE-17FC-7525-3203A9B658EF}"/>
          </ac:spMkLst>
        </pc:spChg>
      </pc:sldChg>
      <pc:sldChg chg="addSp delSp modSp new mod chgLayout">
        <pc:chgData name="Maxim Bilenkin" userId="4411733d2631d10c" providerId="LiveId" clId="{370F478B-579E-4911-B366-FC5A3ED2329F}" dt="2025-02-24T18:50:05.722" v="1210" actId="700"/>
        <pc:sldMkLst>
          <pc:docMk/>
          <pc:sldMk cId="4251797597" sldId="258"/>
        </pc:sldMkLst>
        <pc:spChg chg="mod ord">
          <ac:chgData name="Maxim Bilenkin" userId="4411733d2631d10c" providerId="LiveId" clId="{370F478B-579E-4911-B366-FC5A3ED2329F}" dt="2025-02-24T18:50:05.722" v="1210" actId="700"/>
          <ac:spMkLst>
            <pc:docMk/>
            <pc:sldMk cId="4251797597" sldId="258"/>
            <ac:spMk id="2" creationId="{D2FD31C7-AD80-68D5-DFB4-8C59987909D6}"/>
          </ac:spMkLst>
        </pc:spChg>
        <pc:spChg chg="add del mod ord">
          <ac:chgData name="Maxim Bilenkin" userId="4411733d2631d10c" providerId="LiveId" clId="{370F478B-579E-4911-B366-FC5A3ED2329F}" dt="2025-02-24T18:50:05.722" v="1210" actId="700"/>
          <ac:spMkLst>
            <pc:docMk/>
            <pc:sldMk cId="4251797597" sldId="258"/>
            <ac:spMk id="3" creationId="{436E2B70-97BA-38A1-09A3-06065CC2DD24}"/>
          </ac:spMkLst>
        </pc:spChg>
        <pc:spChg chg="mod ord">
          <ac:chgData name="Maxim Bilenkin" userId="4411733d2631d10c" providerId="LiveId" clId="{370F478B-579E-4911-B366-FC5A3ED2329F}" dt="2025-02-24T18:50:05.722" v="1210" actId="700"/>
          <ac:spMkLst>
            <pc:docMk/>
            <pc:sldMk cId="4251797597" sldId="258"/>
            <ac:spMk id="9" creationId="{2CFF7F8F-5507-A47C-3B29-02C4EBD122C7}"/>
          </ac:spMkLst>
        </pc:spChg>
        <pc:picChg chg="add mod">
          <ac:chgData name="Maxim Bilenkin" userId="4411733d2631d10c" providerId="LiveId" clId="{370F478B-579E-4911-B366-FC5A3ED2329F}" dt="2025-02-24T02:11:55.815" v="273" actId="1076"/>
          <ac:picMkLst>
            <pc:docMk/>
            <pc:sldMk cId="4251797597" sldId="258"/>
            <ac:picMk id="8" creationId="{763CAEEF-C9BC-B868-A77E-F248DBBD7C1D}"/>
          </ac:picMkLst>
        </pc:picChg>
      </pc:sldChg>
      <pc:sldChg chg="addSp modSp new add del mod">
        <pc:chgData name="Maxim Bilenkin" userId="4411733d2631d10c" providerId="LiveId" clId="{370F478B-579E-4911-B366-FC5A3ED2329F}" dt="2025-02-28T05:12:01.816" v="2627" actId="20577"/>
        <pc:sldMkLst>
          <pc:docMk/>
          <pc:sldMk cId="458214057" sldId="259"/>
        </pc:sldMkLst>
        <pc:spChg chg="mod">
          <ac:chgData name="Maxim Bilenkin" userId="4411733d2631d10c" providerId="LiveId" clId="{370F478B-579E-4911-B366-FC5A3ED2329F}" dt="2025-02-24T02:16:13.428" v="277" actId="122"/>
          <ac:spMkLst>
            <pc:docMk/>
            <pc:sldMk cId="458214057" sldId="259"/>
            <ac:spMk id="2" creationId="{18F3EEBB-1E17-6BCC-90C8-32282BEEBE35}"/>
          </ac:spMkLst>
        </pc:spChg>
        <pc:spChg chg="mod">
          <ac:chgData name="Maxim Bilenkin" userId="4411733d2631d10c" providerId="LiveId" clId="{370F478B-579E-4911-B366-FC5A3ED2329F}" dt="2025-02-28T05:12:01.816" v="2627" actId="20577"/>
          <ac:spMkLst>
            <pc:docMk/>
            <pc:sldMk cId="458214057" sldId="259"/>
            <ac:spMk id="3" creationId="{4315B15D-34D7-173C-95B8-961BCA5F579F}"/>
          </ac:spMkLst>
        </pc:spChg>
        <pc:picChg chg="add mod">
          <ac:chgData name="Maxim Bilenkin" userId="4411733d2631d10c" providerId="LiveId" clId="{370F478B-579E-4911-B366-FC5A3ED2329F}" dt="2025-02-24T02:56:08.816" v="354" actId="14100"/>
          <ac:picMkLst>
            <pc:docMk/>
            <pc:sldMk cId="458214057" sldId="259"/>
            <ac:picMk id="7" creationId="{A95369DA-1037-6885-1AB1-F424A287C31E}"/>
          </ac:picMkLst>
        </pc:picChg>
      </pc:sldChg>
      <pc:sldChg chg="addSp delSp modSp new mod">
        <pc:chgData name="Maxim Bilenkin" userId="4411733d2631d10c" providerId="LiveId" clId="{370F478B-579E-4911-B366-FC5A3ED2329F}" dt="2025-02-24T05:04:43.474" v="452" actId="14100"/>
        <pc:sldMkLst>
          <pc:docMk/>
          <pc:sldMk cId="1011392895" sldId="260"/>
        </pc:sldMkLst>
        <pc:spChg chg="mod">
          <ac:chgData name="Maxim Bilenkin" userId="4411733d2631d10c" providerId="LiveId" clId="{370F478B-579E-4911-B366-FC5A3ED2329F}" dt="2025-02-24T02:59:35.519" v="359" actId="122"/>
          <ac:spMkLst>
            <pc:docMk/>
            <pc:sldMk cId="1011392895" sldId="260"/>
            <ac:spMk id="2" creationId="{641A2832-DD62-0452-32EB-1953CC595E46}"/>
          </ac:spMkLst>
        </pc:spChg>
        <pc:spChg chg="mod">
          <ac:chgData name="Maxim Bilenkin" userId="4411733d2631d10c" providerId="LiveId" clId="{370F478B-579E-4911-B366-FC5A3ED2329F}" dt="2025-02-24T03:05:52.773" v="388" actId="27636"/>
          <ac:spMkLst>
            <pc:docMk/>
            <pc:sldMk cId="1011392895" sldId="260"/>
            <ac:spMk id="3" creationId="{BB5DC975-CBC8-0F1F-792E-35D0C1980D16}"/>
          </ac:spMkLst>
        </pc:spChg>
        <pc:picChg chg="add mod">
          <ac:chgData name="Maxim Bilenkin" userId="4411733d2631d10c" providerId="LiveId" clId="{370F478B-579E-4911-B366-FC5A3ED2329F}" dt="2025-02-24T05:04:18.716" v="445" actId="14100"/>
          <ac:picMkLst>
            <pc:docMk/>
            <pc:sldMk cId="1011392895" sldId="260"/>
            <ac:picMk id="10" creationId="{DF367473-2DDA-83D6-9F96-DB766166A667}"/>
          </ac:picMkLst>
        </pc:picChg>
        <pc:picChg chg="add mod">
          <ac:chgData name="Maxim Bilenkin" userId="4411733d2631d10c" providerId="LiveId" clId="{370F478B-579E-4911-B366-FC5A3ED2329F}" dt="2025-02-24T05:04:23.180" v="447" actId="1076"/>
          <ac:picMkLst>
            <pc:docMk/>
            <pc:sldMk cId="1011392895" sldId="260"/>
            <ac:picMk id="11" creationId="{0BE953F1-490F-72CB-268C-894B1012D24F}"/>
          </ac:picMkLst>
        </pc:picChg>
        <pc:picChg chg="add mod">
          <ac:chgData name="Maxim Bilenkin" userId="4411733d2631d10c" providerId="LiveId" clId="{370F478B-579E-4911-B366-FC5A3ED2329F}" dt="2025-02-24T05:04:43.474" v="452" actId="14100"/>
          <ac:picMkLst>
            <pc:docMk/>
            <pc:sldMk cId="1011392895" sldId="260"/>
            <ac:picMk id="12" creationId="{3229CD0B-08CA-4096-7977-4F787A2A9D8B}"/>
          </ac:picMkLst>
        </pc:picChg>
      </pc:sldChg>
      <pc:sldChg chg="addSp delSp modSp new mod">
        <pc:chgData name="Maxim Bilenkin" userId="4411733d2631d10c" providerId="LiveId" clId="{370F478B-579E-4911-B366-FC5A3ED2329F}" dt="2025-02-28T04:57:41.924" v="2613" actId="20577"/>
        <pc:sldMkLst>
          <pc:docMk/>
          <pc:sldMk cId="542146593" sldId="261"/>
        </pc:sldMkLst>
        <pc:spChg chg="mod">
          <ac:chgData name="Maxim Bilenkin" userId="4411733d2631d10c" providerId="LiveId" clId="{370F478B-579E-4911-B366-FC5A3ED2329F}" dt="2025-02-24T06:14:57.598" v="724" actId="122"/>
          <ac:spMkLst>
            <pc:docMk/>
            <pc:sldMk cId="542146593" sldId="261"/>
            <ac:spMk id="2" creationId="{2BB90307-11B5-184E-B241-53E34617D17A}"/>
          </ac:spMkLst>
        </pc:spChg>
        <pc:spChg chg="add del mod">
          <ac:chgData name="Maxim Bilenkin" userId="4411733d2631d10c" providerId="LiveId" clId="{370F478B-579E-4911-B366-FC5A3ED2329F}" dt="2025-02-24T06:07:14.814" v="713" actId="6549"/>
          <ac:spMkLst>
            <pc:docMk/>
            <pc:sldMk cId="542146593" sldId="261"/>
            <ac:spMk id="3" creationId="{C0BA2730-733C-1721-290D-343672D59CB4}"/>
          </ac:spMkLst>
        </pc:spChg>
        <pc:spChg chg="add mod">
          <ac:chgData name="Maxim Bilenkin" userId="4411733d2631d10c" providerId="LiveId" clId="{370F478B-579E-4911-B366-FC5A3ED2329F}" dt="2025-02-28T04:57:41.924" v="2613" actId="20577"/>
          <ac:spMkLst>
            <pc:docMk/>
            <pc:sldMk cId="542146593" sldId="261"/>
            <ac:spMk id="15" creationId="{481C0335-C2B5-93D4-6C99-89AFDC5C8A2A}"/>
          </ac:spMkLst>
        </pc:spChg>
        <pc:picChg chg="add mod">
          <ac:chgData name="Maxim Bilenkin" userId="4411733d2631d10c" providerId="LiveId" clId="{370F478B-579E-4911-B366-FC5A3ED2329F}" dt="2025-02-24T06:49:58.562" v="1205" actId="14100"/>
          <ac:picMkLst>
            <pc:docMk/>
            <pc:sldMk cId="542146593" sldId="261"/>
            <ac:picMk id="17" creationId="{CC740E04-BC07-556A-4241-15029E3EB738}"/>
          </ac:picMkLst>
        </pc:picChg>
      </pc:sldChg>
      <pc:sldChg chg="addSp delSp modSp new mod ord">
        <pc:chgData name="Maxim Bilenkin" userId="4411733d2631d10c" providerId="LiveId" clId="{370F478B-579E-4911-B366-FC5A3ED2329F}" dt="2025-02-28T05:21:57.331" v="2651" actId="27636"/>
        <pc:sldMkLst>
          <pc:docMk/>
          <pc:sldMk cId="3836583095" sldId="262"/>
        </pc:sldMkLst>
        <pc:spChg chg="mod">
          <ac:chgData name="Maxim Bilenkin" userId="4411733d2631d10c" providerId="LiveId" clId="{370F478B-579E-4911-B366-FC5A3ED2329F}" dt="2025-02-24T06:14:52.448" v="723" actId="122"/>
          <ac:spMkLst>
            <pc:docMk/>
            <pc:sldMk cId="3836583095" sldId="262"/>
            <ac:spMk id="2" creationId="{8D7514EA-182B-4EA2-FE33-1DBD889C8092}"/>
          </ac:spMkLst>
        </pc:spChg>
        <pc:spChg chg="mod">
          <ac:chgData name="Maxim Bilenkin" userId="4411733d2631d10c" providerId="LiveId" clId="{370F478B-579E-4911-B366-FC5A3ED2329F}" dt="2025-02-28T05:21:57.331" v="2651" actId="27636"/>
          <ac:spMkLst>
            <pc:docMk/>
            <pc:sldMk cId="3836583095" sldId="262"/>
            <ac:spMk id="3" creationId="{E815074D-06CE-3594-6A5D-F15022F12DE2}"/>
          </ac:spMkLst>
        </pc:spChg>
        <pc:picChg chg="add mod">
          <ac:chgData name="Maxim Bilenkin" userId="4411733d2631d10c" providerId="LiveId" clId="{370F478B-579E-4911-B366-FC5A3ED2329F}" dt="2025-02-28T05:21:53.169" v="2649" actId="14100"/>
          <ac:picMkLst>
            <pc:docMk/>
            <pc:sldMk cId="3836583095" sldId="262"/>
            <ac:picMk id="5" creationId="{D54F3FA1-5D83-BD01-7541-8195212DA3BD}"/>
          </ac:picMkLst>
        </pc:picChg>
      </pc:sldChg>
      <pc:sldChg chg="addSp modSp new mod ord">
        <pc:chgData name="Maxim Bilenkin" userId="4411733d2631d10c" providerId="LiveId" clId="{370F478B-579E-4911-B366-FC5A3ED2329F}" dt="2025-02-28T04:55:13.332" v="2611" actId="27636"/>
        <pc:sldMkLst>
          <pc:docMk/>
          <pc:sldMk cId="2224348955" sldId="263"/>
        </pc:sldMkLst>
        <pc:spChg chg="mod">
          <ac:chgData name="Maxim Bilenkin" userId="4411733d2631d10c" providerId="LiveId" clId="{370F478B-579E-4911-B366-FC5A3ED2329F}" dt="2025-02-24T18:52:32.042" v="1212" actId="122"/>
          <ac:spMkLst>
            <pc:docMk/>
            <pc:sldMk cId="2224348955" sldId="263"/>
            <ac:spMk id="2" creationId="{E179FD64-4E07-849F-0737-091519D26F75}"/>
          </ac:spMkLst>
        </pc:spChg>
        <pc:spChg chg="mod">
          <ac:chgData name="Maxim Bilenkin" userId="4411733d2631d10c" providerId="LiveId" clId="{370F478B-579E-4911-B366-FC5A3ED2329F}" dt="2025-02-28T04:55:13.332" v="2611" actId="27636"/>
          <ac:spMkLst>
            <pc:docMk/>
            <pc:sldMk cId="2224348955" sldId="263"/>
            <ac:spMk id="3" creationId="{740EA2A9-70B1-209C-0995-2D875BA49707}"/>
          </ac:spMkLst>
        </pc:spChg>
      </pc:sldChg>
      <pc:sldChg chg="modSp new mod">
        <pc:chgData name="Maxim Bilenkin" userId="4411733d2631d10c" providerId="LiveId" clId="{370F478B-579E-4911-B366-FC5A3ED2329F}" dt="2025-02-28T04:49:51.617" v="2581" actId="6549"/>
        <pc:sldMkLst>
          <pc:docMk/>
          <pc:sldMk cId="2296148727" sldId="264"/>
        </pc:sldMkLst>
        <pc:spChg chg="mod">
          <ac:chgData name="Maxim Bilenkin" userId="4411733d2631d10c" providerId="LiveId" clId="{370F478B-579E-4911-B366-FC5A3ED2329F}" dt="2025-02-25T03:15:42.574" v="1761" actId="122"/>
          <ac:spMkLst>
            <pc:docMk/>
            <pc:sldMk cId="2296148727" sldId="264"/>
            <ac:spMk id="2" creationId="{27EDB668-8759-FF15-5A8B-DA8F7742351E}"/>
          </ac:spMkLst>
        </pc:spChg>
        <pc:spChg chg="mod">
          <ac:chgData name="Maxim Bilenkin" userId="4411733d2631d10c" providerId="LiveId" clId="{370F478B-579E-4911-B366-FC5A3ED2329F}" dt="2025-02-28T04:49:51.617" v="2581" actId="6549"/>
          <ac:spMkLst>
            <pc:docMk/>
            <pc:sldMk cId="2296148727" sldId="264"/>
            <ac:spMk id="3" creationId="{5992C698-6B74-209A-CB5F-B49BA84551D4}"/>
          </ac:spMkLst>
        </pc:spChg>
      </pc:sldChg>
      <pc:sldChg chg="addSp delSp modSp new mod ord">
        <pc:chgData name="Maxim Bilenkin" userId="4411733d2631d10c" providerId="LiveId" clId="{370F478B-579E-4911-B366-FC5A3ED2329F}" dt="2025-02-28T05:02:30.357" v="2620" actId="14100"/>
        <pc:sldMkLst>
          <pc:docMk/>
          <pc:sldMk cId="3230446819" sldId="265"/>
        </pc:sldMkLst>
        <pc:spChg chg="mod">
          <ac:chgData name="Maxim Bilenkin" userId="4411733d2631d10c" providerId="LiveId" clId="{370F478B-579E-4911-B366-FC5A3ED2329F}" dt="2025-02-25T04:19:20.047" v="2174" actId="122"/>
          <ac:spMkLst>
            <pc:docMk/>
            <pc:sldMk cId="3230446819" sldId="265"/>
            <ac:spMk id="2" creationId="{7723F65E-65E7-8E32-B5B2-C471F7BF67D0}"/>
          </ac:spMkLst>
        </pc:spChg>
        <pc:spChg chg="mod">
          <ac:chgData name="Maxim Bilenkin" userId="4411733d2631d10c" providerId="LiveId" clId="{370F478B-579E-4911-B366-FC5A3ED2329F}" dt="2025-02-25T04:59:09.213" v="2412" actId="113"/>
          <ac:spMkLst>
            <pc:docMk/>
            <pc:sldMk cId="3230446819" sldId="265"/>
            <ac:spMk id="3" creationId="{05AA8FC3-F300-8757-200B-BFD36E756C32}"/>
          </ac:spMkLst>
        </pc:spChg>
        <pc:picChg chg="add mod">
          <ac:chgData name="Maxim Bilenkin" userId="4411733d2631d10c" providerId="LiveId" clId="{370F478B-579E-4911-B366-FC5A3ED2329F}" dt="2025-02-28T05:02:30.357" v="2620" actId="14100"/>
          <ac:picMkLst>
            <pc:docMk/>
            <pc:sldMk cId="3230446819" sldId="265"/>
            <ac:picMk id="6" creationId="{D4978D95-294A-892E-A79D-B6F100E16946}"/>
          </ac:picMkLst>
        </pc:picChg>
        <pc:picChg chg="add del mod">
          <ac:chgData name="Maxim Bilenkin" userId="4411733d2631d10c" providerId="LiveId" clId="{370F478B-579E-4911-B366-FC5A3ED2329F}" dt="2025-02-28T05:01:57.676" v="2614" actId="478"/>
          <ac:picMkLst>
            <pc:docMk/>
            <pc:sldMk cId="3230446819" sldId="265"/>
            <ac:picMk id="8" creationId="{94F6DF0B-AF14-2C19-9BBF-FF2930E703C0}"/>
          </ac:picMkLst>
        </pc:picChg>
      </pc:sldChg>
      <pc:sldChg chg="modSp new mod ord">
        <pc:chgData name="Maxim Bilenkin" userId="4411733d2631d10c" providerId="LiveId" clId="{370F478B-579E-4911-B366-FC5A3ED2329F}" dt="2025-02-25T05:32:15.534" v="2450" actId="20577"/>
        <pc:sldMkLst>
          <pc:docMk/>
          <pc:sldMk cId="2549899704" sldId="266"/>
        </pc:sldMkLst>
        <pc:spChg chg="mod">
          <ac:chgData name="Maxim Bilenkin" userId="4411733d2631d10c" providerId="LiveId" clId="{370F478B-579E-4911-B366-FC5A3ED2329F}" dt="2025-02-25T04:22:05.842" v="2181"/>
          <ac:spMkLst>
            <pc:docMk/>
            <pc:sldMk cId="2549899704" sldId="266"/>
            <ac:spMk id="2" creationId="{EDF6904C-C579-F96E-EF09-F4C591E28DFE}"/>
          </ac:spMkLst>
        </pc:spChg>
        <pc:spChg chg="mod">
          <ac:chgData name="Maxim Bilenkin" userId="4411733d2631d10c" providerId="LiveId" clId="{370F478B-579E-4911-B366-FC5A3ED2329F}" dt="2025-02-25T05:32:15.534" v="2450" actId="20577"/>
          <ac:spMkLst>
            <pc:docMk/>
            <pc:sldMk cId="2549899704" sldId="266"/>
            <ac:spMk id="3" creationId="{8F024775-5D98-3DE1-25CB-F7EC7E32CB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24EEE-84E9-41A9-8921-C20245502E6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22454-CE88-4CB2-A962-AEA05BEEA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1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22454-CE88-4CB2-A962-AEA05BEEAD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8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22454-CE88-4CB2-A962-AEA05BEEAD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4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1CFD49E-637B-4336-A635-4FB2A8A73304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46B3-0F57-4392-A9DF-1945BE251E3B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705FD-A27D-4068-8C16-DB14F3F07AA4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28CAB-E4FF-4491-8B26-1B4745AC2CCC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1F3D5-9B6E-41E0-94F9-D08C86884431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A057F-E719-4258-90A4-71330DF9E986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4A597-CAD5-48ED-B857-0168C727D9A5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AE9971-6D34-4C54-9648-7DDDFE8B87BB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7261D80-A0D0-4D2C-B25F-AD57E76A6C38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6863-E4AD-41B4-8362-219ACB6B4241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8B8B1-2F67-44F8-89E5-B98DE778C43B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15ED-DF88-462D-BD3C-0FF58C313CBA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FED6C-389F-44F5-A71D-CD319B7BAA14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A6D7-E24A-40CE-BF56-1707F3E48D53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2D475-49DC-420E-B05B-F9A95FC6AD6B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36EA-9A35-4765-B095-3266E83AF1A3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A2416-9343-4980-8142-70CEB062C874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46407B4-AF9B-4006-9988-651F4078D070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0C30-4E44-38E2-C9CD-5D83E90E1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905" y="2099733"/>
            <a:ext cx="8825658" cy="1834092"/>
          </a:xfrm>
        </p:spPr>
        <p:txBody>
          <a:bodyPr anchor="ctr"/>
          <a:lstStyle/>
          <a:p>
            <a:pPr algn="ctr"/>
            <a:r>
              <a:rPr lang="en-US" sz="3600" dirty="0"/>
              <a:t>What Factors Influence Loan Approval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42C91-B0B9-EB92-260D-B65F7EC8F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755" y="4521200"/>
            <a:ext cx="8825658" cy="11176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200" dirty="0"/>
              <a:t>Exploratory Data Analysis on Loan Approval Factors</a:t>
            </a:r>
          </a:p>
          <a:p>
            <a:pPr algn="ctr"/>
            <a:r>
              <a:rPr lang="en-US" sz="1200" dirty="0"/>
              <a:t>Maxim Bilenkin</a:t>
            </a:r>
          </a:p>
          <a:p>
            <a:pPr algn="ctr"/>
            <a:r>
              <a:rPr lang="en-US" sz="1200" dirty="0"/>
              <a:t>Course: DSC 530, Prof. Fadi Alsaleem</a:t>
            </a:r>
          </a:p>
          <a:p>
            <a:pPr algn="ctr"/>
            <a:r>
              <a:rPr lang="en-US" sz="1200" dirty="0"/>
              <a:t>02/23/2025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62442-8367-0945-2EBB-6F9D92F8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759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904C-C579-F96E-EF09-F4C591E2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24775-5D98-3DE1-25CB-F7EC7E32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2603500"/>
            <a:ext cx="11191875" cy="341630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Despite valuable insights, the analysis has some limitations</a:t>
            </a:r>
          </a:p>
          <a:p>
            <a:pPr lvl="1"/>
            <a:r>
              <a:rPr lang="en-US" dirty="0"/>
              <a:t>Most variables are positively skewed, which could impact statistical assumptions.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Patterns in the data don’t necessarily imply cause-and-effect relationships.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Hypothesis testing and regression analysis have assumptions that may not hold perfectly.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Economic conditions, policy changes, or applicant behavior could influence results.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585A1-30CD-DC78-99A1-72F8A75E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9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668-8759-FF15-5A8B-DA8F7742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2C698-6B74-209A-CB5F-B49BA8455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3499"/>
            <a:ext cx="11277600" cy="380682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Key Conclusions</a:t>
            </a:r>
          </a:p>
          <a:p>
            <a:pPr marL="0" indent="0">
              <a:buNone/>
            </a:pPr>
            <a:r>
              <a:rPr lang="en-US" b="1" dirty="0"/>
              <a:t>1. Loan as a Percentage of Applicant Income</a:t>
            </a:r>
          </a:p>
          <a:p>
            <a:pPr lvl="1"/>
            <a:r>
              <a:rPr lang="en-US" b="1" dirty="0"/>
              <a:t>Strong Influence</a:t>
            </a:r>
            <a:r>
              <a:rPr lang="en-US" dirty="0"/>
              <a:t>: Loan-to-income ratio impacts approval decisions, but there is no strict cutoff rate.</a:t>
            </a:r>
            <a:endParaRPr lang="en-US" b="1" dirty="0"/>
          </a:p>
          <a:p>
            <a:pPr lvl="1"/>
            <a:r>
              <a:rPr lang="en-US" b="1" dirty="0"/>
              <a:t>Insight</a:t>
            </a:r>
            <a:r>
              <a:rPr lang="en-US" dirty="0"/>
              <a:t>: Loans with a higher percentage of income </a:t>
            </a:r>
            <a:r>
              <a:rPr lang="en-US" b="1" dirty="0"/>
              <a:t>show an increasing rejection trend beyond 20-30%</a:t>
            </a:r>
            <a:r>
              <a:rPr lang="en-US" dirty="0"/>
              <a:t>, but approval rates improve for applicants beyond 30-40%, suggesting other factors also play a role.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2. Loan Amount vs. Applicant Income</a:t>
            </a:r>
          </a:p>
          <a:p>
            <a:pPr lvl="1"/>
            <a:r>
              <a:rPr lang="en-US" b="1" dirty="0"/>
              <a:t>Positive Correlation</a:t>
            </a:r>
            <a:r>
              <a:rPr lang="en-US" dirty="0"/>
              <a:t>: A clear relationship exists between applicant income and loan amount.</a:t>
            </a:r>
          </a:p>
          <a:p>
            <a:pPr lvl="1"/>
            <a:r>
              <a:rPr lang="en-US" b="1" dirty="0"/>
              <a:t>Insight:</a:t>
            </a:r>
            <a:r>
              <a:rPr lang="en-US" dirty="0"/>
              <a:t> Higher-income applicants tend to receive higher loan amounts.</a:t>
            </a:r>
          </a:p>
          <a:p>
            <a:pPr marL="0" indent="0" algn="ctr">
              <a:buNone/>
            </a:pPr>
            <a:r>
              <a:rPr lang="en-US" b="1" dirty="0"/>
              <a:t>Implications</a:t>
            </a:r>
          </a:p>
          <a:p>
            <a:pPr lvl="1"/>
            <a:r>
              <a:rPr lang="en-US" b="1" dirty="0"/>
              <a:t>For Lenders</a:t>
            </a:r>
            <a:r>
              <a:rPr lang="en-US" dirty="0"/>
              <a:t>: These key factors can help refine the loan approval process and improve decision-making.</a:t>
            </a:r>
          </a:p>
          <a:p>
            <a:pPr lvl="1"/>
            <a:r>
              <a:rPr lang="en-US" b="1" dirty="0"/>
              <a:t>For Borrowers</a:t>
            </a:r>
            <a:r>
              <a:rPr lang="en-US" dirty="0"/>
              <a:t>: Maintaining a balanced loan-to-income ratio is beneficial, but other creditworthiness factors, such as credit score and lender policies, also affect approval.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CA2BA-CF17-813A-9710-00F15F84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4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C761-2E37-2E29-927B-AFD4DE9A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Introduction &amp; 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48BF-E6A2-AA9B-EA5C-A588AC53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137126" cy="34163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/>
              <a:t>Introduction</a:t>
            </a:r>
          </a:p>
          <a:p>
            <a:pPr marL="0" indent="0" algn="ctr">
              <a:buNone/>
            </a:pPr>
            <a:r>
              <a:rPr lang="en-US" dirty="0"/>
              <a:t>Understanding Loan Approval Factors</a:t>
            </a:r>
          </a:p>
          <a:p>
            <a:pPr lvl="1"/>
            <a:r>
              <a:rPr lang="en-US" dirty="0"/>
              <a:t>Many individuals apply for loans, yet not all are approved.</a:t>
            </a:r>
          </a:p>
          <a:p>
            <a:pPr lvl="1"/>
            <a:r>
              <a:rPr lang="en-US" dirty="0"/>
              <a:t>This project explores the key factors influencing loan approvals.</a:t>
            </a:r>
          </a:p>
          <a:p>
            <a:pPr marL="0" indent="0" algn="ctr">
              <a:buNone/>
            </a:pPr>
            <a:r>
              <a:rPr lang="en-US" b="1" dirty="0"/>
              <a:t>Dataset Overview</a:t>
            </a:r>
          </a:p>
          <a:p>
            <a:pPr lvl="1"/>
            <a:r>
              <a:rPr lang="en-US" b="1" dirty="0"/>
              <a:t>Size:</a:t>
            </a:r>
            <a:r>
              <a:rPr lang="en-US" dirty="0"/>
              <a:t> 44,972 loan applications</a:t>
            </a:r>
          </a:p>
          <a:p>
            <a:pPr lvl="1"/>
            <a:r>
              <a:rPr lang="en-US" b="1" dirty="0"/>
              <a:t>Key Variables:</a:t>
            </a:r>
            <a:r>
              <a:rPr lang="en-US" dirty="0"/>
              <a:t> Age, Income, Loan Amount, Credit Score, etc.</a:t>
            </a:r>
          </a:p>
          <a:p>
            <a:pPr lvl="1"/>
            <a:r>
              <a:rPr lang="en-US" b="1" dirty="0"/>
              <a:t>Data Cleaning:</a:t>
            </a:r>
            <a:r>
              <a:rPr lang="en-US" dirty="0"/>
              <a:t> Removed extreme outliers (ages 109-144, incomes over $1M).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BF61CE-60DE-17FC-7525-3203A9B6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4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31C7-AD80-68D5-DFB4-8C599879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2B70-97BA-38A1-09A3-06065CC2D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2316480"/>
            <a:ext cx="7528560" cy="4216400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b="1" dirty="0"/>
              <a:t>Overview</a:t>
            </a:r>
          </a:p>
          <a:p>
            <a:pPr lvl="1"/>
            <a:r>
              <a:rPr lang="en-US" dirty="0"/>
              <a:t>Descriptive statistics summarize key aspects of the dataset.</a:t>
            </a:r>
          </a:p>
          <a:p>
            <a:pPr lvl="1"/>
            <a:r>
              <a:rPr lang="en-US" dirty="0"/>
              <a:t>They help understand the distribution, central tendency, and variability of the data.</a:t>
            </a:r>
          </a:p>
          <a:p>
            <a:pPr marL="0" indent="0" algn="ctr">
              <a:buNone/>
            </a:pPr>
            <a:r>
              <a:rPr lang="en-US" b="1" dirty="0"/>
              <a:t>Key Statistics (After Data Cleaning)</a:t>
            </a:r>
          </a:p>
          <a:p>
            <a:pPr lvl="1"/>
            <a:r>
              <a:rPr lang="en-US" dirty="0"/>
              <a:t>Total Records: 44,972 loan applications</a:t>
            </a:r>
          </a:p>
          <a:p>
            <a:pPr lvl="1"/>
            <a:r>
              <a:rPr lang="en-US" dirty="0"/>
              <a:t>Mean Income: $79,248</a:t>
            </a:r>
          </a:p>
          <a:p>
            <a:pPr lvl="1"/>
            <a:r>
              <a:rPr lang="en-US" dirty="0"/>
              <a:t>Mean Loan Amount: $9,582</a:t>
            </a:r>
          </a:p>
          <a:p>
            <a:pPr lvl="1"/>
            <a:r>
              <a:rPr lang="en-US" dirty="0"/>
              <a:t>Credit Score Range: 390 – 784</a:t>
            </a:r>
          </a:p>
          <a:p>
            <a:pPr lvl="1"/>
            <a:r>
              <a:rPr lang="en-US" dirty="0"/>
              <a:t>Loan Interest Rate Range: 5.42% – 20.00%</a:t>
            </a:r>
          </a:p>
          <a:p>
            <a:pPr marL="457200" lvl="1" indent="0" algn="ctr">
              <a:buNone/>
            </a:pPr>
            <a:r>
              <a:rPr lang="en-US" b="1" dirty="0"/>
              <a:t>Skewness Analysis</a:t>
            </a:r>
          </a:p>
          <a:p>
            <a:pPr lvl="1"/>
            <a:r>
              <a:rPr lang="en-US" dirty="0"/>
              <a:t>Several variables, such as income and employment experience, exhibit skewness.</a:t>
            </a:r>
          </a:p>
          <a:p>
            <a:pPr lvl="1"/>
            <a:r>
              <a:rPr lang="en-US" dirty="0"/>
              <a:t>Right-skewed distributions indicate the presence of extreme values affecting the mean.</a:t>
            </a:r>
          </a:p>
          <a:p>
            <a:pPr marL="457200" lvl="1" indent="0" algn="ctr">
              <a:buNone/>
            </a:pPr>
            <a:r>
              <a:rPr lang="en-US" b="1" dirty="0"/>
              <a:t>Next Steps</a:t>
            </a:r>
          </a:p>
          <a:p>
            <a:pPr lvl="1"/>
            <a:r>
              <a:rPr lang="en-US" dirty="0"/>
              <a:t>Visualizing distributions to further explore trends in the dataset.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3CAEEF-C9BC-B868-A77E-F248DBBD7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6080" y="2533376"/>
            <a:ext cx="3850640" cy="392484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F7F8F-5507-A47C-3B29-02C4EBD1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EEBB-1E17-6BCC-90C8-32282BEE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Distribution of 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5B15D-34D7-173C-95B8-961BCA5F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" y="2346960"/>
            <a:ext cx="9326880" cy="398272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Understanding Data Distribution</a:t>
            </a:r>
          </a:p>
          <a:p>
            <a:r>
              <a:rPr lang="en-US" dirty="0"/>
              <a:t>Visualizing distributions helps identify patterns, skewness, and outliers.</a:t>
            </a:r>
          </a:p>
          <a:p>
            <a:r>
              <a:rPr lang="en-US" dirty="0"/>
              <a:t>Key variables analyzed: Age, Income, Loan Amount, and Credit Score.</a:t>
            </a:r>
          </a:p>
          <a:p>
            <a:pPr marL="0" indent="0" algn="ctr">
              <a:buNone/>
            </a:pPr>
            <a:r>
              <a:rPr lang="en-US" b="1" dirty="0"/>
              <a:t>Findings from Histograms &amp; PMFs</a:t>
            </a:r>
          </a:p>
          <a:p>
            <a:r>
              <a:rPr lang="en-US" b="1" dirty="0"/>
              <a:t>Age</a:t>
            </a:r>
            <a:r>
              <a:rPr lang="en-US" dirty="0"/>
              <a:t>: Most applicants are between 24-35 years old.</a:t>
            </a:r>
          </a:p>
          <a:p>
            <a:r>
              <a:rPr lang="en-US" b="1" dirty="0"/>
              <a:t>Income</a:t>
            </a:r>
            <a:r>
              <a:rPr lang="en-US" dirty="0"/>
              <a:t>: Right-skewed distribution; a few individuals earn significantly higher than the median.</a:t>
            </a:r>
          </a:p>
          <a:p>
            <a:r>
              <a:rPr lang="en-US" b="1" dirty="0"/>
              <a:t>Loan Amount</a:t>
            </a:r>
            <a:r>
              <a:rPr lang="en-US" dirty="0"/>
              <a:t>: Most loans fall between $5,000 - $15,000, with fewer high-value loans.</a:t>
            </a:r>
          </a:p>
          <a:p>
            <a:r>
              <a:rPr lang="en-US" b="1" dirty="0"/>
              <a:t>Credit Score</a:t>
            </a:r>
            <a:r>
              <a:rPr lang="en-US" dirty="0"/>
              <a:t>: Normal-like distribution, peaking around 640-680.</a:t>
            </a:r>
          </a:p>
          <a:p>
            <a:pPr marL="0" indent="0" algn="ctr">
              <a:buNone/>
            </a:pPr>
            <a:r>
              <a:rPr lang="en-US" b="1" dirty="0"/>
              <a:t>Next Steps</a:t>
            </a:r>
          </a:p>
          <a:p>
            <a:r>
              <a:rPr lang="en-US" dirty="0"/>
              <a:t>Use CDFs (Cumulative Distribution Functions) for deeper insights into variable distributions.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369DA-1037-6885-1AB1-F424A287C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441" y="2174240"/>
            <a:ext cx="1991360" cy="431800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06A561-E828-CA50-C712-8B977559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1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3F65E-65E7-8E32-B5B2-C471F7BF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PMF Analysis of Loan Approval by Income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A8FC3-F300-8757-200B-BFD36E756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276475"/>
            <a:ext cx="11306175" cy="4305300"/>
          </a:xfrm>
        </p:spPr>
        <p:txBody>
          <a:bodyPr>
            <a:normAutofit/>
          </a:bodyPr>
          <a:lstStyle/>
          <a:p>
            <a:r>
              <a:rPr lang="en-US" dirty="0"/>
              <a:t>PMF shows the probability of discrete outcomes (approval/rejection) in different income groups.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Contrary to expectations</a:t>
            </a:r>
            <a:r>
              <a:rPr lang="en-US" dirty="0"/>
              <a:t>, low-income applicants have a higher loan approval rate than high-income applicants.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53C71-4993-545E-A686-0AD9214C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978D95-294A-892E-A79D-B6F100E16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628900"/>
            <a:ext cx="7077075" cy="334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4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A2832-DD62-0452-32EB-1953CC59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CDF Analysis of Key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C975-CBC8-0F1F-792E-35D0C1980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7877286" cy="3787140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b="1" dirty="0"/>
              <a:t>Why Use CDFs?</a:t>
            </a:r>
          </a:p>
          <a:p>
            <a:r>
              <a:rPr lang="en-US" dirty="0"/>
              <a:t>CDFs help understand the proportion of data below a given threshold.</a:t>
            </a:r>
          </a:p>
          <a:p>
            <a:r>
              <a:rPr lang="en-US" dirty="0"/>
              <a:t>They provide a clearer view of variable distribution compared to histograms.</a:t>
            </a: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Findings from CDFs</a:t>
            </a:r>
            <a:endParaRPr lang="en-US" dirty="0"/>
          </a:p>
          <a:p>
            <a:r>
              <a:rPr lang="en-US" b="1" dirty="0"/>
              <a:t>Age:</a:t>
            </a:r>
            <a:r>
              <a:rPr lang="en-US" dirty="0"/>
              <a:t> Around 50% of applicants are under 30 years old.</a:t>
            </a:r>
          </a:p>
          <a:p>
            <a:r>
              <a:rPr lang="en-US" b="1" dirty="0"/>
              <a:t>Income:</a:t>
            </a:r>
            <a:r>
              <a:rPr lang="en-US" dirty="0"/>
              <a:t> The majority earn below $100,000, but a small percentage earns significantly more.</a:t>
            </a:r>
          </a:p>
          <a:p>
            <a:r>
              <a:rPr lang="en-US" b="1" dirty="0"/>
              <a:t>Loan Amount:</a:t>
            </a:r>
            <a:r>
              <a:rPr lang="en-US" dirty="0"/>
              <a:t> Most loans are under $15,000, with a few high-value loans affecting the distribution.</a:t>
            </a:r>
          </a:p>
          <a:p>
            <a:r>
              <a:rPr lang="en-US" b="1" dirty="0"/>
              <a:t>Credit Score:</a:t>
            </a:r>
            <a:r>
              <a:rPr lang="en-US" dirty="0"/>
              <a:t> 75% of applicants have a credit score above 600.</a:t>
            </a:r>
          </a:p>
          <a:p>
            <a:pPr marL="0" indent="0" algn="ctr">
              <a:buNone/>
            </a:pPr>
            <a:r>
              <a:rPr lang="en-US" b="1" dirty="0"/>
              <a:t>Next Steps</a:t>
            </a:r>
            <a:endParaRPr lang="en-US" dirty="0"/>
          </a:p>
          <a:p>
            <a:r>
              <a:rPr lang="en-US" dirty="0"/>
              <a:t>Examine correlations between variables to identify relationships.</a:t>
            </a:r>
          </a:p>
          <a:p>
            <a:endParaRPr lang="en-US" dirty="0"/>
          </a:p>
        </p:txBody>
      </p:sp>
      <p:pic>
        <p:nvPicPr>
          <p:cNvPr id="10" name="Picture 9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DF367473-2DDA-83D6-9F96-DB766166A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120" y="2260600"/>
            <a:ext cx="3129280" cy="1322859"/>
          </a:xfrm>
          <a:prstGeom prst="rect">
            <a:avLst/>
          </a:prstGeom>
        </p:spPr>
      </p:pic>
      <p:pic>
        <p:nvPicPr>
          <p:cNvPr id="11" name="Picture 1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BE953F1-490F-72CB-268C-894B1012D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040" y="3703260"/>
            <a:ext cx="3297606" cy="1523649"/>
          </a:xfrm>
          <a:prstGeom prst="rect">
            <a:avLst/>
          </a:prstGeom>
        </p:spPr>
      </p:pic>
      <p:pic>
        <p:nvPicPr>
          <p:cNvPr id="12" name="Picture 11" descr="A graph with a line&#10;&#10;AI-generated content may be incorrect.">
            <a:extLst>
              <a:ext uri="{FF2B5EF4-FFF2-40B4-BE49-F238E27FC236}">
                <a16:creationId xmlns:a16="http://schemas.microsoft.com/office/drawing/2014/main" id="{3229CD0B-08CA-4096-7977-4F787A2A9D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80" y="5301178"/>
            <a:ext cx="3251200" cy="139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4C2C7F-7E64-04BF-927C-612BE87A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92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90307-11B5-184E-B241-53E34617D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Analysis &amp;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A2730-733C-1721-290D-343672D59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5840"/>
            <a:ext cx="10772886" cy="4335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Scatter Plot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C0335-C2B5-93D4-6C99-89AFDC5C8A2A}"/>
              </a:ext>
            </a:extLst>
          </p:cNvPr>
          <p:cNvSpPr txBox="1"/>
          <p:nvPr/>
        </p:nvSpPr>
        <p:spPr>
          <a:xfrm>
            <a:off x="942974" y="5400675"/>
            <a:ext cx="10420351" cy="1205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000"/>
              </a:spcBef>
              <a:buClr>
                <a:srgbClr val="B31166"/>
              </a:buClr>
              <a:buSzPct val="80000"/>
              <a:defRPr/>
            </a:pPr>
            <a:r>
              <a:rPr lang="en-US" sz="1600" b="1" dirty="0"/>
              <a:t>Brief Observations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sz="1600" dirty="0"/>
              <a:t>There is a moderate positive correlation (r = 0.36) between loan amount and applicant income, meaning higher-income applicants tend to receive larger loans. This relationship is statistically significant.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740E04-BC07-556A-4241-15029E3E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16" y="2590504"/>
            <a:ext cx="10517068" cy="2829221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D843981-93AD-9252-DADB-8504564B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14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514EA-182B-4EA2-FE33-1DBD889C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Statistical Analysis &amp;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074D-06CE-3594-6A5D-F15022F1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266950"/>
            <a:ext cx="11287125" cy="4448175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Box Plot</a:t>
            </a:r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Brief Observations</a:t>
            </a:r>
          </a:p>
          <a:p>
            <a:r>
              <a:rPr lang="en-US" dirty="0"/>
              <a:t>There is a significant relationship between the loan amount as a percentage of income and loan status (</a:t>
            </a:r>
            <a:r>
              <a:rPr lang="en-US" b="1" dirty="0"/>
              <a:t>p-value = 0.0</a:t>
            </a:r>
            <a:r>
              <a:rPr lang="en-US" dirty="0"/>
              <a:t>). Higher loan percentages relative to income are associated with a higher likelihood of loan denial. Higher loan-to-income ratios show more variability among approved loans, but extremely high ratios increase the likelihood of rejection.</a:t>
            </a:r>
            <a:endParaRPr lang="en-US" b="1" dirty="0"/>
          </a:p>
          <a:p>
            <a:pPr marL="0" indent="0" algn="ctr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F3FA1-5D83-BD01-7541-8195212D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601" y="2476499"/>
            <a:ext cx="9816199" cy="323850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4C90-9AD2-3C65-ED07-EA7C9FC4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8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FD64-4E07-849F-0737-091519D2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Findings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A2A9-70B1-209C-0995-2D875BA49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2565399"/>
            <a:ext cx="11287125" cy="3740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Loan Amount vs. Applicant Income</a:t>
            </a:r>
          </a:p>
          <a:p>
            <a:r>
              <a:rPr lang="en-US" sz="1600" b="1" dirty="0"/>
              <a:t>Income Correlation</a:t>
            </a:r>
            <a:r>
              <a:rPr lang="en-US" sz="1600" dirty="0"/>
              <a:t>: Higher-income applicants request and receive higher loan amounts.</a:t>
            </a:r>
          </a:p>
          <a:p>
            <a:r>
              <a:rPr lang="en-US" sz="1600" b="1" dirty="0"/>
              <a:t>Correlation Coefficient</a:t>
            </a:r>
            <a:r>
              <a:rPr lang="en-US" sz="1600" dirty="0"/>
              <a:t>: </a:t>
            </a:r>
            <a:r>
              <a:rPr lang="en-US" sz="1600" b="1" dirty="0"/>
              <a:t>0.36</a:t>
            </a:r>
            <a:r>
              <a:rPr lang="en-US" sz="1600" dirty="0"/>
              <a:t> (Statistically significant, </a:t>
            </a:r>
            <a:r>
              <a:rPr lang="en-US" sz="1600" b="1" dirty="0"/>
              <a:t>p &lt; 0.0001</a:t>
            </a:r>
            <a:r>
              <a:rPr lang="en-US" sz="1600" dirty="0"/>
              <a:t>). A correlation of 0.36 indicates a moderate positive relationship - higher income tends to be associated with higher loan amounts, but other factors also play a role.</a:t>
            </a:r>
          </a:p>
          <a:p>
            <a:r>
              <a:rPr lang="en-US" sz="1600" b="1" dirty="0"/>
              <a:t>Key Insight</a:t>
            </a:r>
            <a:r>
              <a:rPr lang="en-US" sz="1600" dirty="0"/>
              <a:t>: Higher-income applicants are more likely to be approved for larger loans.</a:t>
            </a:r>
          </a:p>
          <a:p>
            <a:pPr marL="0" indent="0" algn="ctr">
              <a:buNone/>
            </a:pPr>
            <a:r>
              <a:rPr lang="en-US" b="1" dirty="0"/>
              <a:t>Loan Percent of Income by Loan Status</a:t>
            </a:r>
          </a:p>
          <a:p>
            <a:r>
              <a:rPr lang="en-US" sz="1600" b="1" dirty="0"/>
              <a:t>Negative Relationship: </a:t>
            </a:r>
            <a:r>
              <a:rPr lang="en-US" sz="1600" dirty="0"/>
              <a:t>A higher loan amount as a percentage of annual income is more likely to be rejected.</a:t>
            </a:r>
            <a:endParaRPr lang="en-US" sz="1600" b="1" dirty="0"/>
          </a:p>
          <a:p>
            <a:r>
              <a:rPr lang="en-US" sz="1600" b="1" dirty="0"/>
              <a:t>T-statistic: 88.39</a:t>
            </a:r>
            <a:r>
              <a:rPr lang="en-US" sz="1600" dirty="0"/>
              <a:t> (Statistically significant, </a:t>
            </a:r>
            <a:r>
              <a:rPr lang="en-US" sz="1600" b="1" dirty="0"/>
              <a:t>p &lt; 0.0001</a:t>
            </a:r>
            <a:r>
              <a:rPr lang="en-US" sz="1600" dirty="0"/>
              <a:t>).</a:t>
            </a:r>
            <a:endParaRPr lang="en-US" sz="1600" b="1" dirty="0"/>
          </a:p>
          <a:p>
            <a:r>
              <a:rPr lang="en-US" sz="1600" b="1" dirty="0"/>
              <a:t>Key Insight: </a:t>
            </a:r>
            <a:r>
              <a:rPr lang="en-US" sz="1600" dirty="0"/>
              <a:t>The ratio of the loan amount to annual income is crucial when making approval decisions. Borrowers requesting loans that are a higher percentage of their income are less likely to be approved.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D15E5-5A7A-90F2-4F1B-15FAF02F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4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1769</TotalTime>
  <Words>933</Words>
  <Application>Microsoft Office PowerPoint</Application>
  <PresentationFormat>Widescreen</PresentationFormat>
  <Paragraphs>125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Ion Boardroom</vt:lpstr>
      <vt:lpstr>What Factors Influence Loan Approval</vt:lpstr>
      <vt:lpstr>Introduction &amp; Dataset Overview</vt:lpstr>
      <vt:lpstr>Descriptive Statistics</vt:lpstr>
      <vt:lpstr>Distribution of Key Variables</vt:lpstr>
      <vt:lpstr>PMF Analysis of Loan Approval by Income Group</vt:lpstr>
      <vt:lpstr>CDF Analysis of Key Variables</vt:lpstr>
      <vt:lpstr>Statistical Analysis &amp; Predictions</vt:lpstr>
      <vt:lpstr>Statistical Analysis &amp; Predictions</vt:lpstr>
      <vt:lpstr>Key Findings &amp; Insights</vt:lpstr>
      <vt:lpstr>Challenges &amp; Limitations</vt:lpstr>
      <vt:lpstr>Conclusions &amp;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 Bilenkin</dc:creator>
  <cp:lastModifiedBy>Maxim Bilenkin</cp:lastModifiedBy>
  <cp:revision>1</cp:revision>
  <dcterms:created xsi:type="dcterms:W3CDTF">2025-02-24T00:44:53Z</dcterms:created>
  <dcterms:modified xsi:type="dcterms:W3CDTF">2025-02-28T05:22:01Z</dcterms:modified>
</cp:coreProperties>
</file>