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83" r:id="rId5"/>
    <p:sldId id="284" r:id="rId6"/>
    <p:sldId id="278" r:id="rId7"/>
    <p:sldId id="277" r:id="rId8"/>
    <p:sldId id="265" r:id="rId9"/>
    <p:sldId id="267" r:id="rId10"/>
    <p:sldId id="269" r:id="rId11"/>
    <p:sldId id="279" r:id="rId12"/>
    <p:sldId id="282" r:id="rId13"/>
    <p:sldId id="270" r:id="rId14"/>
    <p:sldId id="286" r:id="rId15"/>
    <p:sldId id="289" r:id="rId16"/>
    <p:sldId id="290" r:id="rId17"/>
    <p:sldId id="285" r:id="rId18"/>
    <p:sldId id="271" r:id="rId19"/>
    <p:sldId id="263" r:id="rId20"/>
    <p:sldId id="275" r:id="rId21"/>
    <p:sldId id="276" r:id="rId22"/>
    <p:sldId id="274" r:id="rId23"/>
  </p:sldIdLst>
  <p:sldSz cx="10080625" cy="7559675"/>
  <p:notesSz cx="7315200" cy="96012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86" userDrawn="1">
          <p15:clr>
            <a:srgbClr val="A4A3A4"/>
          </p15:clr>
        </p15:guide>
        <p15:guide id="2" pos="20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B5B82"/>
    <a:srgbClr val="0C2444"/>
    <a:srgbClr val="010000"/>
    <a:srgbClr val="8323EB"/>
    <a:srgbClr val="37C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6817" autoAdjust="0"/>
  </p:normalViewPr>
  <p:slideViewPr>
    <p:cSldViewPr>
      <p:cViewPr varScale="1">
        <p:scale>
          <a:sx n="119" d="100"/>
          <a:sy n="119" d="100"/>
        </p:scale>
        <p:origin x="1026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654" y="108"/>
      </p:cViewPr>
      <p:guideLst>
        <p:guide orient="horz" pos="2586"/>
        <p:guide pos="2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637" cy="480417"/>
          </a:xfrm>
          <a:prstGeom prst="rect">
            <a:avLst/>
          </a:prstGeom>
        </p:spPr>
        <p:txBody>
          <a:bodyPr vert="horz" lIns="84747" tIns="42373" rIns="84747" bIns="4237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027" y="0"/>
            <a:ext cx="3170637" cy="480417"/>
          </a:xfrm>
          <a:prstGeom prst="rect">
            <a:avLst/>
          </a:prstGeom>
        </p:spPr>
        <p:txBody>
          <a:bodyPr vert="horz" lIns="84747" tIns="42373" rIns="84747" bIns="42373" rtlCol="0"/>
          <a:lstStyle>
            <a:lvl1pPr algn="r">
              <a:defRPr sz="1100"/>
            </a:lvl1pPr>
          </a:lstStyle>
          <a:p>
            <a:fld id="{645BEAB9-B206-4F48-A235-4A6BF7461B1A}" type="datetimeFigureOut">
              <a:rPr lang="en-US" smtClean="0"/>
              <a:pPr/>
              <a:t>17-Apr-18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358"/>
            <a:ext cx="3170637" cy="480416"/>
          </a:xfrm>
          <a:prstGeom prst="rect">
            <a:avLst/>
          </a:prstGeom>
        </p:spPr>
        <p:txBody>
          <a:bodyPr vert="horz" lIns="84747" tIns="42373" rIns="84747" bIns="4237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027" y="9119358"/>
            <a:ext cx="3170637" cy="480416"/>
          </a:xfrm>
          <a:prstGeom prst="rect">
            <a:avLst/>
          </a:prstGeom>
        </p:spPr>
        <p:txBody>
          <a:bodyPr vert="horz" lIns="84747" tIns="42373" rIns="84747" bIns="42373" rtlCol="0" anchor="b"/>
          <a:lstStyle>
            <a:lvl1pPr algn="r">
              <a:defRPr sz="1100"/>
            </a:lvl1pPr>
          </a:lstStyle>
          <a:p>
            <a:fld id="{5C14404C-06D3-B44A-B014-1BFF5BF6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24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30250"/>
            <a:ext cx="479742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31213" y="4560392"/>
            <a:ext cx="5851239" cy="431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173709" cy="47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670911" algn="l"/>
                <a:tab pos="1341821" algn="l"/>
                <a:tab pos="2012732" algn="l"/>
                <a:tab pos="2683642" algn="l"/>
              </a:tabLst>
              <a:defRPr sz="1300" smtClean="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139956" y="0"/>
            <a:ext cx="3173709" cy="47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670911" algn="l"/>
                <a:tab pos="1341821" algn="l"/>
                <a:tab pos="2012732" algn="l"/>
                <a:tab pos="2683642" algn="l"/>
              </a:tabLst>
              <a:defRPr sz="1300" smtClean="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" y="9120783"/>
            <a:ext cx="3173709" cy="47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670911" algn="l"/>
                <a:tab pos="1341821" algn="l"/>
                <a:tab pos="2012732" algn="l"/>
                <a:tab pos="2683642" algn="l"/>
              </a:tabLst>
              <a:defRPr sz="1300" smtClean="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139956" y="9120783"/>
            <a:ext cx="3173709" cy="47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670911" algn="l"/>
                <a:tab pos="1341821" algn="l"/>
                <a:tab pos="2012732" algn="l"/>
                <a:tab pos="2683642" algn="l"/>
              </a:tabLst>
              <a:defRPr sz="1300" smtClean="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5E3BF386-6CE7-C544-8DC1-B0CB879BC42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597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A3061D5-EBF9-F246-A1D1-481248A579CE}" type="slidenum">
              <a:rPr lang="de-DE"/>
              <a:pPr>
                <a:defRPr/>
              </a:pPr>
              <a:t>1</a:t>
            </a:fld>
            <a:endParaRPr lang="de-DE"/>
          </a:p>
        </p:txBody>
      </p:sp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239639"/>
          </a:xfrm>
          <a:ln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25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D610F5D-3605-2246-B5F2-198F048CE1D4}" type="slidenum">
              <a:rPr lang="de-DE"/>
              <a:pPr>
                <a:defRPr/>
              </a:pPr>
              <a:t>12</a:t>
            </a:fld>
            <a:endParaRPr lang="de-D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73025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239639"/>
          </a:xfrm>
          <a:ln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780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D610F5D-3605-2246-B5F2-198F048CE1D4}" type="slidenum">
              <a:rPr lang="de-DE"/>
              <a:pPr>
                <a:defRPr/>
              </a:pPr>
              <a:t>13</a:t>
            </a:fld>
            <a:endParaRPr lang="de-D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73025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239639"/>
          </a:xfrm>
          <a:ln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004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D610F5D-3605-2246-B5F2-198F048CE1D4}" type="slidenum">
              <a:rPr lang="de-DE"/>
              <a:pPr>
                <a:defRPr/>
              </a:pPr>
              <a:t>14</a:t>
            </a:fld>
            <a:endParaRPr lang="de-D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73025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239639"/>
          </a:xfrm>
          <a:ln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836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D610F5D-3605-2246-B5F2-198F048CE1D4}" type="slidenum">
              <a:rPr lang="de-DE"/>
              <a:pPr>
                <a:defRPr/>
              </a:pPr>
              <a:t>15</a:t>
            </a:fld>
            <a:endParaRPr lang="de-D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73025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239639"/>
          </a:xfrm>
          <a:ln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314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D610F5D-3605-2246-B5F2-198F048CE1D4}" type="slidenum">
              <a:rPr lang="de-DE"/>
              <a:pPr>
                <a:defRPr/>
              </a:pPr>
              <a:t>17</a:t>
            </a:fld>
            <a:endParaRPr lang="de-D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73025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239639"/>
          </a:xfrm>
          <a:ln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102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A9C7685-635E-594F-B3DF-3715EBFE353B}" type="slidenum">
              <a:rPr lang="de-DE"/>
              <a:pPr>
                <a:defRPr/>
              </a:pPr>
              <a:t>18</a:t>
            </a:fld>
            <a:endParaRPr lang="de-DE"/>
          </a:p>
        </p:txBody>
      </p:sp>
      <p:sp>
        <p:nvSpPr>
          <p:cNvPr id="194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73025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239639"/>
          </a:xfrm>
          <a:ln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259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D610F5D-3605-2246-B5F2-198F048CE1D4}" type="slidenum">
              <a:rPr lang="de-DE"/>
              <a:pPr>
                <a:defRPr/>
              </a:pPr>
              <a:t>21</a:t>
            </a:fld>
            <a:endParaRPr lang="de-D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73025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239639"/>
          </a:xfrm>
          <a:ln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47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CEB9348-023D-0B44-B94C-90CD5AEE8439}" type="slidenum">
              <a:rPr lang="de-DE"/>
              <a:pPr>
                <a:defRPr/>
              </a:pPr>
              <a:t>2</a:t>
            </a:fld>
            <a:endParaRPr lang="de-DE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73025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320896"/>
          </a:xfrm>
          <a:ln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58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D610F5D-3605-2246-B5F2-198F048CE1D4}" type="slidenum">
              <a:rPr lang="de-DE"/>
              <a:pPr>
                <a:defRPr/>
              </a:pPr>
              <a:t>5</a:t>
            </a:fld>
            <a:endParaRPr lang="de-D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73025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239639"/>
          </a:xfrm>
          <a:ln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298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D610F5D-3605-2246-B5F2-198F048CE1D4}" type="slidenum">
              <a:rPr lang="de-DE"/>
              <a:pPr>
                <a:defRPr/>
              </a:pPr>
              <a:t>6</a:t>
            </a:fld>
            <a:endParaRPr lang="de-D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73025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239639"/>
          </a:xfrm>
          <a:ln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109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D610F5D-3605-2246-B5F2-198F048CE1D4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73025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239639"/>
          </a:xfrm>
          <a:ln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472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D610F5D-3605-2246-B5F2-198F048CE1D4}" type="slidenum">
              <a:rPr lang="de-DE"/>
              <a:pPr>
                <a:defRPr/>
              </a:pPr>
              <a:t>8</a:t>
            </a:fld>
            <a:endParaRPr lang="de-D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73025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239639"/>
          </a:xfrm>
          <a:ln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353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D610F5D-3605-2246-B5F2-198F048CE1D4}" type="slidenum">
              <a:rPr lang="de-DE"/>
              <a:pPr>
                <a:defRPr/>
              </a:pPr>
              <a:t>9</a:t>
            </a:fld>
            <a:endParaRPr lang="de-D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73025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239639"/>
          </a:xfrm>
          <a:ln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30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D610F5D-3605-2246-B5F2-198F048CE1D4}" type="slidenum">
              <a:rPr lang="de-DE"/>
              <a:pPr>
                <a:defRPr/>
              </a:pPr>
              <a:t>10</a:t>
            </a:fld>
            <a:endParaRPr lang="de-D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73025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239639"/>
          </a:xfrm>
          <a:ln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42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D610F5D-3605-2246-B5F2-198F048CE1D4}" type="slidenum">
              <a:rPr lang="de-DE"/>
              <a:pPr>
                <a:defRPr/>
              </a:pPr>
              <a:t>11</a:t>
            </a:fld>
            <a:endParaRPr lang="de-D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0" y="73025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239639"/>
          </a:xfrm>
          <a:ln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57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20-22, 2015</a:t>
            </a:r>
            <a:endParaRPr lang="de-DE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</p:spTree>
    <p:extLst>
      <p:ext uri="{BB962C8B-B14F-4D97-AF65-F5344CB8AC3E}">
        <p14:creationId xmlns:p14="http://schemas.microsoft.com/office/powerpoint/2010/main" val="363866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20-22, 2015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</p:spTree>
    <p:extLst>
      <p:ext uri="{BB962C8B-B14F-4D97-AF65-F5344CB8AC3E}">
        <p14:creationId xmlns:p14="http://schemas.microsoft.com/office/powerpoint/2010/main" val="86203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3163" y="647700"/>
            <a:ext cx="2266950" cy="61087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47700"/>
            <a:ext cx="6650038" cy="61087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20-22, 2015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</p:spTree>
    <p:extLst>
      <p:ext uri="{BB962C8B-B14F-4D97-AF65-F5344CB8AC3E}">
        <p14:creationId xmlns:p14="http://schemas.microsoft.com/office/powerpoint/2010/main" val="363266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647700"/>
            <a:ext cx="9069388" cy="1077913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720725" y="1979613"/>
            <a:ext cx="4457700" cy="477678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825" y="1979613"/>
            <a:ext cx="4459288" cy="4776787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20-22, 2015</a:t>
            </a:r>
            <a:endParaRPr lang="de-D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</p:spTree>
    <p:extLst>
      <p:ext uri="{BB962C8B-B14F-4D97-AF65-F5344CB8AC3E}">
        <p14:creationId xmlns:p14="http://schemas.microsoft.com/office/powerpoint/2010/main" val="427348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647700"/>
            <a:ext cx="9069388" cy="1077913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20725" y="1979613"/>
            <a:ext cx="9069388" cy="23114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5" y="4443413"/>
            <a:ext cx="9069388" cy="2312987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20-22, 2015</a:t>
            </a:r>
            <a:endParaRPr lang="de-D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</p:spTree>
    <p:extLst>
      <p:ext uri="{BB962C8B-B14F-4D97-AF65-F5344CB8AC3E}">
        <p14:creationId xmlns:p14="http://schemas.microsoft.com/office/powerpoint/2010/main" val="1914885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6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96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3284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838" y="3794125"/>
            <a:ext cx="4452937" cy="48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175" y="3794125"/>
            <a:ext cx="4452938" cy="48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18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0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5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20-22, 2015</a:t>
            </a:r>
            <a:endParaRPr lang="de-DE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</p:spTree>
    <p:extLst>
      <p:ext uri="{BB962C8B-B14F-4D97-AF65-F5344CB8AC3E}">
        <p14:creationId xmlns:p14="http://schemas.microsoft.com/office/powerpoint/2010/main" val="3753947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5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647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852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5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3163" y="3130550"/>
            <a:ext cx="2266950" cy="1147763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3130550"/>
            <a:ext cx="6650038" cy="1147763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35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3130550"/>
            <a:ext cx="9069388" cy="738188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9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505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79613"/>
            <a:ext cx="4457700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0825" y="1979613"/>
            <a:ext cx="4459288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20-22, 2015</a:t>
            </a:r>
            <a:endParaRPr lang="de-D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</p:spTree>
    <p:extLst>
      <p:ext uri="{BB962C8B-B14F-4D97-AF65-F5344CB8AC3E}">
        <p14:creationId xmlns:p14="http://schemas.microsoft.com/office/powerpoint/2010/main" val="163158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20-22, 2015</a:t>
            </a:r>
            <a:endParaRPr lang="de-DE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</p:spTree>
    <p:extLst>
      <p:ext uri="{BB962C8B-B14F-4D97-AF65-F5344CB8AC3E}">
        <p14:creationId xmlns:p14="http://schemas.microsoft.com/office/powerpoint/2010/main" val="371212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20-22, 2015</a:t>
            </a:r>
            <a:endParaRPr lang="de-D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</p:spTree>
    <p:extLst>
      <p:ext uri="{BB962C8B-B14F-4D97-AF65-F5344CB8AC3E}">
        <p14:creationId xmlns:p14="http://schemas.microsoft.com/office/powerpoint/2010/main" val="246208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20-22, 2015</a:t>
            </a:r>
            <a:endParaRPr lang="de-DE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</p:spTree>
    <p:extLst>
      <p:ext uri="{BB962C8B-B14F-4D97-AF65-F5344CB8AC3E}">
        <p14:creationId xmlns:p14="http://schemas.microsoft.com/office/powerpoint/2010/main" val="392253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20-22, 2015</a:t>
            </a:r>
            <a:endParaRPr lang="de-DE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</p:spTree>
    <p:extLst>
      <p:ext uri="{BB962C8B-B14F-4D97-AF65-F5344CB8AC3E}">
        <p14:creationId xmlns:p14="http://schemas.microsoft.com/office/powerpoint/2010/main" val="385604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20-22, 2015</a:t>
            </a:r>
            <a:endParaRPr lang="de-D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</p:spTree>
    <p:extLst>
      <p:ext uri="{BB962C8B-B14F-4D97-AF65-F5344CB8AC3E}">
        <p14:creationId xmlns:p14="http://schemas.microsoft.com/office/powerpoint/2010/main" val="63898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647700"/>
            <a:ext cx="9069388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79613"/>
            <a:ext cx="9069388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1940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96912" y="7316786"/>
            <a:ext cx="2346325" cy="17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tabLst>
                <a:tab pos="723900" algn="l"/>
                <a:tab pos="1447800" algn="l"/>
                <a:tab pos="2171700" algn="l"/>
              </a:tabLst>
              <a:defRPr sz="1200" smtClean="0">
                <a:solidFill>
                  <a:srgbClr val="0B5B82"/>
                </a:solidFill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April 20-22, 2015</a:t>
            </a:r>
            <a:endParaRPr lang="de-DE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385050" y="7291389"/>
            <a:ext cx="2346325" cy="20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200" smtClean="0">
                <a:solidFill>
                  <a:srgbClr val="0B5B82"/>
                </a:solidFill>
                <a:cs typeface="Arial Unicode MS" charset="0"/>
              </a:defRPr>
            </a:lvl1pPr>
          </a:lstStyle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79388" cy="2700338"/>
          </a:xfrm>
          <a:prstGeom prst="rect">
            <a:avLst/>
          </a:prstGeom>
          <a:solidFill>
            <a:srgbClr val="B9BB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39700" y="0"/>
            <a:ext cx="139700" cy="2519363"/>
          </a:xfrm>
          <a:prstGeom prst="rect">
            <a:avLst/>
          </a:prstGeom>
          <a:solidFill>
            <a:srgbClr val="005B8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519363"/>
            <a:ext cx="187325" cy="27003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39700" y="2519363"/>
            <a:ext cx="139700" cy="2700337"/>
          </a:xfrm>
          <a:prstGeom prst="rect">
            <a:avLst/>
          </a:prstGeom>
          <a:solidFill>
            <a:srgbClr val="B9BB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5040313"/>
            <a:ext cx="179388" cy="2519362"/>
          </a:xfrm>
          <a:prstGeom prst="rect">
            <a:avLst/>
          </a:prstGeom>
          <a:solidFill>
            <a:srgbClr val="51535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39700" y="5040313"/>
            <a:ext cx="139700" cy="2519362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252413"/>
            <a:ext cx="14382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597274" y="7285037"/>
            <a:ext cx="3190875" cy="207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B5B82"/>
                </a:solidFill>
              </a:defRPr>
            </a:lvl1pPr>
          </a:lstStyle>
          <a:p>
            <a:r>
              <a:rPr lang="en-US" dirty="0"/>
              <a:t>GPU Programming with CUDA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22101" y="252413"/>
            <a:ext cx="2157971" cy="4684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005B82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005B82"/>
          </a:solidFill>
          <a:latin typeface="Arial" charset="0"/>
          <a:ea typeface="ＭＳ Ｐゴシック" charset="0"/>
          <a:cs typeface="Arial Unicode MS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005B82"/>
          </a:solidFill>
          <a:latin typeface="Arial" charset="0"/>
          <a:ea typeface="ＭＳ Ｐゴシック" charset="0"/>
          <a:cs typeface="Arial Unicode MS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005B82"/>
          </a:solidFill>
          <a:latin typeface="Arial" charset="0"/>
          <a:ea typeface="ＭＳ Ｐゴシック" charset="0"/>
          <a:cs typeface="Arial Unicode MS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005B82"/>
          </a:solidFill>
          <a:latin typeface="Arial" charset="0"/>
          <a:ea typeface="ＭＳ Ｐゴシック" charset="0"/>
          <a:cs typeface="Arial Unicode MS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005B82"/>
          </a:solidFill>
          <a:latin typeface="Arial" charset="0"/>
          <a:ea typeface="ＭＳ Ｐゴシック" charset="0"/>
          <a:cs typeface="Arial Unicode MS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005B82"/>
          </a:solidFill>
          <a:latin typeface="Arial" charset="0"/>
          <a:ea typeface="ＭＳ Ｐゴシック" charset="0"/>
          <a:cs typeface="Arial Unicode MS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005B82"/>
          </a:solidFill>
          <a:latin typeface="Arial" charset="0"/>
          <a:ea typeface="ＭＳ Ｐゴシック" charset="0"/>
          <a:cs typeface="Arial Unicode MS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005B82"/>
          </a:solidFill>
          <a:latin typeface="Arial" charset="0"/>
          <a:ea typeface="ＭＳ Ｐゴシック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 i="1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 i="1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2519363"/>
            <a:ext cx="10080625" cy="5040312"/>
          </a:xfrm>
          <a:prstGeom prst="roundRect">
            <a:avLst>
              <a:gd name="adj" fmla="val 28"/>
            </a:avLst>
          </a:prstGeom>
          <a:solidFill>
            <a:srgbClr val="005B8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3794125"/>
            <a:ext cx="9058275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, um die </a:t>
            </a:r>
            <a:r>
              <a:rPr lang="en-GB" dirty="0" err="1"/>
              <a:t>Formate</a:t>
            </a:r>
            <a:r>
              <a:rPr lang="en-GB" dirty="0"/>
              <a:t> des </a:t>
            </a:r>
            <a:r>
              <a:rPr lang="en-GB" dirty="0" err="1"/>
              <a:t>Gliederungstextes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4"/>
            <a:r>
              <a:rPr lang="en-GB" dirty="0" err="1"/>
              <a:t>Sechste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4"/>
            <a:r>
              <a:rPr lang="en-GB" dirty="0" err="1"/>
              <a:t>Siebente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4"/>
            <a:r>
              <a:rPr lang="en-GB" dirty="0" err="1"/>
              <a:t>Achte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  <a:p>
            <a:pPr lvl="4"/>
            <a:r>
              <a:rPr lang="en-GB" dirty="0" err="1"/>
              <a:t>Neunte</a:t>
            </a:r>
            <a:r>
              <a:rPr lang="en-GB" dirty="0"/>
              <a:t> </a:t>
            </a:r>
            <a:r>
              <a:rPr lang="en-GB" dirty="0" err="1"/>
              <a:t>Gliederungsebene</a:t>
            </a:r>
            <a:endParaRPr lang="en-GB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588" y="2519363"/>
            <a:ext cx="179387" cy="2879725"/>
          </a:xfrm>
          <a:prstGeom prst="rect">
            <a:avLst/>
          </a:prstGeom>
          <a:solidFill>
            <a:srgbClr val="005B8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9700" y="2519363"/>
            <a:ext cx="139700" cy="2879725"/>
          </a:xfrm>
          <a:prstGeom prst="rect">
            <a:avLst/>
          </a:prstGeom>
          <a:solidFill>
            <a:srgbClr val="B9BB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3130550"/>
            <a:ext cx="9069388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755650" y="5292725"/>
            <a:ext cx="39243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defRPr/>
            </a:pPr>
            <a:r>
              <a:rPr lang="de-DE" sz="1400" dirty="0">
                <a:solidFill>
                  <a:srgbClr val="FFFFFF"/>
                </a:solidFill>
              </a:rPr>
              <a:t>April</a:t>
            </a:r>
            <a:r>
              <a:rPr lang="de-DE" sz="1400" baseline="0" dirty="0">
                <a:solidFill>
                  <a:srgbClr val="FFFFFF"/>
                </a:solidFill>
              </a:rPr>
              <a:t> 23-25</a:t>
            </a:r>
            <a:r>
              <a:rPr lang="en-US" sz="1400" dirty="0">
                <a:solidFill>
                  <a:srgbClr val="FFFFFF"/>
                </a:solidFill>
              </a:rPr>
              <a:t>,</a:t>
            </a:r>
            <a:r>
              <a:rPr lang="en-US" sz="1400" baseline="0" dirty="0">
                <a:solidFill>
                  <a:srgbClr val="FFFFFF"/>
                </a:solidFill>
              </a:rPr>
              <a:t> </a:t>
            </a:r>
            <a:r>
              <a:rPr lang="de-DE" sz="1400" dirty="0">
                <a:solidFill>
                  <a:srgbClr val="FFFFFF"/>
                </a:solidFill>
              </a:rPr>
              <a:t>2018 | 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 rot="16200000">
            <a:off x="-1066006" y="1139031"/>
            <a:ext cx="252095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112000"/>
              </a:lnSpc>
              <a:defRPr/>
            </a:pPr>
            <a:r>
              <a:rPr lang="de-DE" sz="900">
                <a:solidFill>
                  <a:srgbClr val="005B82"/>
                </a:solidFill>
                <a:latin typeface="Arial Mt Bd" charset="0"/>
              </a:rPr>
              <a:t>Mitglied der Helmholtz-Gemeinschaft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5040313"/>
            <a:ext cx="139700" cy="2519362"/>
          </a:xfrm>
          <a:prstGeom prst="rect">
            <a:avLst/>
          </a:prstGeom>
          <a:solidFill>
            <a:srgbClr val="51535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39700" y="5040313"/>
            <a:ext cx="139700" cy="2519362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 Unicode MS" charset="0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334963"/>
            <a:ext cx="2517775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15914" y="334963"/>
            <a:ext cx="2531046" cy="549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FFFFFF"/>
          </a:solidFill>
          <a:latin typeface="Arial" charset="0"/>
          <a:ea typeface="ＭＳ Ｐゴシック" charset="0"/>
          <a:cs typeface="Arial Unicode MS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FFFFFF"/>
          </a:solidFill>
          <a:latin typeface="Arial" charset="0"/>
          <a:ea typeface="ＭＳ Ｐゴシック" charset="0"/>
          <a:cs typeface="Arial Unicode MS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FFFFFF"/>
          </a:solidFill>
          <a:latin typeface="Arial" charset="0"/>
          <a:ea typeface="ＭＳ Ｐゴシック" charset="0"/>
          <a:cs typeface="Arial Unicode MS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FFFFFF"/>
          </a:solidFill>
          <a:latin typeface="Arial" charset="0"/>
          <a:ea typeface="ＭＳ Ｐゴシック" charset="0"/>
          <a:cs typeface="Arial Unicode MS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FFFFFF"/>
          </a:solidFill>
          <a:latin typeface="Arial" charset="0"/>
          <a:ea typeface="ＭＳ Ｐゴシック" charset="0"/>
          <a:cs typeface="Arial Unicode MS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FFFFFF"/>
          </a:solidFill>
          <a:latin typeface="Arial" charset="0"/>
          <a:ea typeface="ＭＳ Ｐゴシック" charset="0"/>
          <a:cs typeface="Arial Unicode MS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FFFFFF"/>
          </a:solidFill>
          <a:latin typeface="Arial" charset="0"/>
          <a:ea typeface="ＭＳ Ｐゴシック" charset="0"/>
          <a:cs typeface="Arial Unicode MS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FFFFFF"/>
          </a:solidFill>
          <a:latin typeface="Arial" charset="0"/>
          <a:ea typeface="ＭＳ Ｐゴシック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-gtc.gputechconf.com/gtcnew/on-demand-gtc.php?searchByKeyword=S5353&amp;searchItems=session_id&amp;sessionTopic=&amp;sessionEvent=2&amp;sessionYear=2015&amp;sessionFormat=&amp;submit=&amp;select=+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-gtc.gputechconf.com/gtcnew/on-demand-gtc.php?searchByKeyword=S5353&amp;searchItems=session_id&amp;sessionTopic=&amp;sessionEvent=2&amp;sessionYear=2015&amp;sessionFormat=&amp;submit=&amp;select=+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-gtc.gputechconf.com/gtcnew/on-demand-gtc.php?searchByKeyword=S5353&amp;searchItems=session_id&amp;sessionTopic=&amp;sessionEvent=2&amp;sessionYear=2015&amp;sessionFormat=&amp;submit=&amp;select=+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-gtc.gputechconf.com/gtcnew/on-demand-gtc.php?searchByKeyword=S5353&amp;searchItems=session_id&amp;sessionTopic=&amp;sessionEvent=2&amp;sessionYear=2015&amp;sessionFormat=&amp;submit=&amp;select=+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3130550"/>
            <a:ext cx="9070975" cy="741363"/>
          </a:xfrm>
        </p:spPr>
        <p:txBody>
          <a:bodyPr tIns="42336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/>
              <a:t>CUDA Performance Optimization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838" y="3794125"/>
            <a:ext cx="9059862" cy="485775"/>
          </a:xfrm>
        </p:spPr>
        <p:txBody>
          <a:bodyPr anchor="ctr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/>
              <a:t>GPU Programming with CUDA</a:t>
            </a:r>
            <a:endParaRPr lang="de-DE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303462" y="5292725"/>
            <a:ext cx="5977209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347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FFFFFF"/>
                </a:solidFill>
              </a:rPr>
              <a:t>Jiri Kraus (NVIDIA) based on work by Andrew V. Adinetz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0725" y="647700"/>
            <a:ext cx="9070975" cy="1081088"/>
          </a:xfrm>
        </p:spPr>
        <p:txBody>
          <a:bodyPr tIns="22932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>
                <a:cs typeface="Arial" charset="0"/>
              </a:rPr>
              <a:t>L2-Cached </a:t>
            </a:r>
            <a:r>
              <a:rPr lang="de-DE" dirty="0" err="1">
                <a:cs typeface="Arial" charset="0"/>
              </a:rPr>
              <a:t>Strided</a:t>
            </a:r>
            <a:r>
              <a:rPr lang="de-DE" dirty="0">
                <a:cs typeface="Arial" charset="0"/>
              </a:rPr>
              <a:t> Access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9832" y="1691605"/>
            <a:ext cx="907097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404" rIns="0" bIns="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863600" indent="-287338"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  </a:t>
            </a:r>
            <a:r>
              <a:rPr lang="en-US" sz="2200" dirty="0">
                <a:cs typeface="Arial" charset="0"/>
              </a:rPr>
              <a:t>32 adjacent threads requesting </a:t>
            </a:r>
            <a:r>
              <a:rPr lang="de-DE" sz="2200" dirty="0">
                <a:cs typeface="Arial" charset="0"/>
              </a:rPr>
              <a:t>32 4-byte </a:t>
            </a:r>
            <a:r>
              <a:rPr lang="de-DE" sz="2200" dirty="0" err="1">
                <a:cs typeface="Arial" charset="0"/>
              </a:rPr>
              <a:t>words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with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stride</a:t>
            </a:r>
            <a:r>
              <a:rPr lang="de-DE" sz="2200" dirty="0">
                <a:cs typeface="Arial" charset="0"/>
              </a:rPr>
              <a:t> 3</a:t>
            </a: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  All </a:t>
            </a:r>
            <a:r>
              <a:rPr lang="de-DE" sz="2200" dirty="0" err="1">
                <a:cs typeface="Arial" charset="0"/>
              </a:rPr>
              <a:t>addresses</a:t>
            </a:r>
            <a:r>
              <a:rPr lang="de-DE" sz="2200" dirty="0">
                <a:cs typeface="Arial" charset="0"/>
              </a:rPr>
              <a:t> fall in 12 </a:t>
            </a:r>
            <a:r>
              <a:rPr lang="de-DE" sz="2200" dirty="0" err="1">
                <a:cs typeface="Arial" charset="0"/>
              </a:rPr>
              <a:t>segments</a:t>
            </a:r>
            <a:endParaRPr lang="de-DE" sz="2200" dirty="0">
              <a:cs typeface="Arial" charset="0"/>
            </a:endParaRP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  Bus </a:t>
            </a:r>
            <a:r>
              <a:rPr lang="de-DE" sz="2200" dirty="0" err="1">
                <a:cs typeface="Arial" charset="0"/>
              </a:rPr>
              <a:t>utilization</a:t>
            </a:r>
            <a:r>
              <a:rPr lang="de-DE" sz="2200" dirty="0">
                <a:cs typeface="Arial" charset="0"/>
              </a:rPr>
              <a:t>: 33%</a:t>
            </a: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  Transactions: 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4959" y="4658925"/>
            <a:ext cx="6480720" cy="2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0                              128                            256                            384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220912" y="4008437"/>
            <a:ext cx="247569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297112" y="4008437"/>
            <a:ext cx="399969" cy="35250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754312" y="3703637"/>
            <a:ext cx="2448272" cy="32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Addresses from warp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2982912" y="4008437"/>
            <a:ext cx="27432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211512" y="4008437"/>
            <a:ext cx="28956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3440112" y="4008437"/>
            <a:ext cx="2895600" cy="39015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ate Placeholder 2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23-25, 2018</a:t>
            </a:r>
            <a:endParaRPr lang="de-DE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31112" y="2789237"/>
            <a:ext cx="2031626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a[3 * </a:t>
            </a:r>
            <a:r>
              <a:rPr lang="en-US" sz="2400" dirty="0" err="1">
                <a:latin typeface="Courier New"/>
                <a:cs typeface="Courier New"/>
              </a:rPr>
              <a:t>tid</a:t>
            </a:r>
            <a:r>
              <a:rPr lang="en-US" sz="2400" dirty="0">
                <a:latin typeface="Courier New"/>
                <a:cs typeface="Courier New"/>
              </a:rPr>
              <a:t>]</a:t>
            </a: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20712" y="5075237"/>
            <a:ext cx="90709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404" rIns="0" bIns="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863600" indent="-287338"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struct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{</a:t>
            </a:r>
            <a:r>
              <a:rPr lang="en-US" sz="2000" b="1" dirty="0">
                <a:latin typeface="Courier New"/>
                <a:cs typeface="Courier New"/>
              </a:rPr>
              <a:t>float </a:t>
            </a:r>
            <a:r>
              <a:rPr lang="en-US" sz="2000" dirty="0" err="1">
                <a:latin typeface="Courier New"/>
                <a:cs typeface="Courier New"/>
              </a:rPr>
              <a:t>x,y,z</a:t>
            </a:r>
            <a:r>
              <a:rPr lang="en-US" sz="2000" dirty="0">
                <a:latin typeface="Courier New"/>
                <a:cs typeface="Courier New"/>
              </a:rPr>
              <a:t>;} a; ... </a:t>
            </a:r>
            <a:r>
              <a:rPr lang="en-US" sz="2000" dirty="0" err="1">
                <a:latin typeface="Courier New"/>
                <a:cs typeface="Courier New"/>
              </a:rPr>
              <a:t>a[tid].x</a:t>
            </a:r>
            <a:endParaRPr lang="en-US" sz="2000" dirty="0">
              <a:latin typeface="Courier New"/>
              <a:cs typeface="Courier New"/>
            </a:endParaRPr>
          </a:p>
          <a:p>
            <a:pPr lvl="1"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latin typeface="Arial"/>
                <a:cs typeface="Arial"/>
              </a:rPr>
              <a:t>use structure-of-arrays (</a:t>
            </a:r>
            <a:r>
              <a:rPr lang="en-US" sz="2200" dirty="0" err="1">
                <a:latin typeface="Arial"/>
                <a:cs typeface="Arial"/>
              </a:rPr>
              <a:t>SoA</a:t>
            </a:r>
            <a:r>
              <a:rPr lang="en-US" sz="2200" dirty="0">
                <a:latin typeface="Arial"/>
                <a:cs typeface="Arial"/>
              </a:rPr>
              <a:t>)</a:t>
            </a:r>
            <a:endParaRPr lang="de-DE" sz="2200" dirty="0">
              <a:latin typeface="Arial"/>
              <a:cs typeface="Arial"/>
            </a:endParaRP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float </a:t>
            </a:r>
            <a:r>
              <a:rPr lang="en-US" sz="2000" dirty="0" err="1">
                <a:latin typeface="Courier New"/>
                <a:cs typeface="Courier New"/>
              </a:rPr>
              <a:t>a[M][N</a:t>
            </a:r>
            <a:r>
              <a:rPr lang="en-US" sz="2000" dirty="0">
                <a:latin typeface="Courier New"/>
                <a:cs typeface="Courier New"/>
              </a:rPr>
              <a:t>]; ... a[tid][42]</a:t>
            </a:r>
          </a:p>
          <a:p>
            <a:pPr lvl="1"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latin typeface="Arial"/>
                <a:cs typeface="Arial"/>
              </a:rPr>
              <a:t>multi-dimensional arrays: pay attention to coalescing</a:t>
            </a: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defRPr/>
            </a:pPr>
            <a:endParaRPr lang="de-DE" sz="2200" dirty="0">
              <a:cs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2145506" y="4009231"/>
            <a:ext cx="94375" cy="38935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" name="Group 4"/>
          <p:cNvGrpSpPr/>
          <p:nvPr/>
        </p:nvGrpSpPr>
        <p:grpSpPr>
          <a:xfrm>
            <a:off x="2157114" y="4449714"/>
            <a:ext cx="1440160" cy="122211"/>
            <a:chOff x="3528144" y="5745858"/>
            <a:chExt cx="1440160" cy="12221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28144" y="5745858"/>
              <a:ext cx="360040" cy="122211"/>
            </a:xfrm>
            <a:prstGeom prst="rect">
              <a:avLst/>
            </a:prstGeom>
            <a:solidFill>
              <a:srgbClr val="37CC0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888184" y="5745858"/>
              <a:ext cx="360040" cy="122211"/>
            </a:xfrm>
            <a:prstGeom prst="rect">
              <a:avLst/>
            </a:prstGeom>
            <a:solidFill>
              <a:srgbClr val="37CC0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48224" y="5745858"/>
              <a:ext cx="360040" cy="122211"/>
            </a:xfrm>
            <a:prstGeom prst="rect">
              <a:avLst/>
            </a:prstGeom>
            <a:solidFill>
              <a:srgbClr val="37CC0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608264" y="5745858"/>
              <a:ext cx="360040" cy="122211"/>
            </a:xfrm>
            <a:prstGeom prst="rect">
              <a:avLst/>
            </a:prstGeom>
            <a:solidFill>
              <a:srgbClr val="37CC0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>
            <a:off x="2397555" y="4008437"/>
            <a:ext cx="708239" cy="3603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2592560" y="4008437"/>
            <a:ext cx="799065" cy="34614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7" name="Group 36"/>
          <p:cNvGrpSpPr/>
          <p:nvPr/>
        </p:nvGrpSpPr>
        <p:grpSpPr>
          <a:xfrm>
            <a:off x="3597274" y="4449714"/>
            <a:ext cx="1440160" cy="122211"/>
            <a:chOff x="3528144" y="5745858"/>
            <a:chExt cx="1440160" cy="122211"/>
          </a:xfrm>
        </p:grpSpPr>
        <p:sp>
          <p:nvSpPr>
            <p:cNvPr id="38" name="Rectangle 37"/>
            <p:cNvSpPr/>
            <p:nvPr/>
          </p:nvSpPr>
          <p:spPr bwMode="auto">
            <a:xfrm>
              <a:off x="3528144" y="5745858"/>
              <a:ext cx="360040" cy="122211"/>
            </a:xfrm>
            <a:prstGeom prst="rect">
              <a:avLst/>
            </a:prstGeom>
            <a:solidFill>
              <a:srgbClr val="37CC0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888184" y="5745858"/>
              <a:ext cx="360040" cy="122211"/>
            </a:xfrm>
            <a:prstGeom prst="rect">
              <a:avLst/>
            </a:prstGeom>
            <a:solidFill>
              <a:srgbClr val="37CC0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248224" y="5745858"/>
              <a:ext cx="360040" cy="122211"/>
            </a:xfrm>
            <a:prstGeom prst="rect">
              <a:avLst/>
            </a:prstGeom>
            <a:solidFill>
              <a:srgbClr val="37CC0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608264" y="5745858"/>
              <a:ext cx="360040" cy="122211"/>
            </a:xfrm>
            <a:prstGeom prst="rect">
              <a:avLst/>
            </a:prstGeom>
            <a:solidFill>
              <a:srgbClr val="37CC0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37434" y="4445839"/>
            <a:ext cx="1440160" cy="122211"/>
            <a:chOff x="3528144" y="5745858"/>
            <a:chExt cx="1440160" cy="122211"/>
          </a:xfrm>
        </p:grpSpPr>
        <p:sp>
          <p:nvSpPr>
            <p:cNvPr id="47" name="Rectangle 46"/>
            <p:cNvSpPr/>
            <p:nvPr/>
          </p:nvSpPr>
          <p:spPr bwMode="auto">
            <a:xfrm>
              <a:off x="3528144" y="5745858"/>
              <a:ext cx="360040" cy="122211"/>
            </a:xfrm>
            <a:prstGeom prst="rect">
              <a:avLst/>
            </a:prstGeom>
            <a:solidFill>
              <a:srgbClr val="37CC0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888184" y="5745858"/>
              <a:ext cx="360040" cy="122211"/>
            </a:xfrm>
            <a:prstGeom prst="rect">
              <a:avLst/>
            </a:prstGeom>
            <a:solidFill>
              <a:srgbClr val="37CC0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248224" y="5745858"/>
              <a:ext cx="360040" cy="122211"/>
            </a:xfrm>
            <a:prstGeom prst="rect">
              <a:avLst/>
            </a:prstGeom>
            <a:solidFill>
              <a:srgbClr val="37CC0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4608264" y="5745858"/>
              <a:ext cx="360040" cy="122211"/>
            </a:xfrm>
            <a:prstGeom prst="rect">
              <a:avLst/>
            </a:prstGeom>
            <a:solidFill>
              <a:srgbClr val="37CC0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477594" y="4445838"/>
            <a:ext cx="1440160" cy="122211"/>
            <a:chOff x="6560864" y="5898258"/>
            <a:chExt cx="1440160" cy="122211"/>
          </a:xfrm>
        </p:grpSpPr>
        <p:sp>
          <p:nvSpPr>
            <p:cNvPr id="52" name="Rectangle 51"/>
            <p:cNvSpPr/>
            <p:nvPr/>
          </p:nvSpPr>
          <p:spPr bwMode="auto">
            <a:xfrm>
              <a:off x="6560864" y="5898258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920904" y="5898258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280944" y="5898258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7640984" y="5898258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38820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0725" y="647700"/>
            <a:ext cx="9070975" cy="1081088"/>
          </a:xfrm>
        </p:spPr>
        <p:txBody>
          <a:bodyPr tIns="22932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>
                <a:cs typeface="Arial" charset="0"/>
              </a:rPr>
              <a:t>L2-Cached </a:t>
            </a:r>
            <a:r>
              <a:rPr lang="de-DE" dirty="0" err="1">
                <a:cs typeface="Arial" charset="0"/>
              </a:rPr>
              <a:t>Fully</a:t>
            </a:r>
            <a:r>
              <a:rPr lang="de-DE" dirty="0">
                <a:cs typeface="Arial" charset="0"/>
              </a:rPr>
              <a:t> Random Access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9832" y="1691605"/>
            <a:ext cx="907097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404" rIns="0" bIns="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863600" indent="-287338"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  </a:t>
            </a:r>
            <a:r>
              <a:rPr lang="en-US" sz="2200" dirty="0">
                <a:cs typeface="Arial" charset="0"/>
              </a:rPr>
              <a:t>32 adjacent threads requesting </a:t>
            </a:r>
            <a:r>
              <a:rPr lang="de-DE" sz="2200" dirty="0">
                <a:cs typeface="Arial" charset="0"/>
              </a:rPr>
              <a:t>32 4-byte </a:t>
            </a:r>
            <a:r>
              <a:rPr lang="de-DE" sz="2200" dirty="0" err="1">
                <a:cs typeface="Arial" charset="0"/>
              </a:rPr>
              <a:t>random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words</a:t>
            </a:r>
            <a:endParaRPr lang="de-DE" sz="2200" dirty="0">
              <a:cs typeface="Arial" charset="0"/>
            </a:endParaRP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  All </a:t>
            </a:r>
            <a:r>
              <a:rPr lang="de-DE" sz="2200" dirty="0" err="1">
                <a:cs typeface="Arial" charset="0"/>
              </a:rPr>
              <a:t>addresses</a:t>
            </a:r>
            <a:r>
              <a:rPr lang="de-DE" sz="2200" dirty="0">
                <a:cs typeface="Arial" charset="0"/>
              </a:rPr>
              <a:t> fall in 32 </a:t>
            </a:r>
            <a:r>
              <a:rPr lang="de-DE" sz="2200" dirty="0" err="1">
                <a:cs typeface="Arial" charset="0"/>
              </a:rPr>
              <a:t>segments</a:t>
            </a:r>
            <a:endParaRPr lang="de-DE" sz="2200" dirty="0">
              <a:cs typeface="Arial" charset="0"/>
            </a:endParaRP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  Bus </a:t>
            </a:r>
            <a:r>
              <a:rPr lang="de-DE" sz="2200" dirty="0" err="1">
                <a:cs typeface="Arial" charset="0"/>
              </a:rPr>
              <a:t>utilization</a:t>
            </a:r>
            <a:r>
              <a:rPr lang="de-DE" sz="2200" dirty="0">
                <a:cs typeface="Arial" charset="0"/>
              </a:rPr>
              <a:t>: </a:t>
            </a:r>
            <a:r>
              <a:rPr lang="de-DE" sz="2200" dirty="0" err="1">
                <a:cs typeface="Arial" charset="0"/>
              </a:rPr>
              <a:t>only</a:t>
            </a:r>
            <a:r>
              <a:rPr lang="de-DE" sz="2200" dirty="0">
                <a:cs typeface="Arial" charset="0"/>
              </a:rPr>
              <a:t> 12.5%</a:t>
            </a: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  Transactions: 32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2982912" y="4008437"/>
            <a:ext cx="60325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211512" y="4008437"/>
            <a:ext cx="2764904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rot="10800000" flipV="1">
            <a:off x="468312" y="4008437"/>
            <a:ext cx="2971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ate Placeholder 2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23-25, 2018</a:t>
            </a:r>
            <a:endParaRPr lang="de-DE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40512" y="3094037"/>
            <a:ext cx="1846930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a[b[tid</a:t>
            </a:r>
            <a:r>
              <a:rPr lang="en-US" sz="2400" dirty="0">
                <a:latin typeface="Courier New"/>
                <a:cs typeface="Courier New"/>
              </a:rPr>
              <a:t>]]</a:t>
            </a: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20712" y="5075237"/>
            <a:ext cx="90709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404" rIns="0" bIns="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863600" indent="-287338"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b="1" dirty="0">
                <a:latin typeface="Arial"/>
                <a:cs typeface="Arial"/>
              </a:rPr>
              <a:t>  </a:t>
            </a:r>
            <a:r>
              <a:rPr lang="en-US" sz="2200" dirty="0">
                <a:latin typeface="Arial"/>
                <a:cs typeface="Arial"/>
              </a:rPr>
              <a:t>pointer chasing: lists, trees etc.</a:t>
            </a: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defRPr/>
            </a:pPr>
            <a:endParaRPr lang="de-DE" sz="2200" dirty="0">
              <a:cs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2145506" y="4009231"/>
            <a:ext cx="6857206" cy="38020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014959" y="4658925"/>
            <a:ext cx="6480720" cy="2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0                              128                            256                            384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157114" y="4449714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cs typeface="Arial Unicode M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517154" y="4449714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cs typeface="Arial Unicode M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877194" y="4449714"/>
            <a:ext cx="360040" cy="122211"/>
          </a:xfrm>
          <a:prstGeom prst="rect">
            <a:avLst/>
          </a:prstGeom>
          <a:solidFill>
            <a:srgbClr val="37CC0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cs typeface="Arial Unicode M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237234" y="4449714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cs typeface="Arial Unicode MS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597274" y="4449714"/>
            <a:ext cx="1440160" cy="122211"/>
            <a:chOff x="3528144" y="5745858"/>
            <a:chExt cx="1440160" cy="122211"/>
          </a:xfrm>
        </p:grpSpPr>
        <p:sp>
          <p:nvSpPr>
            <p:cNvPr id="34" name="Rectangle 33"/>
            <p:cNvSpPr/>
            <p:nvPr/>
          </p:nvSpPr>
          <p:spPr bwMode="auto">
            <a:xfrm>
              <a:off x="3528144" y="5745858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 Unicode MS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888184" y="5745858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 Unicode MS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248224" y="5745858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 Unicode MS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608264" y="5745858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Arial Unicode MS" charset="0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5037434" y="4445839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cs typeface="Arial Unicode MS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397474" y="4445839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cs typeface="Arial Unicode MS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757514" y="4445839"/>
            <a:ext cx="360040" cy="122211"/>
          </a:xfrm>
          <a:prstGeom prst="rect">
            <a:avLst/>
          </a:prstGeom>
          <a:solidFill>
            <a:srgbClr val="37CC0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cs typeface="Arial Unicode MS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117554" y="4445839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cs typeface="Arial Unicode MS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477594" y="4445838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837634" y="4445838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197674" y="4445838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557714" y="4445838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8820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0725" y="647700"/>
            <a:ext cx="9070975" cy="1081088"/>
          </a:xfrm>
        </p:spPr>
        <p:txBody>
          <a:bodyPr tIns="22932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/>
              <a:t>Matrix Transpose</a:t>
            </a:r>
            <a:r>
              <a:rPr lang="de-DE" dirty="0">
                <a:cs typeface="Arial" charset="0"/>
              </a:rPr>
              <a:t> Access Pattern</a:t>
            </a:r>
          </a:p>
        </p:txBody>
      </p:sp>
      <p:sp>
        <p:nvSpPr>
          <p:cNvPr id="42" name="Date Placeholder 4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23-25, 2018</a:t>
            </a:r>
            <a:endParaRPr lang="de-DE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  <p:sp>
        <p:nvSpPr>
          <p:cNvPr id="220" name="Arc 219"/>
          <p:cNvSpPr/>
          <p:nvPr/>
        </p:nvSpPr>
        <p:spPr>
          <a:xfrm>
            <a:off x="2573858" y="2710776"/>
            <a:ext cx="4374868" cy="4171414"/>
          </a:xfrm>
          <a:prstGeom prst="arc">
            <a:avLst>
              <a:gd name="adj1" fmla="val 16200000"/>
              <a:gd name="adj2" fmla="val 1888714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479" y="1853199"/>
            <a:ext cx="9517625" cy="5886568"/>
            <a:chOff x="2479" y="1979637"/>
            <a:chExt cx="9517625" cy="5886568"/>
          </a:xfrm>
        </p:grpSpPr>
        <p:sp>
          <p:nvSpPr>
            <p:cNvPr id="192" name="TextBox 15"/>
            <p:cNvSpPr txBox="1"/>
            <p:nvPr/>
          </p:nvSpPr>
          <p:spPr>
            <a:xfrm>
              <a:off x="3188596" y="1979637"/>
              <a:ext cx="479619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 algn="ctr">
                <a:defRPr>
                  <a:latin typeface="+mn-lt"/>
                </a:defRPr>
              </a:lvl1pPr>
            </a:lstStyle>
            <a:p>
              <a:r>
                <a:rPr lang="de-DE" dirty="0" err="1"/>
                <a:t>col</a:t>
              </a:r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018088" y="2467534"/>
              <a:ext cx="2743204" cy="2742487"/>
            </a:xfrm>
            <a:prstGeom prst="rect">
              <a:avLst/>
            </a:prstGeom>
            <a:solidFill>
              <a:srgbClr val="B9E700">
                <a:lumMod val="75000"/>
              </a:srgbClr>
            </a:solidFill>
            <a:ln w="25400" cap="flat" cmpd="sng" algn="ctr">
              <a:solidFill>
                <a:srgbClr val="B9E70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94" name="Straight Arrow Connector 193"/>
            <p:cNvCxnSpPr/>
            <p:nvPr/>
          </p:nvCxnSpPr>
          <p:spPr>
            <a:xfrm>
              <a:off x="2241637" y="2371345"/>
              <a:ext cx="234726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tailEnd type="arrow"/>
            </a:ln>
            <a:effectLst/>
          </p:spPr>
        </p:cxnSp>
        <p:cxnSp>
          <p:nvCxnSpPr>
            <p:cNvPr id="195" name="Straight Arrow Connector 194"/>
            <p:cNvCxnSpPr/>
            <p:nvPr/>
          </p:nvCxnSpPr>
          <p:spPr>
            <a:xfrm>
              <a:off x="1875740" y="2772254"/>
              <a:ext cx="0" cy="203147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tailEnd type="arrow"/>
            </a:ln>
            <a:effectLst/>
          </p:spPr>
        </p:cxnSp>
        <p:sp>
          <p:nvSpPr>
            <p:cNvPr id="196" name="TextBox 20"/>
            <p:cNvSpPr txBox="1"/>
            <p:nvPr/>
          </p:nvSpPr>
          <p:spPr>
            <a:xfrm>
              <a:off x="1397723" y="3541833"/>
              <a:ext cx="55656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 algn="ctr">
                <a:defRPr>
                  <a:latin typeface="+mn-lt"/>
                </a:defRPr>
              </a:lvl1pPr>
            </a:lstStyle>
            <a:p>
              <a:r>
                <a:rPr lang="de-DE" dirty="0" err="1"/>
                <a:t>row</a:t>
              </a:r>
              <a:endParaRPr lang="en-US" dirty="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018088" y="2772256"/>
              <a:ext cx="2743204" cy="152360"/>
            </a:xfrm>
            <a:prstGeom prst="rect">
              <a:avLst/>
            </a:prstGeom>
            <a:solidFill>
              <a:srgbClr val="B9E700">
                <a:lumMod val="20000"/>
                <a:lumOff val="80000"/>
              </a:srgbClr>
            </a:solidFill>
            <a:ln w="25400" cap="flat" cmpd="sng" algn="ctr">
              <a:solidFill>
                <a:srgbClr val="B9E70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018088" y="2924616"/>
              <a:ext cx="2743204" cy="152360"/>
            </a:xfrm>
            <a:prstGeom prst="rect">
              <a:avLst/>
            </a:prstGeom>
            <a:solidFill>
              <a:srgbClr val="D5FF21"/>
            </a:solidFill>
            <a:ln w="25400" cap="flat" cmpd="sng" algn="ctr">
              <a:solidFill>
                <a:srgbClr val="B9E70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018088" y="2623083"/>
              <a:ext cx="2743204" cy="152360"/>
            </a:xfrm>
            <a:prstGeom prst="rect">
              <a:avLst/>
            </a:prstGeom>
            <a:solidFill>
              <a:srgbClr val="D5FF21"/>
            </a:solidFill>
            <a:ln w="25400" cap="flat" cmpd="sng" algn="ctr">
              <a:solidFill>
                <a:srgbClr val="B9E70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018088" y="2485300"/>
              <a:ext cx="2743204" cy="152360"/>
            </a:xfrm>
            <a:prstGeom prst="rect">
              <a:avLst/>
            </a:prstGeom>
            <a:solidFill>
              <a:srgbClr val="B9E700">
                <a:lumMod val="20000"/>
                <a:lumOff val="80000"/>
              </a:srgbClr>
            </a:solidFill>
            <a:ln w="25400" cap="flat" cmpd="sng" algn="ctr">
              <a:solidFill>
                <a:srgbClr val="B9E70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018088" y="3344389"/>
              <a:ext cx="2743204" cy="152360"/>
            </a:xfrm>
            <a:prstGeom prst="rect">
              <a:avLst/>
            </a:prstGeom>
            <a:solidFill>
              <a:srgbClr val="B9E700">
                <a:lumMod val="20000"/>
                <a:lumOff val="80000"/>
              </a:srgbClr>
            </a:solidFill>
            <a:ln w="25400" cap="flat" cmpd="sng" algn="ctr">
              <a:solidFill>
                <a:srgbClr val="B9E70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018088" y="3496749"/>
              <a:ext cx="2743204" cy="152360"/>
            </a:xfrm>
            <a:prstGeom prst="rect">
              <a:avLst/>
            </a:prstGeom>
            <a:solidFill>
              <a:srgbClr val="D5FF21"/>
            </a:solidFill>
            <a:ln w="25400" cap="flat" cmpd="sng" algn="ctr">
              <a:solidFill>
                <a:srgbClr val="B9E70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018088" y="3195216"/>
              <a:ext cx="2743204" cy="152360"/>
            </a:xfrm>
            <a:prstGeom prst="rect">
              <a:avLst/>
            </a:prstGeom>
            <a:solidFill>
              <a:srgbClr val="D5FF21"/>
            </a:solidFill>
            <a:ln w="25400" cap="flat" cmpd="sng" algn="ctr">
              <a:solidFill>
                <a:srgbClr val="B9E70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018088" y="3057433"/>
              <a:ext cx="2743204" cy="152360"/>
            </a:xfrm>
            <a:prstGeom prst="rect">
              <a:avLst/>
            </a:prstGeom>
            <a:solidFill>
              <a:srgbClr val="B9E700">
                <a:lumMod val="20000"/>
                <a:lumOff val="80000"/>
              </a:srgbClr>
            </a:solidFill>
            <a:ln w="25400" cap="flat" cmpd="sng" algn="ctr">
              <a:solidFill>
                <a:srgbClr val="B9E70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018088" y="3907175"/>
              <a:ext cx="2743204" cy="152360"/>
            </a:xfrm>
            <a:prstGeom prst="rect">
              <a:avLst/>
            </a:prstGeom>
            <a:solidFill>
              <a:srgbClr val="B9E700">
                <a:lumMod val="20000"/>
                <a:lumOff val="80000"/>
              </a:srgbClr>
            </a:solidFill>
            <a:ln w="25400" cap="flat" cmpd="sng" algn="ctr">
              <a:solidFill>
                <a:srgbClr val="B9E70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018088" y="4059535"/>
              <a:ext cx="2743204" cy="152360"/>
            </a:xfrm>
            <a:prstGeom prst="rect">
              <a:avLst/>
            </a:prstGeom>
            <a:solidFill>
              <a:srgbClr val="D5FF21"/>
            </a:solidFill>
            <a:ln w="25400" cap="flat" cmpd="sng" algn="ctr">
              <a:solidFill>
                <a:srgbClr val="B9E70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018088" y="3758002"/>
              <a:ext cx="2743204" cy="152360"/>
            </a:xfrm>
            <a:prstGeom prst="rect">
              <a:avLst/>
            </a:prstGeom>
            <a:solidFill>
              <a:srgbClr val="D5FF21"/>
            </a:solidFill>
            <a:ln w="25400" cap="flat" cmpd="sng" algn="ctr">
              <a:solidFill>
                <a:srgbClr val="B9E70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018088" y="3620219"/>
              <a:ext cx="2743204" cy="152360"/>
            </a:xfrm>
            <a:prstGeom prst="rect">
              <a:avLst/>
            </a:prstGeom>
            <a:solidFill>
              <a:srgbClr val="B9E700">
                <a:lumMod val="20000"/>
                <a:lumOff val="80000"/>
              </a:srgbClr>
            </a:solidFill>
            <a:ln w="25400" cap="flat" cmpd="sng" algn="ctr">
              <a:solidFill>
                <a:srgbClr val="B9E70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018088" y="4479308"/>
              <a:ext cx="2743204" cy="152360"/>
            </a:xfrm>
            <a:prstGeom prst="rect">
              <a:avLst/>
            </a:prstGeom>
            <a:solidFill>
              <a:srgbClr val="B9E700">
                <a:lumMod val="20000"/>
                <a:lumOff val="80000"/>
              </a:srgbClr>
            </a:solidFill>
            <a:ln w="25400" cap="flat" cmpd="sng" algn="ctr">
              <a:solidFill>
                <a:srgbClr val="B9E70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018088" y="4631668"/>
              <a:ext cx="2743204" cy="152360"/>
            </a:xfrm>
            <a:prstGeom prst="rect">
              <a:avLst/>
            </a:prstGeom>
            <a:solidFill>
              <a:srgbClr val="D5FF21"/>
            </a:solidFill>
            <a:ln w="25400" cap="flat" cmpd="sng" algn="ctr">
              <a:solidFill>
                <a:srgbClr val="B9E70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018088" y="4330135"/>
              <a:ext cx="2743204" cy="152360"/>
            </a:xfrm>
            <a:prstGeom prst="rect">
              <a:avLst/>
            </a:prstGeom>
            <a:solidFill>
              <a:srgbClr val="D5FF21"/>
            </a:solidFill>
            <a:ln w="25400" cap="flat" cmpd="sng" algn="ctr">
              <a:solidFill>
                <a:srgbClr val="B9E70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018088" y="4192352"/>
              <a:ext cx="2743204" cy="152360"/>
            </a:xfrm>
            <a:prstGeom prst="rect">
              <a:avLst/>
            </a:prstGeom>
            <a:solidFill>
              <a:srgbClr val="B9E700">
                <a:lumMod val="20000"/>
                <a:lumOff val="80000"/>
              </a:srgbClr>
            </a:solidFill>
            <a:ln w="25400" cap="flat" cmpd="sng" algn="ctr">
              <a:solidFill>
                <a:srgbClr val="B9E70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018088" y="2477308"/>
              <a:ext cx="2743204" cy="152360"/>
            </a:xfrm>
            <a:prstGeom prst="rect">
              <a:avLst/>
            </a:prstGeom>
            <a:solidFill>
              <a:srgbClr val="B9E700">
                <a:lumMod val="20000"/>
                <a:lumOff val="80000"/>
              </a:srgbClr>
            </a:solidFill>
            <a:ln w="25400" cap="flat" cmpd="sng" algn="ctr">
              <a:solidFill>
                <a:srgbClr val="B9E70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018088" y="2613877"/>
              <a:ext cx="2743204" cy="152360"/>
            </a:xfrm>
            <a:prstGeom prst="rect">
              <a:avLst/>
            </a:prstGeom>
            <a:solidFill>
              <a:srgbClr val="D5FF21"/>
            </a:solidFill>
            <a:ln w="25400" cap="flat" cmpd="sng" algn="ctr">
              <a:solidFill>
                <a:srgbClr val="B9E70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018088" y="2784278"/>
              <a:ext cx="2743204" cy="152360"/>
            </a:xfrm>
            <a:prstGeom prst="rect">
              <a:avLst/>
            </a:prstGeom>
            <a:solidFill>
              <a:srgbClr val="B9E700">
                <a:lumMod val="20000"/>
                <a:lumOff val="80000"/>
              </a:srgbClr>
            </a:solidFill>
            <a:ln w="25400" cap="flat" cmpd="sng" algn="ctr">
              <a:solidFill>
                <a:srgbClr val="B9E70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>
              <a:off x="2425995" y="6304106"/>
              <a:ext cx="44100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2925101" y="6268149"/>
              <a:ext cx="2621295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Linear Memory Address</a:t>
              </a:r>
            </a:p>
          </p:txBody>
        </p:sp>
        <p:sp>
          <p:nvSpPr>
            <p:cNvPr id="218" name="Arc 217"/>
            <p:cNvSpPr/>
            <p:nvPr/>
          </p:nvSpPr>
          <p:spPr>
            <a:xfrm>
              <a:off x="4261768" y="2529850"/>
              <a:ext cx="999048" cy="3404925"/>
            </a:xfrm>
            <a:prstGeom prst="arc">
              <a:avLst>
                <a:gd name="adj1" fmla="val 16200000"/>
                <a:gd name="adj2" fmla="val 5277119"/>
              </a:avLst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Arc 218"/>
            <p:cNvSpPr/>
            <p:nvPr/>
          </p:nvSpPr>
          <p:spPr>
            <a:xfrm>
              <a:off x="2479" y="2834106"/>
              <a:ext cx="9517625" cy="5032099"/>
            </a:xfrm>
            <a:prstGeom prst="arc">
              <a:avLst>
                <a:gd name="adj1" fmla="val 16199999"/>
                <a:gd name="adj2" fmla="val 463974"/>
              </a:avLst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573858" y="2452120"/>
              <a:ext cx="145597" cy="27424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75870" y="2486321"/>
              <a:ext cx="155553" cy="1279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573858" y="2629587"/>
              <a:ext cx="155553" cy="1279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568879" y="2782179"/>
              <a:ext cx="155553" cy="123121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Straight Arrow Connector 224"/>
            <p:cNvCxnSpPr>
              <a:stCxn id="222" idx="2"/>
            </p:cNvCxnSpPr>
            <p:nvPr/>
          </p:nvCxnSpPr>
          <p:spPr>
            <a:xfrm flipH="1">
              <a:off x="2646655" y="2614248"/>
              <a:ext cx="6992" cy="339140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3" idx="3"/>
            </p:cNvCxnSpPr>
            <p:nvPr/>
          </p:nvCxnSpPr>
          <p:spPr>
            <a:xfrm>
              <a:off x="2729411" y="2693551"/>
              <a:ext cx="2697227" cy="330307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226"/>
            <p:cNvSpPr/>
            <p:nvPr/>
          </p:nvSpPr>
          <p:spPr>
            <a:xfrm>
              <a:off x="2575870" y="6036088"/>
              <a:ext cx="155553" cy="1279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348862" y="6035602"/>
              <a:ext cx="155553" cy="1279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8431510" y="6034351"/>
              <a:ext cx="155553" cy="123121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Straight Arrow Connector 229"/>
            <p:cNvCxnSpPr>
              <a:stCxn id="224" idx="3"/>
            </p:cNvCxnSpPr>
            <p:nvPr/>
          </p:nvCxnSpPr>
          <p:spPr>
            <a:xfrm>
              <a:off x="2724432" y="2843740"/>
              <a:ext cx="5640401" cy="314731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5406397" y="3249445"/>
              <a:ext cx="3571812" cy="55027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Stride-1 column access (thread view)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is actually stride-N access in memory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7009" y="6665180"/>
            <a:ext cx="981140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>
                <a:hlinkClick r:id="rId3"/>
              </a:rPr>
              <a:t>GTC 2015 - </a:t>
            </a:r>
            <a:r>
              <a:rPr lang="en-US" dirty="0">
                <a:hlinkClick r:id="rId3"/>
              </a:rPr>
              <a:t>Memory Bandwidth </a:t>
            </a:r>
            <a:r>
              <a:rPr lang="en-US" dirty="0" err="1">
                <a:hlinkClick r:id="rId3"/>
              </a:rPr>
              <a:t>Bootcamp</a:t>
            </a:r>
            <a:r>
              <a:rPr lang="en-US" dirty="0">
                <a:hlinkClick r:id="rId3"/>
              </a:rPr>
              <a:t>: Best Practices by </a:t>
            </a:r>
            <a:r>
              <a:rPr lang="de-DE" dirty="0">
                <a:hlinkClick r:id="rId3"/>
              </a:rPr>
              <a:t>Tony Scudiero (NVIDIA)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0092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0725" y="647700"/>
            <a:ext cx="9070975" cy="1081088"/>
          </a:xfrm>
        </p:spPr>
        <p:txBody>
          <a:bodyPr tIns="22932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/>
              <a:t>Matrix Transpose using shared memory</a:t>
            </a:r>
            <a:endParaRPr lang="de-DE" dirty="0">
              <a:cs typeface="Arial" charset="0"/>
            </a:endParaRPr>
          </a:p>
        </p:txBody>
      </p:sp>
      <p:sp>
        <p:nvSpPr>
          <p:cNvPr id="42" name="Date Placeholder 4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23-25, 2018</a:t>
            </a:r>
            <a:endParaRPr lang="de-DE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7009" y="6665180"/>
            <a:ext cx="981140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>
                <a:hlinkClick r:id="rId3"/>
              </a:rPr>
              <a:t>GTC 2015 - </a:t>
            </a:r>
            <a:r>
              <a:rPr lang="en-US" dirty="0">
                <a:hlinkClick r:id="rId3"/>
              </a:rPr>
              <a:t>Memory Bandwidth </a:t>
            </a:r>
            <a:r>
              <a:rPr lang="en-US" dirty="0" err="1">
                <a:hlinkClick r:id="rId3"/>
              </a:rPr>
              <a:t>Bootcamp</a:t>
            </a:r>
            <a:r>
              <a:rPr lang="en-US" dirty="0">
                <a:hlinkClick r:id="rId3"/>
              </a:rPr>
              <a:t>: Best Practices by </a:t>
            </a:r>
            <a:r>
              <a:rPr lang="de-DE" dirty="0">
                <a:hlinkClick r:id="rId3"/>
              </a:rPr>
              <a:t>Tony Scudiero (NVIDIA)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71608" y="1728788"/>
            <a:ext cx="3834343" cy="3466130"/>
            <a:chOff x="5809338" y="1666927"/>
            <a:chExt cx="2613986" cy="2600273"/>
          </a:xfrm>
        </p:grpSpPr>
        <p:sp>
          <p:nvSpPr>
            <p:cNvPr id="49" name="TextBox 4"/>
            <p:cNvSpPr txBox="1"/>
            <p:nvPr/>
          </p:nvSpPr>
          <p:spPr>
            <a:xfrm>
              <a:off x="7378491" y="1666927"/>
              <a:ext cx="565204" cy="392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2800" b="1" noProof="0" dirty="0" err="1">
                  <a:latin typeface="Courier New" pitchFamily="49" charset="0"/>
                  <a:cs typeface="Courier New" pitchFamily="49" charset="0"/>
                </a:rPr>
                <a:t>col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809338" y="1982222"/>
              <a:ext cx="2613986" cy="2284978"/>
              <a:chOff x="5809338" y="1982222"/>
              <a:chExt cx="2613986" cy="2284978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553200" y="2209800"/>
                <a:ext cx="1870124" cy="2057400"/>
              </a:xfrm>
              <a:prstGeom prst="rect">
                <a:avLst/>
              </a:prstGeom>
              <a:solidFill>
                <a:srgbClr val="B9E700">
                  <a:lumMod val="75000"/>
                </a:srgbClr>
              </a:solidFill>
              <a:ln w="25400" cap="flat" cmpd="sng" algn="ctr">
                <a:solidFill>
                  <a:srgbClr val="B9E700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4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4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1" algn="l" defTabSz="914364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4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4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6705600" y="1982222"/>
                <a:ext cx="160020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6363623" y="2438400"/>
                <a:ext cx="0" cy="152400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54" name="TextBox 9"/>
              <p:cNvSpPr txBox="1"/>
              <p:nvPr/>
            </p:nvSpPr>
            <p:spPr>
              <a:xfrm>
                <a:off x="5809338" y="3004141"/>
                <a:ext cx="565204" cy="392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18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364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54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727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5909" algn="l" defTabSz="914364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091" algn="l" defTabSz="914364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272" algn="l" defTabSz="914364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454" algn="l" defTabSz="914364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800" b="1" dirty="0" err="1">
                    <a:latin typeface="Courier New" pitchFamily="49" charset="0"/>
                    <a:cs typeface="Courier New" pitchFamily="49" charset="0"/>
                  </a:rPr>
                  <a:t>row</a:t>
                </a: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</p:grpSp>
      </p:grpSp>
      <p:sp>
        <p:nvSpPr>
          <p:cNvPr id="55" name="Rectangle 54"/>
          <p:cNvSpPr/>
          <p:nvPr/>
        </p:nvSpPr>
        <p:spPr>
          <a:xfrm>
            <a:off x="2224768" y="2818892"/>
            <a:ext cx="301373" cy="304721"/>
          </a:xfrm>
          <a:prstGeom prst="rect">
            <a:avLst/>
          </a:prstGeom>
          <a:solidFill>
            <a:srgbClr val="B9E700">
              <a:lumMod val="20000"/>
              <a:lumOff val="80000"/>
            </a:srgbClr>
          </a:solidFill>
          <a:ln w="25400" cap="flat" cmpd="sng" algn="ctr">
            <a:solidFill>
              <a:srgbClr val="B9E7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2526141" y="2818892"/>
            <a:ext cx="3976201" cy="15912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2224768" y="2818892"/>
            <a:ext cx="2405314" cy="15912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2526141" y="3088635"/>
            <a:ext cx="3976201" cy="16645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9" name="Straight Connector 58"/>
          <p:cNvCxnSpPr/>
          <p:nvPr/>
        </p:nvCxnSpPr>
        <p:spPr>
          <a:xfrm>
            <a:off x="2224768" y="3123613"/>
            <a:ext cx="2405314" cy="162959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4630082" y="2978013"/>
            <a:ext cx="1872260" cy="1775193"/>
          </a:xfrm>
          <a:prstGeom prst="rect">
            <a:avLst/>
          </a:prstGeom>
          <a:solidFill>
            <a:srgbClr val="B9E700">
              <a:lumMod val="20000"/>
              <a:lumOff val="80000"/>
            </a:srgbClr>
          </a:solidFill>
          <a:ln w="25400" cap="flat" cmpd="sng" algn="ctr">
            <a:solidFill>
              <a:srgbClr val="B9E7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TextBox 42"/>
          <p:cNvSpPr txBox="1"/>
          <p:nvPr/>
        </p:nvSpPr>
        <p:spPr bwMode="auto">
          <a:xfrm>
            <a:off x="1701990" y="5242473"/>
            <a:ext cx="206469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Global Memory</a:t>
            </a:r>
          </a:p>
        </p:txBody>
      </p:sp>
      <p:sp>
        <p:nvSpPr>
          <p:cNvPr id="62" name="TextBox 43"/>
          <p:cNvSpPr txBox="1"/>
          <p:nvPr/>
        </p:nvSpPr>
        <p:spPr bwMode="auto">
          <a:xfrm>
            <a:off x="4811825" y="5169558"/>
            <a:ext cx="15087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Shared Memory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649222" y="2993938"/>
            <a:ext cx="181743" cy="189393"/>
          </a:xfrm>
          <a:prstGeom prst="rect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832706" y="2993938"/>
            <a:ext cx="181743" cy="189393"/>
          </a:xfrm>
          <a:prstGeom prst="rect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196192" y="2993937"/>
            <a:ext cx="181743" cy="189393"/>
          </a:xfrm>
          <a:prstGeom prst="rect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581690" y="2993935"/>
            <a:ext cx="181743" cy="189393"/>
          </a:xfrm>
          <a:prstGeom prst="rect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88828" y="2993936"/>
            <a:ext cx="181743" cy="189393"/>
          </a:xfrm>
          <a:prstGeom prst="rect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014449" y="2993938"/>
            <a:ext cx="181743" cy="189393"/>
          </a:xfrm>
          <a:prstGeom prst="rect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75613" y="2993934"/>
            <a:ext cx="181743" cy="189393"/>
          </a:xfrm>
          <a:prstGeom prst="rect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970108" y="2993938"/>
            <a:ext cx="181743" cy="189393"/>
          </a:xfrm>
          <a:prstGeom prst="rect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151851" y="2993958"/>
            <a:ext cx="168747" cy="189393"/>
          </a:xfrm>
          <a:prstGeom prst="rect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20598" y="2993958"/>
            <a:ext cx="168747" cy="189393"/>
          </a:xfrm>
          <a:prstGeom prst="rect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246341" y="2813561"/>
            <a:ext cx="282616" cy="45718"/>
            <a:chOff x="3881606" y="1333619"/>
            <a:chExt cx="1840123" cy="189417"/>
          </a:xfrm>
        </p:grpSpPr>
        <p:sp>
          <p:nvSpPr>
            <p:cNvPr id="74" name="Rectangle 73"/>
            <p:cNvSpPr/>
            <p:nvPr/>
          </p:nvSpPr>
          <p:spPr>
            <a:xfrm>
              <a:off x="3881606" y="1333623"/>
              <a:ext cx="181743" cy="189393"/>
            </a:xfrm>
            <a:prstGeom prst="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65090" y="1333623"/>
              <a:ext cx="181743" cy="189393"/>
            </a:xfrm>
            <a:prstGeom prst="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428576" y="1333622"/>
              <a:ext cx="181743" cy="189393"/>
            </a:xfrm>
            <a:prstGeom prst="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814074" y="1333620"/>
              <a:ext cx="181743" cy="189393"/>
            </a:xfrm>
            <a:prstGeom prst="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621212" y="1333621"/>
              <a:ext cx="181743" cy="189393"/>
            </a:xfrm>
            <a:prstGeom prst="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246833" y="1333623"/>
              <a:ext cx="181743" cy="189393"/>
            </a:xfrm>
            <a:prstGeom prst="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007997" y="1333619"/>
              <a:ext cx="181743" cy="189393"/>
            </a:xfrm>
            <a:prstGeom prst="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202492" y="1333623"/>
              <a:ext cx="181743" cy="189393"/>
            </a:xfrm>
            <a:prstGeom prst="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384235" y="1333643"/>
              <a:ext cx="168747" cy="189393"/>
            </a:xfrm>
            <a:prstGeom prst="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552982" y="1333643"/>
              <a:ext cx="168747" cy="189393"/>
            </a:xfrm>
            <a:prstGeom prst="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84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694977" y="1992038"/>
            <a:ext cx="3162382" cy="3911211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Row is loaded fully coalesced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134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0725" y="647700"/>
            <a:ext cx="9070975" cy="1081088"/>
          </a:xfrm>
        </p:spPr>
        <p:txBody>
          <a:bodyPr tIns="22932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/>
              <a:t>Matrix Transpose using shared memory</a:t>
            </a:r>
            <a:endParaRPr lang="de-DE" dirty="0">
              <a:cs typeface="Arial" charset="0"/>
            </a:endParaRPr>
          </a:p>
        </p:txBody>
      </p:sp>
      <p:sp>
        <p:nvSpPr>
          <p:cNvPr id="42" name="Date Placeholder 4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23-25, 2018</a:t>
            </a:r>
            <a:endParaRPr lang="de-DE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7009" y="6665180"/>
            <a:ext cx="981140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>
                <a:hlinkClick r:id="rId3"/>
              </a:rPr>
              <a:t>GTC 2015 - </a:t>
            </a:r>
            <a:r>
              <a:rPr lang="en-US" dirty="0">
                <a:hlinkClick r:id="rId3"/>
              </a:rPr>
              <a:t>Memory Bandwidth </a:t>
            </a:r>
            <a:r>
              <a:rPr lang="en-US" dirty="0" err="1">
                <a:hlinkClick r:id="rId3"/>
              </a:rPr>
              <a:t>Bootcamp</a:t>
            </a:r>
            <a:r>
              <a:rPr lang="en-US" dirty="0">
                <a:hlinkClick r:id="rId3"/>
              </a:rPr>
              <a:t>: Best Practices by </a:t>
            </a:r>
            <a:r>
              <a:rPr lang="de-DE" dirty="0">
                <a:hlinkClick r:id="rId3"/>
              </a:rPr>
              <a:t>Tony Scudiero (NVIDIA)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1084664" y="1728788"/>
            <a:ext cx="3021286" cy="3466130"/>
            <a:chOff x="6363623" y="1666927"/>
            <a:chExt cx="2059701" cy="2600273"/>
          </a:xfrm>
        </p:grpSpPr>
        <p:sp>
          <p:nvSpPr>
            <p:cNvPr id="49" name="TextBox 4"/>
            <p:cNvSpPr txBox="1"/>
            <p:nvPr/>
          </p:nvSpPr>
          <p:spPr>
            <a:xfrm>
              <a:off x="7378491" y="1666927"/>
              <a:ext cx="565204" cy="392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2800" b="1" noProof="0" dirty="0" err="1">
                  <a:latin typeface="Courier New" pitchFamily="49" charset="0"/>
                  <a:cs typeface="Courier New" pitchFamily="49" charset="0"/>
                </a:rPr>
                <a:t>col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363623" y="1982222"/>
              <a:ext cx="2059701" cy="2284978"/>
              <a:chOff x="6363623" y="1982222"/>
              <a:chExt cx="2059701" cy="2284978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553200" y="2209800"/>
                <a:ext cx="1870124" cy="2057400"/>
              </a:xfrm>
              <a:prstGeom prst="rect">
                <a:avLst/>
              </a:prstGeom>
              <a:solidFill>
                <a:srgbClr val="B9E700">
                  <a:lumMod val="75000"/>
                </a:srgbClr>
              </a:solidFill>
              <a:ln w="25400" cap="flat" cmpd="sng" algn="ctr">
                <a:solidFill>
                  <a:srgbClr val="B9E700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4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4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1" algn="l" defTabSz="914364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4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4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6705600" y="1982222"/>
                <a:ext cx="160020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6363623" y="2438400"/>
                <a:ext cx="0" cy="152400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tailEnd type="arrow"/>
              </a:ln>
              <a:effectLst/>
            </p:spPr>
          </p:cxnSp>
        </p:grpSp>
      </p:grpSp>
      <p:sp>
        <p:nvSpPr>
          <p:cNvPr id="55" name="Rectangle 54"/>
          <p:cNvSpPr/>
          <p:nvPr/>
        </p:nvSpPr>
        <p:spPr>
          <a:xfrm>
            <a:off x="2224768" y="2818892"/>
            <a:ext cx="301373" cy="304721"/>
          </a:xfrm>
          <a:prstGeom prst="rect">
            <a:avLst/>
          </a:prstGeom>
          <a:solidFill>
            <a:srgbClr val="B9E700">
              <a:lumMod val="20000"/>
              <a:lumOff val="80000"/>
            </a:srgbClr>
          </a:solidFill>
          <a:ln w="25400" cap="flat" cmpd="sng" algn="ctr">
            <a:solidFill>
              <a:srgbClr val="B9E7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2002009" y="2978013"/>
            <a:ext cx="4500333" cy="36189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 flipV="1">
            <a:off x="1700636" y="2978013"/>
            <a:ext cx="2929446" cy="3413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2002009" y="3638790"/>
            <a:ext cx="4500333" cy="11144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9" name="Straight Connector 58"/>
          <p:cNvCxnSpPr/>
          <p:nvPr/>
        </p:nvCxnSpPr>
        <p:spPr>
          <a:xfrm>
            <a:off x="1700636" y="3638790"/>
            <a:ext cx="2929446" cy="11144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4630082" y="2978013"/>
            <a:ext cx="1872260" cy="1775193"/>
          </a:xfrm>
          <a:prstGeom prst="rect">
            <a:avLst/>
          </a:prstGeom>
          <a:solidFill>
            <a:srgbClr val="B9E700">
              <a:lumMod val="20000"/>
              <a:lumOff val="80000"/>
            </a:srgbClr>
          </a:solidFill>
          <a:ln w="25400" cap="flat" cmpd="sng" algn="ctr">
            <a:solidFill>
              <a:srgbClr val="B9E7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TextBox 42"/>
          <p:cNvSpPr txBox="1"/>
          <p:nvPr/>
        </p:nvSpPr>
        <p:spPr bwMode="auto">
          <a:xfrm>
            <a:off x="1701990" y="5242473"/>
            <a:ext cx="206469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Global Memory</a:t>
            </a:r>
          </a:p>
        </p:txBody>
      </p:sp>
      <p:sp>
        <p:nvSpPr>
          <p:cNvPr id="62" name="TextBox 43"/>
          <p:cNvSpPr txBox="1"/>
          <p:nvPr/>
        </p:nvSpPr>
        <p:spPr bwMode="auto">
          <a:xfrm>
            <a:off x="4811825" y="5169558"/>
            <a:ext cx="15087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Shared Memory</a:t>
            </a:r>
          </a:p>
        </p:txBody>
      </p:sp>
      <p:sp>
        <p:nvSpPr>
          <p:cNvPr id="84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694977" y="1992038"/>
            <a:ext cx="3162382" cy="3911211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Row is loaded fully coalesced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Indexing: location of block is flipped across the diagonal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700636" y="3334069"/>
            <a:ext cx="301373" cy="304721"/>
          </a:xfrm>
          <a:prstGeom prst="rect">
            <a:avLst/>
          </a:prstGeom>
          <a:solidFill>
            <a:srgbClr val="B9E700">
              <a:lumMod val="20000"/>
              <a:lumOff val="80000"/>
            </a:srgbClr>
          </a:solidFill>
          <a:ln w="25400" cap="flat" cmpd="sng" algn="ctr">
            <a:solidFill>
              <a:srgbClr val="B9E7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TextBox 9"/>
          <p:cNvSpPr txBox="1"/>
          <p:nvPr/>
        </p:nvSpPr>
        <p:spPr>
          <a:xfrm>
            <a:off x="271608" y="351127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 err="1">
                <a:latin typeface="Courier New" pitchFamily="49" charset="0"/>
                <a:cs typeface="Courier New" pitchFamily="49" charset="0"/>
              </a:rPr>
              <a:t>row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5635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0725" y="647700"/>
            <a:ext cx="9070975" cy="1081088"/>
          </a:xfrm>
        </p:spPr>
        <p:txBody>
          <a:bodyPr tIns="22932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/>
              <a:t>Matrix Transpose using shared memory</a:t>
            </a:r>
            <a:endParaRPr lang="de-DE" dirty="0">
              <a:cs typeface="Arial" charset="0"/>
            </a:endParaRPr>
          </a:p>
        </p:txBody>
      </p:sp>
      <p:sp>
        <p:nvSpPr>
          <p:cNvPr id="42" name="Date Placeholder 4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23-25, 2018</a:t>
            </a:r>
            <a:endParaRPr lang="de-DE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7009" y="6665180"/>
            <a:ext cx="981140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>
                <a:hlinkClick r:id="rId3"/>
              </a:rPr>
              <a:t>GTC 2015 - </a:t>
            </a:r>
            <a:r>
              <a:rPr lang="en-US" dirty="0">
                <a:hlinkClick r:id="rId3"/>
              </a:rPr>
              <a:t>Memory Bandwidth </a:t>
            </a:r>
            <a:r>
              <a:rPr lang="en-US" dirty="0" err="1">
                <a:hlinkClick r:id="rId3"/>
              </a:rPr>
              <a:t>Bootcamp</a:t>
            </a:r>
            <a:r>
              <a:rPr lang="en-US" dirty="0">
                <a:hlinkClick r:id="rId3"/>
              </a:rPr>
              <a:t>: Best Practices by </a:t>
            </a:r>
            <a:r>
              <a:rPr lang="de-DE" dirty="0">
                <a:hlinkClick r:id="rId3"/>
              </a:rPr>
              <a:t>Tony Scudiero (NVIDIA)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1084664" y="1728788"/>
            <a:ext cx="3021286" cy="3466130"/>
            <a:chOff x="6363623" y="1666927"/>
            <a:chExt cx="2059701" cy="2600273"/>
          </a:xfrm>
        </p:grpSpPr>
        <p:sp>
          <p:nvSpPr>
            <p:cNvPr id="49" name="TextBox 4"/>
            <p:cNvSpPr txBox="1"/>
            <p:nvPr/>
          </p:nvSpPr>
          <p:spPr>
            <a:xfrm>
              <a:off x="7378491" y="1666927"/>
              <a:ext cx="565204" cy="392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2800" b="1" noProof="0" dirty="0" err="1">
                  <a:latin typeface="Courier New" pitchFamily="49" charset="0"/>
                  <a:cs typeface="Courier New" pitchFamily="49" charset="0"/>
                </a:rPr>
                <a:t>col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363623" y="1982222"/>
              <a:ext cx="2059701" cy="2284978"/>
              <a:chOff x="6363623" y="1982222"/>
              <a:chExt cx="2059701" cy="2284978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553200" y="2209800"/>
                <a:ext cx="1870124" cy="2057400"/>
              </a:xfrm>
              <a:prstGeom prst="rect">
                <a:avLst/>
              </a:prstGeom>
              <a:solidFill>
                <a:srgbClr val="B9E700">
                  <a:lumMod val="75000"/>
                </a:srgbClr>
              </a:solidFill>
              <a:ln w="25400" cap="flat" cmpd="sng" algn="ctr">
                <a:solidFill>
                  <a:srgbClr val="B9E700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4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4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1" algn="l" defTabSz="914364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4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4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6705600" y="1982222"/>
                <a:ext cx="160020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6363623" y="2438400"/>
                <a:ext cx="0" cy="152400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tailEnd type="arrow"/>
              </a:ln>
              <a:effectLst/>
            </p:spPr>
          </p:cxnSp>
        </p:grpSp>
      </p:grpSp>
      <p:sp>
        <p:nvSpPr>
          <p:cNvPr id="55" name="Rectangle 54"/>
          <p:cNvSpPr/>
          <p:nvPr/>
        </p:nvSpPr>
        <p:spPr>
          <a:xfrm>
            <a:off x="2224768" y="2818892"/>
            <a:ext cx="301373" cy="304721"/>
          </a:xfrm>
          <a:prstGeom prst="rect">
            <a:avLst/>
          </a:prstGeom>
          <a:solidFill>
            <a:srgbClr val="B9E700">
              <a:lumMod val="20000"/>
              <a:lumOff val="80000"/>
            </a:srgbClr>
          </a:solidFill>
          <a:ln w="25400" cap="flat" cmpd="sng" algn="ctr">
            <a:solidFill>
              <a:srgbClr val="B9E7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2002009" y="2978013"/>
            <a:ext cx="4500333" cy="36189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 flipV="1">
            <a:off x="1700636" y="2978013"/>
            <a:ext cx="2929446" cy="3413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2002009" y="3638790"/>
            <a:ext cx="4500333" cy="11144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59" name="Straight Connector 58"/>
          <p:cNvCxnSpPr/>
          <p:nvPr/>
        </p:nvCxnSpPr>
        <p:spPr>
          <a:xfrm>
            <a:off x="1700636" y="3638790"/>
            <a:ext cx="2929446" cy="11144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4630082" y="2978013"/>
            <a:ext cx="1872260" cy="1775193"/>
          </a:xfrm>
          <a:prstGeom prst="rect">
            <a:avLst/>
          </a:prstGeom>
          <a:solidFill>
            <a:srgbClr val="B9E700">
              <a:lumMod val="20000"/>
              <a:lumOff val="80000"/>
            </a:srgbClr>
          </a:solidFill>
          <a:ln w="25400" cap="flat" cmpd="sng" algn="ctr">
            <a:solidFill>
              <a:srgbClr val="B9E7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TextBox 42"/>
          <p:cNvSpPr txBox="1"/>
          <p:nvPr/>
        </p:nvSpPr>
        <p:spPr bwMode="auto">
          <a:xfrm>
            <a:off x="1701990" y="5242473"/>
            <a:ext cx="206469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Global Memory</a:t>
            </a:r>
          </a:p>
        </p:txBody>
      </p:sp>
      <p:sp>
        <p:nvSpPr>
          <p:cNvPr id="62" name="TextBox 43"/>
          <p:cNvSpPr txBox="1"/>
          <p:nvPr/>
        </p:nvSpPr>
        <p:spPr bwMode="auto">
          <a:xfrm>
            <a:off x="4811825" y="5169558"/>
            <a:ext cx="15087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Shared Memory</a:t>
            </a:r>
          </a:p>
        </p:txBody>
      </p:sp>
      <p:sp>
        <p:nvSpPr>
          <p:cNvPr id="84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694977" y="1992038"/>
            <a:ext cx="3162382" cy="3911211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Row is loaded fully coalesced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Indexing: location of block is flipped across the diagonal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Column of shared is written to a row of the matrix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Transposes the Block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Coalesced Write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700636" y="3334069"/>
            <a:ext cx="301373" cy="304721"/>
          </a:xfrm>
          <a:prstGeom prst="rect">
            <a:avLst/>
          </a:prstGeom>
          <a:solidFill>
            <a:srgbClr val="B9E700">
              <a:lumMod val="20000"/>
              <a:lumOff val="80000"/>
            </a:srgbClr>
          </a:solidFill>
          <a:ln w="25400" cap="flat" cmpd="sng" algn="ctr">
            <a:solidFill>
              <a:srgbClr val="B9E7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712711" y="3346042"/>
            <a:ext cx="282616" cy="45718"/>
            <a:chOff x="3881606" y="1333619"/>
            <a:chExt cx="1840123" cy="189417"/>
          </a:xfrm>
        </p:grpSpPr>
        <p:sp>
          <p:nvSpPr>
            <p:cNvPr id="25" name="Rectangle 24"/>
            <p:cNvSpPr/>
            <p:nvPr/>
          </p:nvSpPr>
          <p:spPr>
            <a:xfrm>
              <a:off x="3881606" y="1333623"/>
              <a:ext cx="181743" cy="189393"/>
            </a:xfrm>
            <a:prstGeom prst="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65090" y="1333623"/>
              <a:ext cx="181743" cy="189393"/>
            </a:xfrm>
            <a:prstGeom prst="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28576" y="1333622"/>
              <a:ext cx="181743" cy="189393"/>
            </a:xfrm>
            <a:prstGeom prst="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14074" y="1333620"/>
              <a:ext cx="181743" cy="189393"/>
            </a:xfrm>
            <a:prstGeom prst="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21212" y="1333621"/>
              <a:ext cx="181743" cy="189393"/>
            </a:xfrm>
            <a:prstGeom prst="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46833" y="1333623"/>
              <a:ext cx="181743" cy="189393"/>
            </a:xfrm>
            <a:prstGeom prst="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07997" y="1333619"/>
              <a:ext cx="181743" cy="189393"/>
            </a:xfrm>
            <a:prstGeom prst="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02492" y="1333623"/>
              <a:ext cx="181743" cy="189393"/>
            </a:xfrm>
            <a:prstGeom prst="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84235" y="1333643"/>
              <a:ext cx="168747" cy="189393"/>
            </a:xfrm>
            <a:prstGeom prst="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52982" y="1333643"/>
              <a:ext cx="168747" cy="189393"/>
            </a:xfrm>
            <a:prstGeom prst="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1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4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4630082" y="2978587"/>
            <a:ext cx="181743" cy="189393"/>
          </a:xfrm>
          <a:prstGeom prst="rect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30082" y="3175803"/>
            <a:ext cx="181743" cy="189393"/>
          </a:xfrm>
          <a:prstGeom prst="rect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30082" y="3570235"/>
            <a:ext cx="181743" cy="189393"/>
          </a:xfrm>
          <a:prstGeom prst="rect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30082" y="3964667"/>
            <a:ext cx="181743" cy="189393"/>
          </a:xfrm>
          <a:prstGeom prst="rect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30082" y="3767451"/>
            <a:ext cx="181743" cy="189393"/>
          </a:xfrm>
          <a:prstGeom prst="rect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30082" y="3373019"/>
            <a:ext cx="181743" cy="189393"/>
          </a:xfrm>
          <a:prstGeom prst="rect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30082" y="4161883"/>
            <a:ext cx="181743" cy="189393"/>
          </a:xfrm>
          <a:prstGeom prst="rect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30082" y="4359099"/>
            <a:ext cx="181743" cy="189393"/>
          </a:xfrm>
          <a:prstGeom prst="rect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30082" y="4556316"/>
            <a:ext cx="181743" cy="189393"/>
          </a:xfrm>
          <a:prstGeom prst="rect">
            <a:avLst/>
          </a:prstGeom>
          <a:solidFill>
            <a:srgbClr val="33CCCC"/>
          </a:solidFill>
          <a:ln w="25400" cap="flat" cmpd="sng" algn="ctr">
            <a:solidFill>
              <a:srgbClr val="33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Arc 62"/>
          <p:cNvSpPr/>
          <p:nvPr/>
        </p:nvSpPr>
        <p:spPr>
          <a:xfrm rot="10800000" flipH="1" flipV="1">
            <a:off x="-456130" y="3496684"/>
            <a:ext cx="5663168" cy="1598419"/>
          </a:xfrm>
          <a:prstGeom prst="arc">
            <a:avLst>
              <a:gd name="adj1" fmla="val 14817360"/>
              <a:gd name="adj2" fmla="val 20874256"/>
            </a:avLst>
          </a:prstGeom>
          <a:noFill/>
          <a:ln w="101600" cap="flat" cmpd="sng" algn="ctr">
            <a:solidFill>
              <a:srgbClr val="FF3300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TextBox 9"/>
          <p:cNvSpPr txBox="1"/>
          <p:nvPr/>
        </p:nvSpPr>
        <p:spPr>
          <a:xfrm>
            <a:off x="271608" y="351127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 err="1">
                <a:latin typeface="Courier New" pitchFamily="49" charset="0"/>
                <a:cs typeface="Courier New" pitchFamily="49" charset="0"/>
              </a:rPr>
              <a:t>row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05871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16" y="1725613"/>
            <a:ext cx="6815325" cy="475210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23-25, 2018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GPU Programming Course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4110816" y="5364013"/>
            <a:ext cx="1793592" cy="1008112"/>
          </a:xfrm>
          <a:prstGeom prst="roundRect">
            <a:avLst>
              <a:gd name="adj" fmla="val 1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15912" y="3017837"/>
            <a:ext cx="3429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404" rIns="0" bIns="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863600" indent="-287338"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dirty="0">
                <a:cs typeface="Arial" charset="0"/>
              </a:rPr>
              <a:t>  Experiments:</a:t>
            </a:r>
          </a:p>
          <a:p>
            <a:pPr lvl="1"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dirty="0" err="1">
                <a:cs typeface="Arial" charset="0"/>
              </a:rPr>
              <a:t>memory</a:t>
            </a:r>
            <a:r>
              <a:rPr lang="de-DE" dirty="0">
                <a:cs typeface="Arial" charset="0"/>
              </a:rPr>
              <a:t> </a:t>
            </a:r>
            <a:r>
              <a:rPr lang="de-DE" dirty="0" err="1">
                <a:cs typeface="Arial" charset="0"/>
              </a:rPr>
              <a:t>access</a:t>
            </a:r>
            <a:r>
              <a:rPr lang="de-DE" dirty="0">
                <a:cs typeface="Arial" charset="0"/>
              </a:rPr>
              <a:t> </a:t>
            </a:r>
            <a:r>
              <a:rPr lang="de-DE" dirty="0" err="1">
                <a:cs typeface="Arial" charset="0"/>
              </a:rPr>
              <a:t>pattern</a:t>
            </a:r>
            <a:endParaRPr lang="de-DE" dirty="0">
              <a:cs typeface="Arial" charset="0"/>
            </a:endParaRPr>
          </a:p>
          <a:p>
            <a:pPr lvl="1"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dirty="0">
                <a:cs typeface="Arial" charset="0"/>
              </a:rPr>
              <a:t>divergent </a:t>
            </a:r>
            <a:r>
              <a:rPr lang="de-DE" dirty="0" err="1">
                <a:cs typeface="Arial" charset="0"/>
              </a:rPr>
              <a:t>execution</a:t>
            </a:r>
            <a:endParaRPr lang="de-DE" dirty="0">
              <a:cs typeface="Arial" charset="0"/>
            </a:endParaRP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dirty="0">
                <a:cs typeface="Arial" charset="0"/>
              </a:rPr>
              <a:t>  Show in </a:t>
            </a:r>
            <a:r>
              <a:rPr lang="de-DE" dirty="0" err="1">
                <a:cs typeface="Arial" charset="0"/>
              </a:rPr>
              <a:t>source</a:t>
            </a:r>
            <a:r>
              <a:rPr lang="de-DE" dirty="0">
                <a:cs typeface="Arial" charset="0"/>
              </a:rPr>
              <a:t> </a:t>
            </a:r>
            <a:r>
              <a:rPr lang="de-DE" dirty="0" err="1">
                <a:cs typeface="Arial" charset="0"/>
              </a:rPr>
              <a:t>code</a:t>
            </a:r>
            <a:endParaRPr lang="de-DE" dirty="0">
              <a:cs typeface="Arial" charset="0"/>
            </a:endParaRPr>
          </a:p>
          <a:p>
            <a:pPr lvl="1"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1600" dirty="0" err="1">
                <a:latin typeface="Courier New"/>
                <a:cs typeface="Courier New"/>
              </a:rPr>
              <a:t>nvcc</a:t>
            </a:r>
            <a:r>
              <a:rPr lang="de-DE" sz="1600" dirty="0">
                <a:latin typeface="Courier New"/>
                <a:cs typeface="Courier New"/>
              </a:rPr>
              <a:t> </a:t>
            </a:r>
            <a:r>
              <a:rPr lang="de-DE" sz="1600" dirty="0" err="1">
                <a:latin typeface="Courier New"/>
                <a:cs typeface="Courier New"/>
              </a:rPr>
              <a:t>-lineinfo</a:t>
            </a:r>
            <a:r>
              <a:rPr lang="de-DE" sz="1600" dirty="0">
                <a:latin typeface="Courier New"/>
                <a:cs typeface="Courier New"/>
              </a:rPr>
              <a:t> ...</a:t>
            </a:r>
          </a:p>
        </p:txBody>
      </p:sp>
      <p:cxnSp>
        <p:nvCxnSpPr>
          <p:cNvPr id="13" name="Straight Connector 12"/>
          <p:cNvCxnSpPr>
            <a:cxnSpLocks/>
            <a:stCxn id="10" idx="1"/>
          </p:cNvCxnSpPr>
          <p:nvPr/>
        </p:nvCxnSpPr>
        <p:spPr bwMode="auto">
          <a:xfrm flipH="1" flipV="1">
            <a:off x="3528144" y="3935413"/>
            <a:ext cx="582672" cy="193265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NVidia Visual Profiler</a:t>
            </a:r>
          </a:p>
        </p:txBody>
      </p:sp>
    </p:spTree>
    <p:extLst>
      <p:ext uri="{BB962C8B-B14F-4D97-AF65-F5344CB8AC3E}">
        <p14:creationId xmlns:p14="http://schemas.microsoft.com/office/powerpoint/2010/main" val="2135071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0725" y="647700"/>
            <a:ext cx="9070975" cy="1081088"/>
          </a:xfrm>
        </p:spPr>
        <p:txBody>
          <a:bodyPr tIns="22932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>
                <a:cs typeface="Arial" charset="0"/>
              </a:rPr>
              <a:t>Task: </a:t>
            </a:r>
            <a:r>
              <a:rPr lang="de-DE" dirty="0" err="1">
                <a:cs typeface="Arial" charset="0"/>
              </a:rPr>
              <a:t>Coalesced</a:t>
            </a:r>
            <a:r>
              <a:rPr lang="de-DE" dirty="0">
                <a:cs typeface="Arial" charset="0"/>
              </a:rPr>
              <a:t> </a:t>
            </a:r>
            <a:r>
              <a:rPr lang="en-US" dirty="0"/>
              <a:t>Matrix Transpose</a:t>
            </a:r>
            <a:r>
              <a:rPr lang="de-DE" dirty="0">
                <a:cs typeface="Arial" charset="0"/>
              </a:rPr>
              <a:t> </a:t>
            </a: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719832" y="1691605"/>
            <a:ext cx="907097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404" rIns="0" bIns="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863600" indent="-287338"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cs typeface="Arial" charset="0"/>
              </a:rPr>
              <a:t>  Use shared memory to </a:t>
            </a:r>
            <a:r>
              <a:rPr lang="en-US" sz="2200" dirty="0" err="1">
                <a:cs typeface="Arial" charset="0"/>
              </a:rPr>
              <a:t>coalesed</a:t>
            </a:r>
            <a:r>
              <a:rPr lang="en-US" sz="2200" dirty="0">
                <a:cs typeface="Arial" charset="0"/>
              </a:rPr>
              <a:t> writes to </a:t>
            </a:r>
            <a:r>
              <a:rPr lang="en-US" sz="2200" dirty="0" err="1">
                <a:cs typeface="Arial" charset="0"/>
              </a:rPr>
              <a:t>a_trans</a:t>
            </a:r>
            <a:endParaRPr lang="en-US" sz="2200" dirty="0">
              <a:cs typeface="Arial" charset="0"/>
            </a:endParaRPr>
          </a:p>
          <a:p>
            <a:pPr lvl="1"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cs typeface="Arial" charset="0"/>
              </a:rPr>
              <a:t>Follow TODOs in </a:t>
            </a:r>
          </a:p>
          <a:p>
            <a:pPr marL="576262" lvl="1" indent="0">
              <a:spcAft>
                <a:spcPts val="1425"/>
              </a:spcAft>
              <a:buClr>
                <a:srgbClr val="005B82"/>
              </a:buClr>
              <a:buSzPct val="75000"/>
              <a:defRPr/>
            </a:pPr>
            <a:r>
              <a:rPr lang="en-US" sz="2200" dirty="0">
                <a:latin typeface="Courier New" panose="02070309020205020404" pitchFamily="49" charset="0"/>
                <a:cs typeface="Arial" charset="0"/>
              </a:rPr>
              <a:t>		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CUDATranspose\exercises\tasks\transpose.cu</a:t>
            </a: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cs typeface="Arial" charset="0"/>
              </a:rPr>
              <a:t> Check solution with “Memory Access Pattern” experiment</a:t>
            </a: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cs typeface="Arial" charset="0"/>
              </a:rPr>
              <a:t> Solution is in</a:t>
            </a: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defRPr/>
            </a:pPr>
            <a:r>
              <a:rPr lang="en-US" sz="2200" dirty="0">
                <a:cs typeface="Arial" charset="0"/>
              </a:rPr>
              <a:t>	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CUDATranspose\exercises\solutions\transpose.cu</a:t>
            </a: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cs typeface="Arial" charset="0"/>
              </a:rPr>
              <a:t>  Slides are in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CUDATranspose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\slides\CUDATranspose.pdf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23-25, 2018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</p:spTree>
    <p:extLst>
      <p:ext uri="{BB962C8B-B14F-4D97-AF65-F5344CB8AC3E}">
        <p14:creationId xmlns:p14="http://schemas.microsoft.com/office/powerpoint/2010/main" val="265667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0725" y="647700"/>
            <a:ext cx="9070975" cy="1081088"/>
          </a:xfrm>
        </p:spPr>
        <p:txBody>
          <a:bodyPr tIns="22932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>
                <a:cs typeface="Arial" charset="0"/>
              </a:rPr>
              <a:t>Warps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19832" y="1691605"/>
            <a:ext cx="9070975" cy="345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404" rIns="0" bIns="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863600" indent="-287338"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cs typeface="Arial" charset="0"/>
              </a:rPr>
              <a:t>  GPUs use the Single Instruction Multiple Threads (SIMT) execution</a:t>
            </a:r>
          </a:p>
          <a:p>
            <a:pPr lvl="1"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cs typeface="Arial" charset="0"/>
              </a:rPr>
              <a:t>functionally transparent to the programmer</a:t>
            </a:r>
          </a:p>
          <a:p>
            <a:pPr lvl="1"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cs typeface="Arial" charset="0"/>
              </a:rPr>
              <a:t>but has performance implications</a:t>
            </a: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cs typeface="Arial" charset="0"/>
              </a:rPr>
              <a:t>  warp</a:t>
            </a:r>
          </a:p>
          <a:p>
            <a:pPr lvl="1"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cs typeface="Arial" charset="0"/>
              </a:rPr>
              <a:t>group of synchronously executing threads</a:t>
            </a:r>
          </a:p>
          <a:p>
            <a:pPr lvl="1"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cs typeface="Arial" charset="0"/>
              </a:rPr>
              <a:t>neighbor threads (mostly x dimension)</a:t>
            </a:r>
          </a:p>
          <a:p>
            <a:pPr lvl="1"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cs typeface="Arial" charset="0"/>
              </a:rPr>
              <a:t>32 threads (NVIDIA), 64 threads (AMD, =</a:t>
            </a:r>
            <a:r>
              <a:rPr lang="en-US" sz="2200" dirty="0" err="1">
                <a:cs typeface="Arial" charset="0"/>
              </a:rPr>
              <a:t>wavefronts</a:t>
            </a:r>
            <a:r>
              <a:rPr lang="en-US" sz="2200" dirty="0">
                <a:cs typeface="Arial" charset="0"/>
              </a:rPr>
              <a:t>)	</a:t>
            </a:r>
          </a:p>
          <a:p>
            <a:pPr lvl="1"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cs typeface="Arial" charset="0"/>
              </a:rPr>
              <a:t>basic unit of scheduling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23-25, 2018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rot="5400000">
            <a:off x="3675709" y="6261673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3828903" y="626087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3980509" y="6261673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rot="5400000">
            <a:off x="4133703" y="626087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rot="5400000">
            <a:off x="4286897" y="6261673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4440091" y="626087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4591697" y="6261673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rot="5400000">
            <a:off x="4744891" y="626087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4894909" y="6261673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rot="5400000">
            <a:off x="5048103" y="626087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rot="5400000">
            <a:off x="5199709" y="6261673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rot="5400000">
            <a:off x="5352903" y="626087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rot="5400000">
            <a:off x="5506097" y="6261673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5659291" y="626087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rot="5400000">
            <a:off x="5810897" y="6261673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rot="5400000">
            <a:off x="5964091" y="626087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3601891" y="6223573"/>
            <a:ext cx="3200400" cy="39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Rounded Rectangle 39"/>
          <p:cNvSpPr/>
          <p:nvPr/>
        </p:nvSpPr>
        <p:spPr bwMode="auto">
          <a:xfrm>
            <a:off x="3906691" y="5714779"/>
            <a:ext cx="2590800" cy="1066800"/>
          </a:xfrm>
          <a:prstGeom prst="roundRect">
            <a:avLst/>
          </a:prstGeom>
          <a:noFill/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Divergence Within Warp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23-25, 2018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112" y="1722437"/>
            <a:ext cx="4343400" cy="42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  <a:latin typeface="Courier New"/>
                <a:cs typeface="Courier New"/>
              </a:rPr>
              <a:t>// ...</a:t>
            </a:r>
          </a:p>
          <a:p>
            <a:r>
              <a:rPr lang="en-US" sz="3200" b="1" dirty="0" err="1">
                <a:latin typeface="Courier New"/>
                <a:cs typeface="Courier New"/>
              </a:rPr>
              <a:t>if</a:t>
            </a:r>
            <a:r>
              <a:rPr lang="en-US" sz="3200" dirty="0" err="1">
                <a:latin typeface="Courier New"/>
                <a:cs typeface="Courier New"/>
              </a:rPr>
              <a:t>(condition</a:t>
            </a:r>
            <a:r>
              <a:rPr lang="en-US" sz="3200" dirty="0">
                <a:latin typeface="Courier New"/>
                <a:cs typeface="Courier New"/>
              </a:rPr>
              <a:t>) {</a:t>
            </a:r>
          </a:p>
          <a:p>
            <a:r>
              <a:rPr lang="en-US" sz="3200" dirty="0">
                <a:latin typeface="Courier New"/>
                <a:cs typeface="Courier New"/>
              </a:rPr>
              <a:t>  </a:t>
            </a:r>
            <a:r>
              <a:rPr lang="en-US" sz="3200" dirty="0">
                <a:solidFill>
                  <a:srgbClr val="008000"/>
                </a:solidFill>
                <a:latin typeface="Courier New"/>
                <a:cs typeface="Courier New"/>
              </a:rPr>
              <a:t>// do </a:t>
            </a:r>
            <a:r>
              <a:rPr lang="en-US" sz="3200" dirty="0" err="1">
                <a:solidFill>
                  <a:srgbClr val="008000"/>
                </a:solidFill>
                <a:latin typeface="Courier New"/>
                <a:cs typeface="Courier New"/>
              </a:rPr>
              <a:t>smth</a:t>
            </a:r>
            <a:endParaRPr lang="en-US" sz="32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urier New"/>
                <a:cs typeface="Courier New"/>
              </a:rPr>
              <a:t>  // ...</a:t>
            </a:r>
          </a:p>
          <a:p>
            <a:r>
              <a:rPr lang="en-US" sz="3200" dirty="0">
                <a:latin typeface="Courier New"/>
                <a:cs typeface="Courier New"/>
              </a:rPr>
              <a:t>} </a:t>
            </a:r>
            <a:r>
              <a:rPr lang="en-US" sz="3200" b="1" dirty="0">
                <a:latin typeface="Courier New"/>
                <a:cs typeface="Courier New"/>
              </a:rPr>
              <a:t>else </a:t>
            </a:r>
            <a:r>
              <a:rPr lang="en-US" sz="3200" dirty="0">
                <a:latin typeface="Courier New"/>
                <a:cs typeface="Courier New"/>
              </a:rPr>
              <a:t>{</a:t>
            </a:r>
          </a:p>
          <a:p>
            <a:r>
              <a:rPr lang="en-US" sz="3200" dirty="0">
                <a:latin typeface="Courier New"/>
                <a:cs typeface="Courier New"/>
              </a:rPr>
              <a:t>  </a:t>
            </a:r>
            <a:r>
              <a:rPr lang="en-US" sz="3200" dirty="0">
                <a:solidFill>
                  <a:srgbClr val="008000"/>
                </a:solidFill>
                <a:latin typeface="Courier New"/>
                <a:cs typeface="Courier New"/>
              </a:rPr>
              <a:t>// do </a:t>
            </a:r>
            <a:r>
              <a:rPr lang="en-US" sz="3200" dirty="0" err="1">
                <a:solidFill>
                  <a:srgbClr val="008000"/>
                </a:solidFill>
                <a:latin typeface="Courier New"/>
                <a:cs typeface="Courier New"/>
              </a:rPr>
              <a:t>smth</a:t>
            </a:r>
            <a:r>
              <a:rPr lang="en-US" sz="3200" dirty="0">
                <a:solidFill>
                  <a:srgbClr val="008000"/>
                </a:solidFill>
                <a:latin typeface="Courier New"/>
                <a:cs typeface="Courier New"/>
              </a:rPr>
              <a:t> else</a:t>
            </a:r>
          </a:p>
          <a:p>
            <a:r>
              <a:rPr lang="en-US" sz="3200" dirty="0">
                <a:solidFill>
                  <a:srgbClr val="008000"/>
                </a:solidFill>
                <a:latin typeface="Courier New"/>
                <a:cs typeface="Courier New"/>
              </a:rPr>
              <a:t>  // ...</a:t>
            </a:r>
          </a:p>
          <a:p>
            <a:r>
              <a:rPr lang="en-US" sz="3200" dirty="0">
                <a:latin typeface="Courier New"/>
                <a:cs typeface="Courier New"/>
              </a:rPr>
              <a:t>}</a:t>
            </a:r>
          </a:p>
          <a:p>
            <a:r>
              <a:rPr lang="en-US" sz="3200" dirty="0">
                <a:solidFill>
                  <a:srgbClr val="008000"/>
                </a:solidFill>
                <a:latin typeface="Courier New"/>
                <a:cs typeface="Courier New"/>
              </a:rPr>
              <a:t>// ...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>
            <a:off x="4580730" y="2180431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rot="5400000">
            <a:off x="4733924" y="2179637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rot="5400000">
            <a:off x="4885530" y="2180431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rot="5400000">
            <a:off x="5038724" y="2179637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5400000">
            <a:off x="5191918" y="2180431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rot="5400000">
            <a:off x="5345112" y="2179637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5496718" y="2180431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5649912" y="2179637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5799930" y="2180431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rot="5400000">
            <a:off x="5953124" y="2179637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 rot="5400000">
            <a:off x="6104730" y="2180431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rot="5400000">
            <a:off x="6257924" y="2179637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6411118" y="2180431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6564312" y="2179637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rot="5400000">
            <a:off x="6715918" y="2180431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6869112" y="2179637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4506912" y="2715419"/>
            <a:ext cx="3200400" cy="39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rot="5400000">
            <a:off x="4581524" y="3325813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rot="5400000">
            <a:off x="4734718" y="332501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886324" y="3325813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rot="5400000">
            <a:off x="5039518" y="332501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rot="5400000">
            <a:off x="5192712" y="3325813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rot="5400000">
            <a:off x="5345906" y="332501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rot="5400000">
            <a:off x="5497512" y="3325813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rot="5400000">
            <a:off x="5650706" y="332501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 rot="5400000">
            <a:off x="5800724" y="3325813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 rot="5400000">
            <a:off x="5953918" y="332501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rot="5400000">
            <a:off x="6105524" y="3325813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6258718" y="332501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 rot="5400000">
            <a:off x="6411912" y="3325813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 rot="5400000">
            <a:off x="6565106" y="332501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 rot="5400000">
            <a:off x="6716712" y="3325813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6869906" y="332501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506912" y="3858419"/>
            <a:ext cx="3200400" cy="39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4581524" y="446801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rot="5400000">
            <a:off x="4734718" y="4467225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rot="5400000">
            <a:off x="4886324" y="446801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 rot="5400000">
            <a:off x="5039518" y="4467225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rot="5400000">
            <a:off x="5192712" y="446801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rot="5400000">
            <a:off x="5345906" y="4467225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rot="5400000">
            <a:off x="5497512" y="446801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 rot="5400000">
            <a:off x="5650706" y="4467225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rot="5400000">
            <a:off x="5800724" y="446801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Arrow Connector 52"/>
          <p:cNvCxnSpPr/>
          <p:nvPr/>
        </p:nvCxnSpPr>
        <p:spPr bwMode="auto">
          <a:xfrm rot="5400000">
            <a:off x="5953918" y="4467225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 rot="5400000">
            <a:off x="6105524" y="446801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/>
          <p:nvPr/>
        </p:nvCxnSpPr>
        <p:spPr bwMode="auto">
          <a:xfrm rot="5400000">
            <a:off x="6258718" y="4467225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/>
          <p:nvPr/>
        </p:nvCxnSpPr>
        <p:spPr bwMode="auto">
          <a:xfrm rot="5400000">
            <a:off x="6411912" y="446801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 rot="5400000">
            <a:off x="6565106" y="4467225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 rot="5400000">
            <a:off x="6716712" y="4468019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 rot="5400000">
            <a:off x="6869906" y="4467225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506912" y="5077619"/>
            <a:ext cx="3200400" cy="39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/>
          <p:nvPr/>
        </p:nvCxnSpPr>
        <p:spPr bwMode="auto">
          <a:xfrm rot="5400000">
            <a:off x="4581524" y="5685631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/>
          <p:nvPr/>
        </p:nvCxnSpPr>
        <p:spPr bwMode="auto">
          <a:xfrm rot="5400000">
            <a:off x="4734718" y="5684837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rot="5400000">
            <a:off x="4886324" y="5685631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/>
          <p:nvPr/>
        </p:nvCxnSpPr>
        <p:spPr bwMode="auto">
          <a:xfrm rot="5400000">
            <a:off x="5039518" y="5684837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rot="5400000">
            <a:off x="5192712" y="5685631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/>
          <p:nvPr/>
        </p:nvCxnSpPr>
        <p:spPr bwMode="auto">
          <a:xfrm rot="5400000">
            <a:off x="5345906" y="5684837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/>
          <p:nvPr/>
        </p:nvCxnSpPr>
        <p:spPr bwMode="auto">
          <a:xfrm rot="5400000">
            <a:off x="5497512" y="5685631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/>
          <p:nvPr/>
        </p:nvCxnSpPr>
        <p:spPr bwMode="auto">
          <a:xfrm rot="5400000">
            <a:off x="5650706" y="5684837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/>
          <p:nvPr/>
        </p:nvCxnSpPr>
        <p:spPr bwMode="auto">
          <a:xfrm rot="5400000">
            <a:off x="5800724" y="5685631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/>
          <p:nvPr/>
        </p:nvCxnSpPr>
        <p:spPr bwMode="auto">
          <a:xfrm rot="5400000">
            <a:off x="5953918" y="5684837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/>
          <p:nvPr/>
        </p:nvCxnSpPr>
        <p:spPr bwMode="auto">
          <a:xfrm rot="5400000">
            <a:off x="6105524" y="5685631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/>
          <p:cNvCxnSpPr/>
          <p:nvPr/>
        </p:nvCxnSpPr>
        <p:spPr bwMode="auto">
          <a:xfrm rot="5400000">
            <a:off x="6258718" y="5684837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Straight Arrow Connector 72"/>
          <p:cNvCxnSpPr/>
          <p:nvPr/>
        </p:nvCxnSpPr>
        <p:spPr bwMode="auto">
          <a:xfrm rot="5400000">
            <a:off x="6411912" y="5685631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Straight Arrow Connector 73"/>
          <p:cNvCxnSpPr/>
          <p:nvPr/>
        </p:nvCxnSpPr>
        <p:spPr bwMode="auto">
          <a:xfrm rot="5400000">
            <a:off x="6565106" y="5684837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/>
          <p:cNvCxnSpPr/>
          <p:nvPr/>
        </p:nvCxnSpPr>
        <p:spPr bwMode="auto">
          <a:xfrm rot="5400000">
            <a:off x="6716712" y="5685631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Straight Arrow Connector 75"/>
          <p:cNvCxnSpPr/>
          <p:nvPr/>
        </p:nvCxnSpPr>
        <p:spPr bwMode="auto">
          <a:xfrm rot="5400000">
            <a:off x="6869906" y="5684837"/>
            <a:ext cx="76358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7631112" y="1951037"/>
            <a:ext cx="2083849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threads running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12319" y="3094037"/>
            <a:ext cx="246830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“else” threads masked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688519" y="4237037"/>
            <a:ext cx="2160267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“if” threads masked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631112" y="5380037"/>
            <a:ext cx="2083849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threads running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8312" y="6294437"/>
            <a:ext cx="6822601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divergence </a:t>
            </a:r>
            <a:r>
              <a:rPr lang="en-US" sz="2400" i="1" dirty="0"/>
              <a:t>within </a:t>
            </a:r>
            <a:r>
              <a:rPr lang="en-US" sz="2400" dirty="0"/>
              <a:t>warp  =&gt;  performance penalty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44512" y="6827837"/>
            <a:ext cx="4494239" cy="382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/>
                <a:cs typeface="Courier New"/>
              </a:rPr>
              <a:t>if</a:t>
            </a:r>
            <a:r>
              <a:rPr lang="en-US" sz="2000" dirty="0" err="1">
                <a:latin typeface="Courier New"/>
                <a:cs typeface="Courier New"/>
              </a:rPr>
              <a:t>(threadIdx.x</a:t>
            </a:r>
            <a:r>
              <a:rPr lang="en-US" sz="2000" dirty="0">
                <a:latin typeface="Courier New"/>
                <a:cs typeface="Courier New"/>
              </a:rPr>
              <a:t> % 2 == 0) 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22932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/>
              <a:t>What you will learn: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 tIns="24695"/>
          <a:lstStyle/>
          <a:p>
            <a:pPr marL="863600" lvl="1" indent="-287338" eaLnBrk="1">
              <a:buClr>
                <a:srgbClr val="005B82"/>
              </a:buClr>
              <a:buSzPct val="75000"/>
              <a:buFont typeface="Arial" charset="0"/>
              <a:buChar char="■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/>
              <a:t>What is memory coalescing</a:t>
            </a:r>
          </a:p>
          <a:p>
            <a:pPr marL="863600" lvl="1" indent="-287338" eaLnBrk="1">
              <a:buClr>
                <a:srgbClr val="005B82"/>
              </a:buClr>
              <a:buSzPct val="75000"/>
              <a:buFont typeface="Arial" charset="0"/>
              <a:buChar char="■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/>
              <a:t>What is branch divergence</a:t>
            </a:r>
          </a:p>
          <a:p>
            <a:pPr marL="863600" lvl="1" indent="-287338" eaLnBrk="1">
              <a:buClr>
                <a:srgbClr val="005B82"/>
              </a:buClr>
              <a:buSzPct val="75000"/>
              <a:buFont typeface="Arial" charset="0"/>
              <a:buChar char="■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dirty="0"/>
          </a:p>
          <a:p>
            <a:pPr marL="863600" lvl="1" indent="-287338" eaLnBrk="1">
              <a:buClr>
                <a:srgbClr val="005B82"/>
              </a:buClr>
              <a:buSzPct val="75000"/>
              <a:buFont typeface="Arial" charset="0"/>
              <a:buChar char="■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dirty="0"/>
          </a:p>
          <a:p>
            <a:pPr marL="863600" lvl="1" indent="-287338" eaLnBrk="1">
              <a:buClr>
                <a:srgbClr val="005B82"/>
              </a:buClr>
              <a:buSzPct val="75000"/>
              <a:buFont typeface="Arial" charset="0"/>
              <a:buChar char="■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i="0" dirty="0"/>
              <a:t>Exposing enough parallelism</a:t>
            </a:r>
          </a:p>
          <a:p>
            <a:pPr marL="863600" lvl="1" indent="-287338" eaLnBrk="1">
              <a:buClr>
                <a:srgbClr val="005B82"/>
              </a:buClr>
              <a:buSzPct val="75000"/>
              <a:buFont typeface="Arial" charset="0"/>
              <a:buChar char="■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i="0" dirty="0"/>
              <a:t>Expressing data locality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23-25, 2018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720725" y="2987749"/>
            <a:ext cx="9069388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22932" rIns="0" bIns="0" numCol="1" anchor="ctr" anchorCtr="0" compatLnSpc="1">
            <a:prstTxWarp prst="textNoShape">
              <a:avLst/>
            </a:prstTxWarp>
          </a:bodyPr>
          <a:lstStyle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600" b="1">
                <a:solidFill>
                  <a:srgbClr val="005B82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600" b="1">
                <a:solidFill>
                  <a:srgbClr val="005B82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600" b="1">
                <a:solidFill>
                  <a:srgbClr val="005B82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600" b="1">
                <a:solidFill>
                  <a:srgbClr val="005B82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600" b="1">
                <a:solidFill>
                  <a:srgbClr val="005B82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600" b="1">
                <a:solidFill>
                  <a:srgbClr val="005B82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600" b="1">
                <a:solidFill>
                  <a:srgbClr val="005B82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600" b="1">
                <a:solidFill>
                  <a:srgbClr val="005B82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600" b="1">
                <a:solidFill>
                  <a:srgbClr val="005B82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kern="0" dirty="0"/>
              <a:t>What you will not learn (in this session):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Divergence Between Warps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23-25, 2018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112" y="1722437"/>
            <a:ext cx="4343400" cy="42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  <a:latin typeface="Courier New"/>
                <a:cs typeface="Courier New"/>
              </a:rPr>
              <a:t>// ...</a:t>
            </a:r>
          </a:p>
          <a:p>
            <a:r>
              <a:rPr lang="en-US" sz="3200" b="1" dirty="0" err="1">
                <a:latin typeface="Courier New"/>
                <a:cs typeface="Courier New"/>
              </a:rPr>
              <a:t>if</a:t>
            </a:r>
            <a:r>
              <a:rPr lang="en-US" sz="3200" dirty="0" err="1">
                <a:latin typeface="Courier New"/>
                <a:cs typeface="Courier New"/>
              </a:rPr>
              <a:t>(condition</a:t>
            </a:r>
            <a:r>
              <a:rPr lang="en-US" sz="3200" dirty="0">
                <a:latin typeface="Courier New"/>
                <a:cs typeface="Courier New"/>
              </a:rPr>
              <a:t>) {</a:t>
            </a:r>
          </a:p>
          <a:p>
            <a:r>
              <a:rPr lang="en-US" sz="3200" dirty="0">
                <a:latin typeface="Courier New"/>
                <a:cs typeface="Courier New"/>
              </a:rPr>
              <a:t>  </a:t>
            </a:r>
            <a:r>
              <a:rPr lang="en-US" sz="3200" dirty="0">
                <a:solidFill>
                  <a:srgbClr val="008000"/>
                </a:solidFill>
                <a:latin typeface="Courier New"/>
                <a:cs typeface="Courier New"/>
              </a:rPr>
              <a:t>// do </a:t>
            </a:r>
            <a:r>
              <a:rPr lang="en-US" sz="3200" dirty="0" err="1">
                <a:solidFill>
                  <a:srgbClr val="008000"/>
                </a:solidFill>
                <a:latin typeface="Courier New"/>
                <a:cs typeface="Courier New"/>
              </a:rPr>
              <a:t>smth</a:t>
            </a:r>
            <a:endParaRPr lang="en-US" sz="32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urier New"/>
                <a:cs typeface="Courier New"/>
              </a:rPr>
              <a:t>  // ...</a:t>
            </a:r>
          </a:p>
          <a:p>
            <a:r>
              <a:rPr lang="en-US" sz="3200" dirty="0">
                <a:latin typeface="Courier New"/>
                <a:cs typeface="Courier New"/>
              </a:rPr>
              <a:t>} </a:t>
            </a:r>
            <a:r>
              <a:rPr lang="en-US" sz="3200" b="1" dirty="0">
                <a:latin typeface="Courier New"/>
                <a:cs typeface="Courier New"/>
              </a:rPr>
              <a:t>else </a:t>
            </a:r>
            <a:r>
              <a:rPr lang="en-US" sz="3200" dirty="0">
                <a:latin typeface="Courier New"/>
                <a:cs typeface="Courier New"/>
              </a:rPr>
              <a:t>{</a:t>
            </a:r>
          </a:p>
          <a:p>
            <a:r>
              <a:rPr lang="en-US" sz="3200" dirty="0">
                <a:latin typeface="Courier New"/>
                <a:cs typeface="Courier New"/>
              </a:rPr>
              <a:t>  </a:t>
            </a:r>
            <a:r>
              <a:rPr lang="en-US" sz="3200" dirty="0">
                <a:solidFill>
                  <a:srgbClr val="008000"/>
                </a:solidFill>
                <a:latin typeface="Courier New"/>
                <a:cs typeface="Courier New"/>
              </a:rPr>
              <a:t>// do </a:t>
            </a:r>
            <a:r>
              <a:rPr lang="en-US" sz="3200" dirty="0" err="1">
                <a:solidFill>
                  <a:srgbClr val="008000"/>
                </a:solidFill>
                <a:latin typeface="Courier New"/>
                <a:cs typeface="Courier New"/>
              </a:rPr>
              <a:t>smth</a:t>
            </a:r>
            <a:r>
              <a:rPr lang="en-US" sz="3200" dirty="0">
                <a:solidFill>
                  <a:srgbClr val="008000"/>
                </a:solidFill>
                <a:latin typeface="Courier New"/>
                <a:cs typeface="Courier New"/>
              </a:rPr>
              <a:t> else</a:t>
            </a:r>
          </a:p>
          <a:p>
            <a:r>
              <a:rPr lang="en-US" sz="3200" dirty="0">
                <a:solidFill>
                  <a:srgbClr val="008000"/>
                </a:solidFill>
                <a:latin typeface="Courier New"/>
                <a:cs typeface="Courier New"/>
              </a:rPr>
              <a:t>  // ...</a:t>
            </a:r>
          </a:p>
          <a:p>
            <a:r>
              <a:rPr lang="en-US" sz="3200" dirty="0">
                <a:latin typeface="Courier New"/>
                <a:cs typeface="Courier New"/>
              </a:rPr>
              <a:t>}</a:t>
            </a:r>
          </a:p>
          <a:p>
            <a:r>
              <a:rPr lang="en-US" sz="3200" dirty="0">
                <a:solidFill>
                  <a:srgbClr val="008000"/>
                </a:solidFill>
                <a:latin typeface="Courier New"/>
                <a:cs typeface="Courier New"/>
              </a:rPr>
              <a:t>// ...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4811712" y="1798637"/>
            <a:ext cx="2289970" cy="764382"/>
            <a:chOff x="4961730" y="1798637"/>
            <a:chExt cx="2289970" cy="764382"/>
          </a:xfrm>
        </p:grpSpPr>
        <p:cxnSp>
          <p:nvCxnSpPr>
            <p:cNvPr id="9" name="Straight Arrow Connector 8"/>
            <p:cNvCxnSpPr/>
            <p:nvPr/>
          </p:nvCxnSpPr>
          <p:spPr bwMode="auto">
            <a:xfrm rot="5400000">
              <a:off x="4580730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rot="5400000">
              <a:off x="4733924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 rot="5400000">
              <a:off x="4885530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/>
            <p:cNvCxnSpPr/>
            <p:nvPr/>
          </p:nvCxnSpPr>
          <p:spPr bwMode="auto">
            <a:xfrm rot="5400000">
              <a:off x="5038724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/>
            <p:nvPr/>
          </p:nvCxnSpPr>
          <p:spPr bwMode="auto">
            <a:xfrm rot="5400000">
              <a:off x="5191918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/>
            <p:nvPr/>
          </p:nvCxnSpPr>
          <p:spPr bwMode="auto">
            <a:xfrm rot="5400000">
              <a:off x="5345112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/>
            <p:nvPr/>
          </p:nvCxnSpPr>
          <p:spPr bwMode="auto">
            <a:xfrm rot="5400000">
              <a:off x="5496718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rot="5400000">
              <a:off x="5649912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/>
            <p:nvPr/>
          </p:nvCxnSpPr>
          <p:spPr bwMode="auto">
            <a:xfrm rot="5400000">
              <a:off x="5799930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/>
            <p:cNvCxnSpPr/>
            <p:nvPr/>
          </p:nvCxnSpPr>
          <p:spPr bwMode="auto">
            <a:xfrm rot="5400000">
              <a:off x="5953124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/>
            <p:cNvCxnSpPr/>
            <p:nvPr/>
          </p:nvCxnSpPr>
          <p:spPr bwMode="auto">
            <a:xfrm rot="5400000">
              <a:off x="6104730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5400000">
              <a:off x="6257924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5400000">
              <a:off x="6411118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/>
            <p:nvPr/>
          </p:nvCxnSpPr>
          <p:spPr bwMode="auto">
            <a:xfrm rot="5400000">
              <a:off x="6564312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/>
            <p:nvPr/>
          </p:nvCxnSpPr>
          <p:spPr bwMode="auto">
            <a:xfrm rot="5400000">
              <a:off x="6715918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Straight Arrow Connector 23"/>
            <p:cNvCxnSpPr/>
            <p:nvPr/>
          </p:nvCxnSpPr>
          <p:spPr bwMode="auto">
            <a:xfrm rot="5400000">
              <a:off x="6869112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1" name="Group 100"/>
          <p:cNvGrpSpPr/>
          <p:nvPr/>
        </p:nvGrpSpPr>
        <p:grpSpPr>
          <a:xfrm>
            <a:off x="4811712" y="5303837"/>
            <a:ext cx="2289970" cy="764382"/>
            <a:chOff x="4962524" y="5303837"/>
            <a:chExt cx="2289970" cy="764382"/>
          </a:xfrm>
        </p:grpSpPr>
        <p:cxnSp>
          <p:nvCxnSpPr>
            <p:cNvPr id="61" name="Straight Arrow Connector 60"/>
            <p:cNvCxnSpPr/>
            <p:nvPr/>
          </p:nvCxnSpPr>
          <p:spPr bwMode="auto">
            <a:xfrm rot="5400000">
              <a:off x="4581524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Straight Arrow Connector 61"/>
            <p:cNvCxnSpPr/>
            <p:nvPr/>
          </p:nvCxnSpPr>
          <p:spPr bwMode="auto">
            <a:xfrm rot="5400000">
              <a:off x="4734718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/>
            <p:nvPr/>
          </p:nvCxnSpPr>
          <p:spPr bwMode="auto">
            <a:xfrm rot="5400000">
              <a:off x="4886324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/>
            <p:nvPr/>
          </p:nvCxnSpPr>
          <p:spPr bwMode="auto">
            <a:xfrm rot="5400000">
              <a:off x="5039518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/>
            <p:nvPr/>
          </p:nvCxnSpPr>
          <p:spPr bwMode="auto">
            <a:xfrm rot="5400000">
              <a:off x="5192712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/>
            <p:nvPr/>
          </p:nvCxnSpPr>
          <p:spPr bwMode="auto">
            <a:xfrm rot="5400000">
              <a:off x="5345906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/>
            <p:nvPr/>
          </p:nvCxnSpPr>
          <p:spPr bwMode="auto">
            <a:xfrm rot="5400000">
              <a:off x="5497512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Straight Arrow Connector 67"/>
            <p:cNvCxnSpPr/>
            <p:nvPr/>
          </p:nvCxnSpPr>
          <p:spPr bwMode="auto">
            <a:xfrm rot="5400000">
              <a:off x="5650706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/>
            <p:cNvCxnSpPr/>
            <p:nvPr/>
          </p:nvCxnSpPr>
          <p:spPr bwMode="auto">
            <a:xfrm rot="5400000">
              <a:off x="5800724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/>
            <p:nvPr/>
          </p:nvCxnSpPr>
          <p:spPr bwMode="auto">
            <a:xfrm rot="5400000">
              <a:off x="5953918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70"/>
            <p:cNvCxnSpPr/>
            <p:nvPr/>
          </p:nvCxnSpPr>
          <p:spPr bwMode="auto">
            <a:xfrm rot="5400000">
              <a:off x="6105524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Straight Arrow Connector 71"/>
            <p:cNvCxnSpPr/>
            <p:nvPr/>
          </p:nvCxnSpPr>
          <p:spPr bwMode="auto">
            <a:xfrm rot="5400000">
              <a:off x="6258718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Arrow Connector 72"/>
            <p:cNvCxnSpPr/>
            <p:nvPr/>
          </p:nvCxnSpPr>
          <p:spPr bwMode="auto">
            <a:xfrm rot="5400000">
              <a:off x="6411912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Arrow Connector 73"/>
            <p:cNvCxnSpPr/>
            <p:nvPr/>
          </p:nvCxnSpPr>
          <p:spPr bwMode="auto">
            <a:xfrm rot="5400000">
              <a:off x="6565106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Arrow Connector 74"/>
            <p:cNvCxnSpPr/>
            <p:nvPr/>
          </p:nvCxnSpPr>
          <p:spPr bwMode="auto">
            <a:xfrm rot="5400000">
              <a:off x="6716712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Arrow Connector 75"/>
            <p:cNvCxnSpPr/>
            <p:nvPr/>
          </p:nvCxnSpPr>
          <p:spPr bwMode="auto">
            <a:xfrm rot="5400000">
              <a:off x="6869906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82" name="TextBox 81"/>
          <p:cNvSpPr txBox="1"/>
          <p:nvPr/>
        </p:nvSpPr>
        <p:spPr>
          <a:xfrm>
            <a:off x="468312" y="6294437"/>
            <a:ext cx="5967800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divergence </a:t>
            </a:r>
            <a:r>
              <a:rPr lang="en-US" sz="2400" i="1" dirty="0"/>
              <a:t>between </a:t>
            </a:r>
            <a:r>
              <a:rPr lang="en-US" sz="2400" dirty="0"/>
              <a:t>warps  =&gt;  no penalty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44512" y="6827837"/>
            <a:ext cx="4340326" cy="382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/>
                <a:cs typeface="Courier New"/>
              </a:rPr>
              <a:t>if</a:t>
            </a:r>
            <a:r>
              <a:rPr lang="en-US" sz="2000" dirty="0" err="1">
                <a:latin typeface="Courier New"/>
                <a:cs typeface="Courier New"/>
              </a:rPr>
              <a:t>(blockIdx.x</a:t>
            </a:r>
            <a:r>
              <a:rPr lang="en-US" sz="2000" dirty="0">
                <a:latin typeface="Courier New"/>
                <a:cs typeface="Courier New"/>
              </a:rPr>
              <a:t> % 2 == 0) ...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7631112" y="1798637"/>
            <a:ext cx="2289970" cy="764382"/>
            <a:chOff x="4961730" y="1798637"/>
            <a:chExt cx="2289970" cy="764382"/>
          </a:xfrm>
        </p:grpSpPr>
        <p:cxnSp>
          <p:nvCxnSpPr>
            <p:cNvPr id="103" name="Straight Arrow Connector 102"/>
            <p:cNvCxnSpPr/>
            <p:nvPr/>
          </p:nvCxnSpPr>
          <p:spPr bwMode="auto">
            <a:xfrm rot="5400000">
              <a:off x="4580730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4" name="Straight Arrow Connector 103"/>
            <p:cNvCxnSpPr/>
            <p:nvPr/>
          </p:nvCxnSpPr>
          <p:spPr bwMode="auto">
            <a:xfrm rot="5400000">
              <a:off x="4733924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Straight Arrow Connector 104"/>
            <p:cNvCxnSpPr/>
            <p:nvPr/>
          </p:nvCxnSpPr>
          <p:spPr bwMode="auto">
            <a:xfrm rot="5400000">
              <a:off x="4885530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6" name="Straight Arrow Connector 105"/>
            <p:cNvCxnSpPr/>
            <p:nvPr/>
          </p:nvCxnSpPr>
          <p:spPr bwMode="auto">
            <a:xfrm rot="5400000">
              <a:off x="5038724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Straight Arrow Connector 106"/>
            <p:cNvCxnSpPr/>
            <p:nvPr/>
          </p:nvCxnSpPr>
          <p:spPr bwMode="auto">
            <a:xfrm rot="5400000">
              <a:off x="5191918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8" name="Straight Arrow Connector 107"/>
            <p:cNvCxnSpPr/>
            <p:nvPr/>
          </p:nvCxnSpPr>
          <p:spPr bwMode="auto">
            <a:xfrm rot="5400000">
              <a:off x="5345112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9" name="Straight Arrow Connector 108"/>
            <p:cNvCxnSpPr/>
            <p:nvPr/>
          </p:nvCxnSpPr>
          <p:spPr bwMode="auto">
            <a:xfrm rot="5400000">
              <a:off x="5496718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Arrow Connector 109"/>
            <p:cNvCxnSpPr/>
            <p:nvPr/>
          </p:nvCxnSpPr>
          <p:spPr bwMode="auto">
            <a:xfrm rot="5400000">
              <a:off x="5649912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Arrow Connector 110"/>
            <p:cNvCxnSpPr/>
            <p:nvPr/>
          </p:nvCxnSpPr>
          <p:spPr bwMode="auto">
            <a:xfrm rot="5400000">
              <a:off x="5799930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2" name="Straight Arrow Connector 111"/>
            <p:cNvCxnSpPr/>
            <p:nvPr/>
          </p:nvCxnSpPr>
          <p:spPr bwMode="auto">
            <a:xfrm rot="5400000">
              <a:off x="5953124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3" name="Straight Arrow Connector 112"/>
            <p:cNvCxnSpPr/>
            <p:nvPr/>
          </p:nvCxnSpPr>
          <p:spPr bwMode="auto">
            <a:xfrm rot="5400000">
              <a:off x="6104730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4" name="Straight Arrow Connector 113"/>
            <p:cNvCxnSpPr/>
            <p:nvPr/>
          </p:nvCxnSpPr>
          <p:spPr bwMode="auto">
            <a:xfrm rot="5400000">
              <a:off x="6257924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5" name="Straight Arrow Connector 114"/>
            <p:cNvCxnSpPr/>
            <p:nvPr/>
          </p:nvCxnSpPr>
          <p:spPr bwMode="auto">
            <a:xfrm rot="5400000">
              <a:off x="6411118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6" name="Straight Arrow Connector 115"/>
            <p:cNvCxnSpPr/>
            <p:nvPr/>
          </p:nvCxnSpPr>
          <p:spPr bwMode="auto">
            <a:xfrm rot="5400000">
              <a:off x="6564312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7" name="Straight Arrow Connector 116"/>
            <p:cNvCxnSpPr/>
            <p:nvPr/>
          </p:nvCxnSpPr>
          <p:spPr bwMode="auto">
            <a:xfrm rot="5400000">
              <a:off x="6715918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Arrow Connector 117"/>
            <p:cNvCxnSpPr/>
            <p:nvPr/>
          </p:nvCxnSpPr>
          <p:spPr bwMode="auto">
            <a:xfrm rot="5400000">
              <a:off x="6869112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19" name="Group 118"/>
          <p:cNvGrpSpPr/>
          <p:nvPr/>
        </p:nvGrpSpPr>
        <p:grpSpPr>
          <a:xfrm>
            <a:off x="7631112" y="5303837"/>
            <a:ext cx="2289970" cy="764382"/>
            <a:chOff x="4961730" y="1798637"/>
            <a:chExt cx="2289970" cy="764382"/>
          </a:xfrm>
        </p:grpSpPr>
        <p:cxnSp>
          <p:nvCxnSpPr>
            <p:cNvPr id="120" name="Straight Arrow Connector 119"/>
            <p:cNvCxnSpPr/>
            <p:nvPr/>
          </p:nvCxnSpPr>
          <p:spPr bwMode="auto">
            <a:xfrm rot="5400000">
              <a:off x="4580730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1" name="Straight Arrow Connector 120"/>
            <p:cNvCxnSpPr/>
            <p:nvPr/>
          </p:nvCxnSpPr>
          <p:spPr bwMode="auto">
            <a:xfrm rot="5400000">
              <a:off x="4733924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2" name="Straight Arrow Connector 121"/>
            <p:cNvCxnSpPr/>
            <p:nvPr/>
          </p:nvCxnSpPr>
          <p:spPr bwMode="auto">
            <a:xfrm rot="5400000">
              <a:off x="4885530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3" name="Straight Arrow Connector 122"/>
            <p:cNvCxnSpPr/>
            <p:nvPr/>
          </p:nvCxnSpPr>
          <p:spPr bwMode="auto">
            <a:xfrm rot="5400000">
              <a:off x="5038724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4" name="Straight Arrow Connector 123"/>
            <p:cNvCxnSpPr/>
            <p:nvPr/>
          </p:nvCxnSpPr>
          <p:spPr bwMode="auto">
            <a:xfrm rot="5400000">
              <a:off x="5191918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5" name="Straight Arrow Connector 124"/>
            <p:cNvCxnSpPr/>
            <p:nvPr/>
          </p:nvCxnSpPr>
          <p:spPr bwMode="auto">
            <a:xfrm rot="5400000">
              <a:off x="5345112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6" name="Straight Arrow Connector 125"/>
            <p:cNvCxnSpPr/>
            <p:nvPr/>
          </p:nvCxnSpPr>
          <p:spPr bwMode="auto">
            <a:xfrm rot="5400000">
              <a:off x="5496718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7" name="Straight Arrow Connector 126"/>
            <p:cNvCxnSpPr/>
            <p:nvPr/>
          </p:nvCxnSpPr>
          <p:spPr bwMode="auto">
            <a:xfrm rot="5400000">
              <a:off x="5649912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8" name="Straight Arrow Connector 127"/>
            <p:cNvCxnSpPr/>
            <p:nvPr/>
          </p:nvCxnSpPr>
          <p:spPr bwMode="auto">
            <a:xfrm rot="5400000">
              <a:off x="5799930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9" name="Straight Arrow Connector 128"/>
            <p:cNvCxnSpPr/>
            <p:nvPr/>
          </p:nvCxnSpPr>
          <p:spPr bwMode="auto">
            <a:xfrm rot="5400000">
              <a:off x="5953124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0" name="Straight Arrow Connector 129"/>
            <p:cNvCxnSpPr/>
            <p:nvPr/>
          </p:nvCxnSpPr>
          <p:spPr bwMode="auto">
            <a:xfrm rot="5400000">
              <a:off x="6104730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1" name="Straight Arrow Connector 130"/>
            <p:cNvCxnSpPr/>
            <p:nvPr/>
          </p:nvCxnSpPr>
          <p:spPr bwMode="auto">
            <a:xfrm rot="5400000">
              <a:off x="6257924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2" name="Straight Arrow Connector 131"/>
            <p:cNvCxnSpPr/>
            <p:nvPr/>
          </p:nvCxnSpPr>
          <p:spPr bwMode="auto">
            <a:xfrm rot="5400000">
              <a:off x="6411118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3" name="Straight Arrow Connector 132"/>
            <p:cNvCxnSpPr/>
            <p:nvPr/>
          </p:nvCxnSpPr>
          <p:spPr bwMode="auto">
            <a:xfrm rot="5400000">
              <a:off x="6564312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4" name="Straight Arrow Connector 133"/>
            <p:cNvCxnSpPr/>
            <p:nvPr/>
          </p:nvCxnSpPr>
          <p:spPr bwMode="auto">
            <a:xfrm rot="5400000">
              <a:off x="6715918" y="21804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5" name="Straight Arrow Connector 134"/>
            <p:cNvCxnSpPr/>
            <p:nvPr/>
          </p:nvCxnSpPr>
          <p:spPr bwMode="auto">
            <a:xfrm rot="5400000">
              <a:off x="6869112" y="21796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6" name="Group 135"/>
          <p:cNvGrpSpPr/>
          <p:nvPr/>
        </p:nvGrpSpPr>
        <p:grpSpPr>
          <a:xfrm>
            <a:off x="4811712" y="2865437"/>
            <a:ext cx="2289970" cy="764382"/>
            <a:chOff x="4962524" y="5303837"/>
            <a:chExt cx="2289970" cy="764382"/>
          </a:xfrm>
        </p:grpSpPr>
        <p:cxnSp>
          <p:nvCxnSpPr>
            <p:cNvPr id="137" name="Straight Arrow Connector 136"/>
            <p:cNvCxnSpPr/>
            <p:nvPr/>
          </p:nvCxnSpPr>
          <p:spPr bwMode="auto">
            <a:xfrm rot="5400000">
              <a:off x="4581524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8" name="Straight Arrow Connector 137"/>
            <p:cNvCxnSpPr/>
            <p:nvPr/>
          </p:nvCxnSpPr>
          <p:spPr bwMode="auto">
            <a:xfrm rot="5400000">
              <a:off x="4734718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9" name="Straight Arrow Connector 138"/>
            <p:cNvCxnSpPr/>
            <p:nvPr/>
          </p:nvCxnSpPr>
          <p:spPr bwMode="auto">
            <a:xfrm rot="5400000">
              <a:off x="4886324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Arrow Connector 139"/>
            <p:cNvCxnSpPr/>
            <p:nvPr/>
          </p:nvCxnSpPr>
          <p:spPr bwMode="auto">
            <a:xfrm rot="5400000">
              <a:off x="5039518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Arrow Connector 140"/>
            <p:cNvCxnSpPr/>
            <p:nvPr/>
          </p:nvCxnSpPr>
          <p:spPr bwMode="auto">
            <a:xfrm rot="5400000">
              <a:off x="5192712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Arrow Connector 141"/>
            <p:cNvCxnSpPr/>
            <p:nvPr/>
          </p:nvCxnSpPr>
          <p:spPr bwMode="auto">
            <a:xfrm rot="5400000">
              <a:off x="5345906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Arrow Connector 142"/>
            <p:cNvCxnSpPr/>
            <p:nvPr/>
          </p:nvCxnSpPr>
          <p:spPr bwMode="auto">
            <a:xfrm rot="5400000">
              <a:off x="5497512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Arrow Connector 143"/>
            <p:cNvCxnSpPr/>
            <p:nvPr/>
          </p:nvCxnSpPr>
          <p:spPr bwMode="auto">
            <a:xfrm rot="5400000">
              <a:off x="5650706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5" name="Straight Arrow Connector 144"/>
            <p:cNvCxnSpPr/>
            <p:nvPr/>
          </p:nvCxnSpPr>
          <p:spPr bwMode="auto">
            <a:xfrm rot="5400000">
              <a:off x="5800724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6" name="Straight Arrow Connector 145"/>
            <p:cNvCxnSpPr/>
            <p:nvPr/>
          </p:nvCxnSpPr>
          <p:spPr bwMode="auto">
            <a:xfrm rot="5400000">
              <a:off x="5953918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7" name="Straight Arrow Connector 146"/>
            <p:cNvCxnSpPr/>
            <p:nvPr/>
          </p:nvCxnSpPr>
          <p:spPr bwMode="auto">
            <a:xfrm rot="5400000">
              <a:off x="6105524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8" name="Straight Arrow Connector 147"/>
            <p:cNvCxnSpPr/>
            <p:nvPr/>
          </p:nvCxnSpPr>
          <p:spPr bwMode="auto">
            <a:xfrm rot="5400000">
              <a:off x="6258718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9" name="Straight Arrow Connector 148"/>
            <p:cNvCxnSpPr/>
            <p:nvPr/>
          </p:nvCxnSpPr>
          <p:spPr bwMode="auto">
            <a:xfrm rot="5400000">
              <a:off x="6411912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0" name="Straight Arrow Connector 149"/>
            <p:cNvCxnSpPr/>
            <p:nvPr/>
          </p:nvCxnSpPr>
          <p:spPr bwMode="auto">
            <a:xfrm rot="5400000">
              <a:off x="6565106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1" name="Straight Arrow Connector 150"/>
            <p:cNvCxnSpPr/>
            <p:nvPr/>
          </p:nvCxnSpPr>
          <p:spPr bwMode="auto">
            <a:xfrm rot="5400000">
              <a:off x="6716712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2" name="Straight Arrow Connector 151"/>
            <p:cNvCxnSpPr/>
            <p:nvPr/>
          </p:nvCxnSpPr>
          <p:spPr bwMode="auto">
            <a:xfrm rot="5400000">
              <a:off x="6869906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87" name="Group 186"/>
          <p:cNvGrpSpPr/>
          <p:nvPr/>
        </p:nvGrpSpPr>
        <p:grpSpPr>
          <a:xfrm>
            <a:off x="7631112" y="4084637"/>
            <a:ext cx="2289970" cy="764382"/>
            <a:chOff x="4962524" y="5303837"/>
            <a:chExt cx="2289970" cy="764382"/>
          </a:xfrm>
        </p:grpSpPr>
        <p:cxnSp>
          <p:nvCxnSpPr>
            <p:cNvPr id="188" name="Straight Arrow Connector 187"/>
            <p:cNvCxnSpPr/>
            <p:nvPr/>
          </p:nvCxnSpPr>
          <p:spPr bwMode="auto">
            <a:xfrm rot="5400000">
              <a:off x="4581524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9" name="Straight Arrow Connector 188"/>
            <p:cNvCxnSpPr/>
            <p:nvPr/>
          </p:nvCxnSpPr>
          <p:spPr bwMode="auto">
            <a:xfrm rot="5400000">
              <a:off x="4734718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0" name="Straight Arrow Connector 189"/>
            <p:cNvCxnSpPr/>
            <p:nvPr/>
          </p:nvCxnSpPr>
          <p:spPr bwMode="auto">
            <a:xfrm rot="5400000">
              <a:off x="4886324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1" name="Straight Arrow Connector 190"/>
            <p:cNvCxnSpPr/>
            <p:nvPr/>
          </p:nvCxnSpPr>
          <p:spPr bwMode="auto">
            <a:xfrm rot="5400000">
              <a:off x="5039518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2" name="Straight Arrow Connector 191"/>
            <p:cNvCxnSpPr/>
            <p:nvPr/>
          </p:nvCxnSpPr>
          <p:spPr bwMode="auto">
            <a:xfrm rot="5400000">
              <a:off x="5192712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" name="Straight Arrow Connector 192"/>
            <p:cNvCxnSpPr/>
            <p:nvPr/>
          </p:nvCxnSpPr>
          <p:spPr bwMode="auto">
            <a:xfrm rot="5400000">
              <a:off x="5345906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" name="Straight Arrow Connector 193"/>
            <p:cNvCxnSpPr/>
            <p:nvPr/>
          </p:nvCxnSpPr>
          <p:spPr bwMode="auto">
            <a:xfrm rot="5400000">
              <a:off x="5497512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5" name="Straight Arrow Connector 194"/>
            <p:cNvCxnSpPr/>
            <p:nvPr/>
          </p:nvCxnSpPr>
          <p:spPr bwMode="auto">
            <a:xfrm rot="5400000">
              <a:off x="5650706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6" name="Straight Arrow Connector 195"/>
            <p:cNvCxnSpPr/>
            <p:nvPr/>
          </p:nvCxnSpPr>
          <p:spPr bwMode="auto">
            <a:xfrm rot="5400000">
              <a:off x="5800724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7" name="Straight Arrow Connector 196"/>
            <p:cNvCxnSpPr/>
            <p:nvPr/>
          </p:nvCxnSpPr>
          <p:spPr bwMode="auto">
            <a:xfrm rot="5400000">
              <a:off x="5953918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8" name="Straight Arrow Connector 197"/>
            <p:cNvCxnSpPr/>
            <p:nvPr/>
          </p:nvCxnSpPr>
          <p:spPr bwMode="auto">
            <a:xfrm rot="5400000">
              <a:off x="6105524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9" name="Straight Arrow Connector 198"/>
            <p:cNvCxnSpPr/>
            <p:nvPr/>
          </p:nvCxnSpPr>
          <p:spPr bwMode="auto">
            <a:xfrm rot="5400000">
              <a:off x="6258718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0" name="Straight Arrow Connector 199"/>
            <p:cNvCxnSpPr/>
            <p:nvPr/>
          </p:nvCxnSpPr>
          <p:spPr bwMode="auto">
            <a:xfrm rot="5400000">
              <a:off x="6411912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1" name="Straight Arrow Connector 200"/>
            <p:cNvCxnSpPr/>
            <p:nvPr/>
          </p:nvCxnSpPr>
          <p:spPr bwMode="auto">
            <a:xfrm rot="5400000">
              <a:off x="6565106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2" name="Straight Arrow Connector 201"/>
            <p:cNvCxnSpPr/>
            <p:nvPr/>
          </p:nvCxnSpPr>
          <p:spPr bwMode="auto">
            <a:xfrm rot="5400000">
              <a:off x="6716712" y="5685631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3" name="Straight Arrow Connector 202"/>
            <p:cNvCxnSpPr/>
            <p:nvPr/>
          </p:nvCxnSpPr>
          <p:spPr bwMode="auto">
            <a:xfrm rot="5400000">
              <a:off x="6869906" y="5684837"/>
              <a:ext cx="763588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0725" y="647700"/>
            <a:ext cx="9070975" cy="1081088"/>
          </a:xfrm>
        </p:spPr>
        <p:txBody>
          <a:bodyPr tIns="22932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>
                <a:cs typeface="Arial" charset="0"/>
              </a:rPr>
              <a:t>Conclusion</a:t>
            </a: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719832" y="1691605"/>
            <a:ext cx="907097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404" rIns="0" bIns="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863600" indent="-287338"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cs typeface="Arial" charset="0"/>
              </a:rPr>
              <a:t>  To achieve coalesced global memory access</a:t>
            </a:r>
          </a:p>
          <a:p>
            <a:pPr lvl="1"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cs typeface="Arial" charset="0"/>
              </a:rPr>
              <a:t>Try to use shared memory</a:t>
            </a:r>
          </a:p>
          <a:p>
            <a:pPr lvl="1"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cs typeface="Arial" charset="0"/>
              </a:rPr>
              <a:t>Look for different way of storage or better algorithm</a:t>
            </a: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cs typeface="Arial" charset="0"/>
              </a:rPr>
              <a:t>  Avoid divergent branches</a:t>
            </a: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cs typeface="Arial" charset="0"/>
              </a:rPr>
              <a:t>  Use the tools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23-25, 2018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</p:spTree>
    <p:extLst>
      <p:ext uri="{BB962C8B-B14F-4D97-AF65-F5344CB8AC3E}">
        <p14:creationId xmlns:p14="http://schemas.microsoft.com/office/powerpoint/2010/main" val="3005558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Matrix Transpose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720724" y="1979613"/>
            <a:ext cx="4610099" cy="4776787"/>
          </a:xfrm>
        </p:spPr>
        <p:txBody>
          <a:bodyPr/>
          <a:lstStyle/>
          <a:p>
            <a:r>
              <a:rPr lang="de-DE" dirty="0"/>
              <a:t>CPU VERSION:</a:t>
            </a: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</a:rPr>
              <a:t> transpose(</a:t>
            </a:r>
          </a:p>
          <a:p>
            <a:pPr lvl="0"/>
            <a:r>
              <a:rPr lang="en-US" sz="1400" dirty="0">
                <a:latin typeface="Courier New" panose="02070309020205020404" pitchFamily="49" charset="0"/>
              </a:rPr>
              <a:t>	Integer* </a:t>
            </a:r>
            <a:r>
              <a:rPr lang="en-US" sz="1400" dirty="0" err="1">
                <a:latin typeface="Courier New" panose="02070309020205020404" pitchFamily="49" charset="0"/>
              </a:rPr>
              <a:t>a_trans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latin typeface="Courier New" panose="02070309020205020404" pitchFamily="49" charset="0"/>
              </a:rPr>
              <a:t>	Integer*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latin typeface="Courier New" panose="02070309020205020404" pitchFamily="49" charset="0"/>
              </a:rPr>
              <a:t>	Integer n )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	for</a:t>
            </a:r>
            <a:r>
              <a:rPr lang="en-US" sz="1400" dirty="0">
                <a:latin typeface="Courier New" panose="02070309020205020404" pitchFamily="49" charset="0"/>
              </a:rPr>
              <a:t> ( Integer row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</a:rPr>
              <a:t> 0; row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latin typeface="Courier New" panose="02070309020205020404" pitchFamily="49" charset="0"/>
              </a:rPr>
              <a:t> n;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++</a:t>
            </a:r>
            <a:r>
              <a:rPr lang="en-US" sz="1400" dirty="0">
                <a:latin typeface="Courier New" panose="02070309020205020404" pitchFamily="49" charset="0"/>
              </a:rPr>
              <a:t>row )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	for</a:t>
            </a:r>
            <a:r>
              <a:rPr lang="en-US" sz="1400" dirty="0">
                <a:latin typeface="Courier New" panose="02070309020205020404" pitchFamily="49" charset="0"/>
              </a:rPr>
              <a:t> ( Integer col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</a:rPr>
              <a:t> 0; col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latin typeface="Courier New" panose="02070309020205020404" pitchFamily="49" charset="0"/>
              </a:rPr>
              <a:t> n;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++</a:t>
            </a:r>
            <a:r>
              <a:rPr lang="en-US" sz="1400" dirty="0">
                <a:latin typeface="Courier New" panose="02070309020205020404" pitchFamily="49" charset="0"/>
              </a:rPr>
              <a:t>col )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	{</a:t>
            </a:r>
            <a:endParaRPr lang="en-US" sz="1400" dirty="0">
              <a:latin typeface="Courier New" panose="02070309020205020404" pitchFamily="49" charset="0"/>
            </a:endParaRPr>
          </a:p>
          <a:p>
            <a:pPr lvl="0"/>
            <a:r>
              <a:rPr lang="en-US" sz="1400" dirty="0">
                <a:latin typeface="Courier New" panose="02070309020205020404" pitchFamily="49" charset="0"/>
              </a:rPr>
              <a:t>	    </a:t>
            </a:r>
            <a:r>
              <a:rPr lang="en-US" sz="1400" dirty="0" err="1">
                <a:latin typeface="Courier New" panose="02070309020205020404" pitchFamily="49" charset="0"/>
              </a:rPr>
              <a:t>a_trans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latin typeface="Courier New" panose="02070309020205020404" pitchFamily="49" charset="0"/>
              </a:rPr>
              <a:t>col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][</a:t>
            </a:r>
            <a:r>
              <a:rPr lang="en-US" sz="1400" dirty="0">
                <a:latin typeface="Courier New" panose="02070309020205020404" pitchFamily="49" charset="0"/>
              </a:rPr>
              <a:t>row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latin typeface="Courier New" panose="02070309020205020404" pitchFamily="49" charset="0"/>
              </a:rPr>
              <a:t>row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][</a:t>
            </a:r>
            <a:r>
              <a:rPr lang="en-US" sz="1400" dirty="0">
                <a:latin typeface="Courier New" panose="02070309020205020404" pitchFamily="49" charset="0"/>
              </a:rPr>
              <a:t>col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	}</a:t>
            </a:r>
            <a:endParaRPr lang="en-US" sz="1400" dirty="0"/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sz="1600" dirty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330824" y="1979613"/>
            <a:ext cx="4606031" cy="4776787"/>
          </a:xfrm>
        </p:spPr>
        <p:txBody>
          <a:bodyPr/>
          <a:lstStyle/>
          <a:p>
            <a:r>
              <a:rPr lang="de-DE" dirty="0"/>
              <a:t>CUDA VERSION:</a:t>
            </a:r>
            <a:endParaRPr lang="en-US" dirty="0"/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__global__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</a:rPr>
              <a:t> transpose(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Integer* </a:t>
            </a:r>
            <a:r>
              <a:rPr lang="en-US" sz="1400" dirty="0" err="1">
                <a:latin typeface="Courier New" panose="02070309020205020404" pitchFamily="49" charset="0"/>
              </a:rPr>
              <a:t>a_trans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Integer*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	Integer n )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	Integer row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bIdx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latin typeface="Courier New" panose="02070309020205020404" pitchFamily="49" charset="0"/>
              </a:rPr>
              <a:t>bDim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</a:rPr>
              <a:t>y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+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tIdx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latin typeface="Courier New" panose="02070309020205020404" pitchFamily="49" charset="0"/>
              </a:rPr>
              <a:t>Integer col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bIdx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latin typeface="Courier New" panose="02070309020205020404" pitchFamily="49" charset="0"/>
              </a:rPr>
              <a:t>bDim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</a:rPr>
              <a:t>x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+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tIdx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	if</a:t>
            </a:r>
            <a:r>
              <a:rPr lang="en-US" sz="1400" dirty="0">
                <a:latin typeface="Courier New" panose="02070309020205020404" pitchFamily="49" charset="0"/>
              </a:rPr>
              <a:t> ( row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latin typeface="Courier New" panose="02070309020205020404" pitchFamily="49" charset="0"/>
              </a:rPr>
              <a:t> n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&amp;&amp;</a:t>
            </a:r>
            <a:r>
              <a:rPr lang="en-US" sz="1400" dirty="0">
                <a:latin typeface="Courier New" panose="02070309020205020404" pitchFamily="49" charset="0"/>
              </a:rPr>
              <a:t> col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latin typeface="Courier New" panose="02070309020205020404" pitchFamily="49" charset="0"/>
              </a:rPr>
              <a:t> n ) </a:t>
            </a:r>
            <a:endParaRPr lang="en-US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dirty="0">
                <a:latin typeface="Courier New" panose="02070309020205020404" pitchFamily="49" charset="0"/>
              </a:rPr>
              <a:t>	    </a:t>
            </a:r>
            <a:r>
              <a:rPr lang="en-US" sz="1400" dirty="0" err="1">
                <a:latin typeface="Courier New" panose="02070309020205020404" pitchFamily="49" charset="0"/>
              </a:rPr>
              <a:t>a_trans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latin typeface="Courier New" panose="02070309020205020404" pitchFamily="49" charset="0"/>
              </a:rPr>
              <a:t>col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][</a:t>
            </a:r>
            <a:r>
              <a:rPr lang="en-US" sz="1400" dirty="0">
                <a:latin typeface="Courier New" panose="02070309020205020404" pitchFamily="49" charset="0"/>
              </a:rPr>
              <a:t>row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latin typeface="Courier New" panose="02070309020205020404" pitchFamily="49" charset="0"/>
              </a:rPr>
              <a:t>row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][</a:t>
            </a:r>
            <a:r>
              <a:rPr lang="en-US" sz="1400" dirty="0">
                <a:latin typeface="Courier New" panose="02070309020205020404" pitchFamily="49" charset="0"/>
              </a:rPr>
              <a:t>col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23-25, 2018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GPU Programming with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6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13" y="1984191"/>
            <a:ext cx="6784104" cy="47303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Matrix Transpose (demo)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23-25, 2018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GPU Programming with CUDA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679165" y="5868069"/>
            <a:ext cx="4968552" cy="3600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9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0725" y="647700"/>
            <a:ext cx="9070975" cy="1081088"/>
          </a:xfrm>
        </p:spPr>
        <p:txBody>
          <a:bodyPr tIns="22932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 err="1">
                <a:cs typeface="Arial" charset="0"/>
              </a:rPr>
              <a:t>Memory</a:t>
            </a:r>
            <a:r>
              <a:rPr lang="de-DE" dirty="0">
                <a:cs typeface="Arial" charset="0"/>
              </a:rPr>
              <a:t> </a:t>
            </a:r>
            <a:r>
              <a:rPr lang="de-DE" dirty="0" err="1">
                <a:cs typeface="Arial" charset="0"/>
              </a:rPr>
              <a:t>Transactions</a:t>
            </a:r>
            <a:r>
              <a:rPr lang="de-DE" dirty="0">
                <a:cs typeface="Arial" charset="0"/>
              </a:rPr>
              <a:t> and </a:t>
            </a:r>
            <a:r>
              <a:rPr lang="de-DE" dirty="0" err="1">
                <a:cs typeface="Arial" charset="0"/>
              </a:rPr>
              <a:t>Coalescing</a:t>
            </a:r>
            <a:endParaRPr lang="de-DE" dirty="0">
              <a:cs typeface="Arial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9832" y="1691605"/>
            <a:ext cx="9070975" cy="3612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404" rIns="0" bIns="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863600" indent="-287338"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   Access </a:t>
            </a:r>
            <a:r>
              <a:rPr lang="de-DE" sz="2200" dirty="0" err="1">
                <a:cs typeface="Arial" charset="0"/>
              </a:rPr>
              <a:t>to</a:t>
            </a:r>
            <a:r>
              <a:rPr lang="de-DE" sz="2200" dirty="0">
                <a:cs typeface="Arial" charset="0"/>
              </a:rPr>
              <a:t> global </a:t>
            </a:r>
            <a:r>
              <a:rPr lang="de-DE" sz="2200" dirty="0" err="1">
                <a:cs typeface="Arial" charset="0"/>
              </a:rPr>
              <a:t>memory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triggers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transactions</a:t>
            </a:r>
            <a:endParaRPr lang="de-DE" sz="2200" dirty="0">
              <a:cs typeface="Arial" charset="0"/>
            </a:endParaRPr>
          </a:p>
          <a:p>
            <a:pPr lvl="1"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 err="1">
                <a:cs typeface="Arial" charset="0"/>
              </a:rPr>
              <a:t>size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of</a:t>
            </a:r>
            <a:r>
              <a:rPr lang="de-DE" sz="2200" dirty="0">
                <a:cs typeface="Arial" charset="0"/>
              </a:rPr>
              <a:t> 32 </a:t>
            </a:r>
            <a:r>
              <a:rPr lang="de-DE" sz="2200" dirty="0" err="1">
                <a:cs typeface="Arial" charset="0"/>
              </a:rPr>
              <a:t>or</a:t>
            </a:r>
            <a:r>
              <a:rPr lang="de-DE" sz="2200" dirty="0">
                <a:cs typeface="Arial" charset="0"/>
              </a:rPr>
              <a:t> 128 </a:t>
            </a:r>
            <a:r>
              <a:rPr lang="de-DE" sz="2200" dirty="0" err="1">
                <a:cs typeface="Arial" charset="0"/>
              </a:rPr>
              <a:t>bytes</a:t>
            </a:r>
            <a:endParaRPr lang="de-DE" sz="2200" dirty="0">
              <a:cs typeface="Arial" charset="0"/>
            </a:endParaRPr>
          </a:p>
          <a:p>
            <a:pPr lvl="1"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Transaction </a:t>
            </a:r>
            <a:r>
              <a:rPr lang="de-DE" sz="2200" dirty="0" err="1">
                <a:cs typeface="Arial" charset="0"/>
              </a:rPr>
              <a:t>are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aligned</a:t>
            </a:r>
            <a:r>
              <a:rPr lang="de-DE" sz="2200" dirty="0">
                <a:cs typeface="Arial" charset="0"/>
              </a:rPr>
              <a:t> to </a:t>
            </a:r>
            <a:r>
              <a:rPr lang="de-DE" sz="2200" dirty="0" err="1">
                <a:cs typeface="Arial" charset="0"/>
              </a:rPr>
              <a:t>its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size</a:t>
            </a:r>
            <a:endParaRPr lang="de-DE" sz="2200" dirty="0">
              <a:cs typeface="Arial" charset="0"/>
            </a:endParaRPr>
          </a:p>
          <a:p>
            <a:pPr lvl="1"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Transaction </a:t>
            </a:r>
            <a:r>
              <a:rPr lang="de-DE" sz="2200" dirty="0" err="1">
                <a:cs typeface="Arial" charset="0"/>
              </a:rPr>
              <a:t>are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always</a:t>
            </a:r>
            <a:r>
              <a:rPr lang="de-DE" sz="2200" dirty="0">
                <a:cs typeface="Arial" charset="0"/>
              </a:rPr>
              <a:t> R/W </a:t>
            </a:r>
            <a:r>
              <a:rPr lang="de-DE" sz="2200" dirty="0" err="1">
                <a:cs typeface="Arial" charset="0"/>
              </a:rPr>
              <a:t>fully</a:t>
            </a:r>
            <a:endParaRPr lang="de-DE" sz="2200" dirty="0">
              <a:cs typeface="Arial" charset="0"/>
            </a:endParaRP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Coalescing</a:t>
            </a:r>
            <a:endParaRPr lang="de-DE" sz="2200" dirty="0">
              <a:cs typeface="Arial" charset="0"/>
            </a:endParaRPr>
          </a:p>
          <a:p>
            <a:pPr lvl="1"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 err="1">
                <a:cs typeface="Arial" charset="0"/>
              </a:rPr>
              <a:t>adjacent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threads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can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share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transactions</a:t>
            </a:r>
            <a:endParaRPr lang="de-DE" sz="2200" dirty="0">
              <a:cs typeface="Arial" charset="0"/>
            </a:endParaRP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defRPr/>
            </a:pPr>
            <a:r>
              <a:rPr lang="de-DE" sz="2200" dirty="0">
                <a:cs typeface="Arial" charset="0"/>
              </a:rPr>
              <a:t> </a:t>
            </a: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endParaRPr lang="de-DE" sz="2200" dirty="0">
              <a:cs typeface="Arial" charset="0"/>
            </a:endParaRP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more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memory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read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than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used</a:t>
            </a:r>
            <a:r>
              <a:rPr lang="de-DE" sz="2200" dirty="0">
                <a:cs typeface="Arial" charset="0"/>
              </a:rPr>
              <a:t> =&gt; </a:t>
            </a:r>
            <a:r>
              <a:rPr lang="de-DE" sz="2200" dirty="0" err="1">
                <a:cs typeface="Arial" charset="0"/>
              </a:rPr>
              <a:t>performance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penalty</a:t>
            </a:r>
            <a:endParaRPr lang="de-DE" sz="2200" dirty="0">
              <a:cs typeface="Arial" charset="0"/>
            </a:endParaRP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defRPr/>
            </a:pPr>
            <a:endParaRPr lang="de-DE" sz="2200" dirty="0"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23-25, 2018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48024" y="4715941"/>
            <a:ext cx="4508500" cy="810374"/>
            <a:chOff x="2672425" y="5463078"/>
            <a:chExt cx="4508500" cy="810374"/>
          </a:xfrm>
        </p:grpSpPr>
        <p:sp>
          <p:nvSpPr>
            <p:cNvPr id="7" name="TextBox 6"/>
            <p:cNvSpPr txBox="1"/>
            <p:nvPr/>
          </p:nvSpPr>
          <p:spPr>
            <a:xfrm>
              <a:off x="2672425" y="5691678"/>
              <a:ext cx="2513842" cy="353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degree of coalescing =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87025" y="5463078"/>
              <a:ext cx="1955583" cy="353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#bytes requested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15625" y="5920278"/>
              <a:ext cx="1390901" cy="353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#bytes read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5199725" y="5882178"/>
              <a:ext cx="1981200" cy="1588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0725" y="647700"/>
            <a:ext cx="9070975" cy="1081088"/>
          </a:xfrm>
        </p:spPr>
        <p:txBody>
          <a:bodyPr tIns="22932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 err="1">
                <a:cs typeface="Arial" charset="0"/>
              </a:rPr>
              <a:t>Coalescing</a:t>
            </a:r>
            <a:r>
              <a:rPr lang="de-DE" dirty="0">
                <a:cs typeface="Arial" charset="0"/>
              </a:rPr>
              <a:t> Details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9832" y="1691605"/>
            <a:ext cx="9070975" cy="391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404" rIns="0" bIns="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863600" indent="-287338"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 Details in CUDA Programming Guide</a:t>
            </a: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  L1-cached </a:t>
            </a:r>
            <a:r>
              <a:rPr lang="de-DE" sz="2200" dirty="0" err="1">
                <a:cs typeface="Arial" charset="0"/>
              </a:rPr>
              <a:t>access</a:t>
            </a:r>
            <a:endParaRPr lang="de-DE" sz="2200" dirty="0">
              <a:cs typeface="Arial" charset="0"/>
            </a:endParaRPr>
          </a:p>
          <a:p>
            <a:pPr lvl="1"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128-byte </a:t>
            </a:r>
            <a:r>
              <a:rPr lang="de-DE" sz="2200" dirty="0" err="1">
                <a:cs typeface="Arial" charset="0"/>
              </a:rPr>
              <a:t>transactions</a:t>
            </a:r>
            <a:endParaRPr lang="de-DE" sz="2200" dirty="0">
              <a:cs typeface="Arial" charset="0"/>
            </a:endParaRP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L2-cached </a:t>
            </a:r>
            <a:r>
              <a:rPr lang="de-DE" sz="2200" dirty="0" err="1">
                <a:cs typeface="Arial" charset="0"/>
              </a:rPr>
              <a:t>access</a:t>
            </a:r>
            <a:endParaRPr lang="de-DE" sz="2200" dirty="0">
              <a:cs typeface="Arial" charset="0"/>
            </a:endParaRPr>
          </a:p>
          <a:p>
            <a:pPr lvl="1"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32-byte </a:t>
            </a:r>
            <a:r>
              <a:rPr lang="de-DE" sz="2200" dirty="0" err="1">
                <a:cs typeface="Arial" charset="0"/>
              </a:rPr>
              <a:t>transactions</a:t>
            </a:r>
            <a:endParaRPr lang="de-DE" sz="2200" dirty="0">
              <a:cs typeface="Arial" charset="0"/>
            </a:endParaRPr>
          </a:p>
          <a:p>
            <a:pPr lvl="1"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 err="1">
                <a:cs typeface="Arial" charset="0"/>
              </a:rPr>
              <a:t>Used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for</a:t>
            </a:r>
            <a:r>
              <a:rPr lang="de-DE" sz="2200" dirty="0">
                <a:cs typeface="Arial" charset="0"/>
              </a:rPr>
              <a:t> global </a:t>
            </a:r>
            <a:r>
              <a:rPr lang="de-DE" sz="2200" dirty="0" err="1">
                <a:cs typeface="Arial" charset="0"/>
              </a:rPr>
              <a:t>memory</a:t>
            </a:r>
            <a:endParaRPr lang="de-DE" sz="2200" dirty="0">
              <a:cs typeface="Arial" charset="0"/>
            </a:endParaRP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endParaRPr lang="de-DE" sz="2200" dirty="0"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23-25, 2018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0725" y="647700"/>
            <a:ext cx="9070975" cy="1081088"/>
          </a:xfrm>
        </p:spPr>
        <p:txBody>
          <a:bodyPr tIns="22932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>
                <a:cs typeface="Arial" charset="0"/>
              </a:rPr>
              <a:t>L2-Cached Thread Index Access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9832" y="1691605"/>
            <a:ext cx="907097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404" rIns="0" bIns="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863600" indent="-287338"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cs typeface="Arial" charset="0"/>
              </a:rPr>
              <a:t>  32 adjacent threads requesting 32 aligned or permuted 4 byte words</a:t>
            </a: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cs typeface="Arial" charset="0"/>
              </a:rPr>
              <a:t>  All addresses fall within 4 segments</a:t>
            </a: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cs typeface="Arial" charset="0"/>
              </a:rPr>
              <a:t>  Bus utilization: 100%</a:t>
            </a: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en-US" sz="2200" dirty="0">
                <a:cs typeface="Arial" charset="0"/>
              </a:rPr>
              <a:t>  Transactions: 4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943968" y="3729634"/>
            <a:ext cx="6480720" cy="1130323"/>
            <a:chOff x="1943968" y="3729634"/>
            <a:chExt cx="6480720" cy="1130323"/>
          </a:xfrm>
        </p:grpSpPr>
        <p:grpSp>
          <p:nvGrpSpPr>
            <p:cNvPr id="19" name="Group 18"/>
            <p:cNvGrpSpPr/>
            <p:nvPr/>
          </p:nvGrpSpPr>
          <p:grpSpPr>
            <a:xfrm>
              <a:off x="1943968" y="3729634"/>
              <a:ext cx="6480720" cy="1130323"/>
              <a:chOff x="1655936" y="4067869"/>
              <a:chExt cx="6480720" cy="1130323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1799952" y="4787949"/>
                <a:ext cx="360040" cy="122211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effectLst/>
                  <a:latin typeface="Arial" charset="0"/>
                  <a:ea typeface="ＭＳ Ｐゴシック" charset="0"/>
                  <a:cs typeface="Arial Unicode MS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55936" y="4931965"/>
                <a:ext cx="6480720" cy="266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0                               128                            256                            384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3240112" y="4427909"/>
                <a:ext cx="0" cy="36004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Arrow Connector 12"/>
              <p:cNvCxnSpPr/>
              <p:nvPr/>
            </p:nvCxnSpPr>
            <p:spPr bwMode="auto">
              <a:xfrm>
                <a:off x="3384128" y="4427909"/>
                <a:ext cx="0" cy="36004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3528144" y="4427909"/>
                <a:ext cx="0" cy="36004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Arrow Connector 14"/>
              <p:cNvCxnSpPr/>
              <p:nvPr/>
            </p:nvCxnSpPr>
            <p:spPr bwMode="auto">
              <a:xfrm>
                <a:off x="3672160" y="4427909"/>
                <a:ext cx="0" cy="36004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Arrow Connector 15"/>
              <p:cNvCxnSpPr/>
              <p:nvPr/>
            </p:nvCxnSpPr>
            <p:spPr bwMode="auto">
              <a:xfrm>
                <a:off x="4392240" y="4427909"/>
                <a:ext cx="0" cy="36004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Arrow Connector 16"/>
              <p:cNvCxnSpPr/>
              <p:nvPr/>
            </p:nvCxnSpPr>
            <p:spPr bwMode="auto">
              <a:xfrm>
                <a:off x="4680272" y="4427909"/>
                <a:ext cx="0" cy="36004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Arrow Connector 17"/>
              <p:cNvCxnSpPr/>
              <p:nvPr/>
            </p:nvCxnSpPr>
            <p:spPr bwMode="auto">
              <a:xfrm>
                <a:off x="4536256" y="4427909"/>
                <a:ext cx="0" cy="36004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3096096" y="4067869"/>
                <a:ext cx="2448272" cy="324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Addresses from warp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 bwMode="auto">
            <a:xfrm>
              <a:off x="2808064" y="4449714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448024" y="4449714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68104" y="4449714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528144" y="4449714"/>
              <a:ext cx="360040" cy="122211"/>
            </a:xfrm>
            <a:prstGeom prst="rect">
              <a:avLst/>
            </a:prstGeom>
            <a:solidFill>
              <a:srgbClr val="37CC0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888184" y="4449714"/>
              <a:ext cx="360040" cy="122211"/>
            </a:xfrm>
            <a:prstGeom prst="rect">
              <a:avLst/>
            </a:prstGeom>
            <a:solidFill>
              <a:srgbClr val="37CC0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248224" y="4449714"/>
              <a:ext cx="360040" cy="122211"/>
            </a:xfrm>
            <a:prstGeom prst="rect">
              <a:avLst/>
            </a:prstGeom>
            <a:solidFill>
              <a:srgbClr val="37CC0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608264" y="4449714"/>
              <a:ext cx="360040" cy="122211"/>
            </a:xfrm>
            <a:prstGeom prst="rect">
              <a:avLst/>
            </a:prstGeom>
            <a:solidFill>
              <a:srgbClr val="37CC0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328344" y="4449714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968304" y="4449714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688384" y="4449714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048424" y="4449714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408464" y="4449714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768504" y="4449714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128544" y="4449714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488584" y="4449714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43968" y="5025778"/>
            <a:ext cx="6480720" cy="1130323"/>
            <a:chOff x="1655936" y="4067869"/>
            <a:chExt cx="6480720" cy="1130323"/>
          </a:xfrm>
        </p:grpSpPr>
        <p:sp>
          <p:nvSpPr>
            <p:cNvPr id="69" name="Rectangle 68"/>
            <p:cNvSpPr/>
            <p:nvPr/>
          </p:nvSpPr>
          <p:spPr bwMode="auto">
            <a:xfrm>
              <a:off x="1799952" y="4787949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55936" y="4931965"/>
              <a:ext cx="6480720" cy="266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0                               128                            256                            384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3240112" y="4427909"/>
              <a:ext cx="288032" cy="338235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3384128" y="4427909"/>
              <a:ext cx="0" cy="36004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H="1">
              <a:off x="3312120" y="4427909"/>
              <a:ext cx="216024" cy="338235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Arrow Connector 73"/>
            <p:cNvCxnSpPr/>
            <p:nvPr/>
          </p:nvCxnSpPr>
          <p:spPr bwMode="auto">
            <a:xfrm>
              <a:off x="3672160" y="4427909"/>
              <a:ext cx="360040" cy="338235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Arrow Connector 74"/>
            <p:cNvCxnSpPr/>
            <p:nvPr/>
          </p:nvCxnSpPr>
          <p:spPr bwMode="auto">
            <a:xfrm>
              <a:off x="4392240" y="4427909"/>
              <a:ext cx="288032" cy="338235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Arrow Connector 75"/>
            <p:cNvCxnSpPr>
              <a:endCxn id="59" idx="0"/>
            </p:cNvCxnSpPr>
            <p:nvPr/>
          </p:nvCxnSpPr>
          <p:spPr bwMode="auto">
            <a:xfrm flipH="1">
              <a:off x="4140212" y="4427909"/>
              <a:ext cx="540060" cy="36004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536256" y="4427909"/>
              <a:ext cx="0" cy="36004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8" name="TextBox 77"/>
            <p:cNvSpPr txBox="1"/>
            <p:nvPr/>
          </p:nvSpPr>
          <p:spPr>
            <a:xfrm>
              <a:off x="3096096" y="4067869"/>
              <a:ext cx="2448272" cy="324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Addresses from warp</a:t>
              </a:r>
            </a:p>
          </p:txBody>
        </p:sp>
      </p:grpSp>
      <p:sp>
        <p:nvSpPr>
          <p:cNvPr id="54" name="Rectangle 53"/>
          <p:cNvSpPr/>
          <p:nvPr/>
        </p:nvSpPr>
        <p:spPr bwMode="auto">
          <a:xfrm>
            <a:off x="2808064" y="5745858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448024" y="5745858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168104" y="5745858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528144" y="5745858"/>
            <a:ext cx="360040" cy="122211"/>
          </a:xfrm>
          <a:prstGeom prst="rect">
            <a:avLst/>
          </a:prstGeom>
          <a:solidFill>
            <a:srgbClr val="37CC0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888184" y="5745858"/>
            <a:ext cx="360040" cy="122211"/>
          </a:xfrm>
          <a:prstGeom prst="rect">
            <a:avLst/>
          </a:prstGeom>
          <a:solidFill>
            <a:srgbClr val="37CC0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4248224" y="5745858"/>
            <a:ext cx="360040" cy="122211"/>
          </a:xfrm>
          <a:prstGeom prst="rect">
            <a:avLst/>
          </a:prstGeom>
          <a:solidFill>
            <a:srgbClr val="37CC0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608264" y="5745858"/>
            <a:ext cx="360040" cy="122211"/>
          </a:xfrm>
          <a:prstGeom prst="rect">
            <a:avLst/>
          </a:prstGeom>
          <a:solidFill>
            <a:srgbClr val="37CC0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328344" y="5745858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4968304" y="5745858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688384" y="5745858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048424" y="5745858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6408464" y="5745858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6768504" y="5745858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128544" y="5745858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7488584" y="5745858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80" name="Date Placeholder 79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23-25, 2018</a:t>
            </a:r>
            <a:endParaRPr lang="de-DE" dirty="0"/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82" name="Footer Placeholder 8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35712" y="3398837"/>
            <a:ext cx="1292842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a[tid</a:t>
            </a:r>
            <a:r>
              <a:rPr lang="en-US" sz="2400" dirty="0">
                <a:latin typeface="Courier New"/>
                <a:cs typeface="Courier New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087004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0725" y="647700"/>
            <a:ext cx="9070975" cy="1081088"/>
          </a:xfrm>
        </p:spPr>
        <p:txBody>
          <a:bodyPr tIns="22932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>
                <a:cs typeface="Arial" charset="0"/>
              </a:rPr>
              <a:t>L2-Cached </a:t>
            </a:r>
            <a:r>
              <a:rPr lang="de-DE" dirty="0" err="1">
                <a:cs typeface="Arial" charset="0"/>
              </a:rPr>
              <a:t>Shifted</a:t>
            </a:r>
            <a:r>
              <a:rPr lang="de-DE" dirty="0">
                <a:cs typeface="Arial" charset="0"/>
              </a:rPr>
              <a:t> Access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9832" y="1691605"/>
            <a:ext cx="907097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404" rIns="0" bIns="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863600" indent="-287338"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  </a:t>
            </a:r>
            <a:r>
              <a:rPr lang="en-US" sz="2200" dirty="0">
                <a:cs typeface="Arial" charset="0"/>
              </a:rPr>
              <a:t>32 adjacent threads requesting </a:t>
            </a:r>
            <a:r>
              <a:rPr lang="de-DE" sz="2200" dirty="0">
                <a:cs typeface="Arial" charset="0"/>
              </a:rPr>
              <a:t>32 </a:t>
            </a:r>
            <a:r>
              <a:rPr lang="de-DE" sz="2200" dirty="0" err="1">
                <a:cs typeface="Arial" charset="0"/>
              </a:rPr>
              <a:t>aligned</a:t>
            </a:r>
            <a:r>
              <a:rPr lang="de-DE" sz="2200" dirty="0">
                <a:cs typeface="Arial" charset="0"/>
              </a:rPr>
              <a:t> 4 </a:t>
            </a:r>
            <a:r>
              <a:rPr lang="de-DE" sz="2200" dirty="0" err="1">
                <a:cs typeface="Arial" charset="0"/>
              </a:rPr>
              <a:t>byte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words</a:t>
            </a:r>
            <a:endParaRPr lang="de-DE" sz="2200" dirty="0">
              <a:cs typeface="Arial" charset="0"/>
            </a:endParaRP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  All </a:t>
            </a:r>
            <a:r>
              <a:rPr lang="de-DE" sz="2200" dirty="0" err="1">
                <a:cs typeface="Arial" charset="0"/>
              </a:rPr>
              <a:t>addresses</a:t>
            </a:r>
            <a:r>
              <a:rPr lang="de-DE" sz="2200" dirty="0">
                <a:cs typeface="Arial" charset="0"/>
              </a:rPr>
              <a:t> fall </a:t>
            </a:r>
            <a:r>
              <a:rPr lang="de-DE" sz="2200" dirty="0" err="1">
                <a:cs typeface="Arial" charset="0"/>
              </a:rPr>
              <a:t>within</a:t>
            </a:r>
            <a:r>
              <a:rPr lang="de-DE" sz="2200" dirty="0">
                <a:cs typeface="Arial" charset="0"/>
              </a:rPr>
              <a:t> 5 </a:t>
            </a:r>
            <a:r>
              <a:rPr lang="de-DE" sz="2200" dirty="0" err="1">
                <a:cs typeface="Arial" charset="0"/>
              </a:rPr>
              <a:t>segments</a:t>
            </a:r>
            <a:endParaRPr lang="de-DE" sz="2200" dirty="0">
              <a:cs typeface="Arial" charset="0"/>
            </a:endParaRP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  160 </a:t>
            </a:r>
            <a:r>
              <a:rPr lang="de-DE" sz="2200" dirty="0" err="1">
                <a:cs typeface="Arial" charset="0"/>
              </a:rPr>
              <a:t>bytes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move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across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bus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while</a:t>
            </a:r>
            <a:r>
              <a:rPr lang="de-DE" sz="2200" dirty="0">
                <a:cs typeface="Arial" charset="0"/>
              </a:rPr>
              <a:t> 128 </a:t>
            </a:r>
            <a:r>
              <a:rPr lang="de-DE" sz="2200" dirty="0" err="1">
                <a:cs typeface="Arial" charset="0"/>
              </a:rPr>
              <a:t>bytes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are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required</a:t>
            </a:r>
            <a:endParaRPr lang="de-DE" sz="2200" dirty="0">
              <a:cs typeface="Arial" charset="0"/>
            </a:endParaRP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  Bus </a:t>
            </a:r>
            <a:r>
              <a:rPr lang="de-DE" sz="2200" dirty="0" err="1">
                <a:cs typeface="Arial" charset="0"/>
              </a:rPr>
              <a:t>utilization</a:t>
            </a:r>
            <a:r>
              <a:rPr lang="de-DE" sz="2200" dirty="0">
                <a:cs typeface="Arial" charset="0"/>
              </a:rPr>
              <a:t>: 80%</a:t>
            </a: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  Transactions: 5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943968" y="4449714"/>
            <a:ext cx="6480720" cy="1130323"/>
            <a:chOff x="1943968" y="3729634"/>
            <a:chExt cx="6480720" cy="1130323"/>
          </a:xfrm>
        </p:grpSpPr>
        <p:grpSp>
          <p:nvGrpSpPr>
            <p:cNvPr id="35" name="Group 34"/>
            <p:cNvGrpSpPr/>
            <p:nvPr/>
          </p:nvGrpSpPr>
          <p:grpSpPr>
            <a:xfrm>
              <a:off x="1943968" y="3729634"/>
              <a:ext cx="6480720" cy="1130323"/>
              <a:chOff x="1943968" y="3729634"/>
              <a:chExt cx="6480720" cy="1130323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943968" y="3729634"/>
                <a:ext cx="6480720" cy="1130323"/>
                <a:chOff x="1655936" y="4067869"/>
                <a:chExt cx="6480720" cy="1130323"/>
              </a:xfrm>
            </p:grpSpPr>
            <p:sp>
              <p:nvSpPr>
                <p:cNvPr id="2" name="Rectangle 1"/>
                <p:cNvSpPr/>
                <p:nvPr/>
              </p:nvSpPr>
              <p:spPr bwMode="auto">
                <a:xfrm>
                  <a:off x="1799952" y="4787949"/>
                  <a:ext cx="360040" cy="122211"/>
                </a:xfrm>
                <a:prstGeom prst="rect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 xmlns:mv="urn:schemas-microsoft-com:mac:vml" xmlns:mc="http://schemas.openxmlformats.org/markup-compatibility/2006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effectLst/>
                    <a:latin typeface="Arial" charset="0"/>
                    <a:ea typeface="ＭＳ Ｐゴシック" charset="0"/>
                    <a:cs typeface="Arial Unicode MS" charset="0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655936" y="4931965"/>
                  <a:ext cx="6480720" cy="2662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0                               128                            256                            384</a:t>
                  </a:r>
                </a:p>
              </p:txBody>
            </p:sp>
            <p:cxnSp>
              <p:nvCxnSpPr>
                <p:cNvPr id="11" name="Straight Arrow Connector 10"/>
                <p:cNvCxnSpPr>
                  <a:endCxn id="38" idx="0"/>
                </p:cNvCxnSpPr>
                <p:nvPr/>
              </p:nvCxnSpPr>
              <p:spPr bwMode="auto">
                <a:xfrm flipH="1">
                  <a:off x="3060092" y="4427909"/>
                  <a:ext cx="180020" cy="360040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="" xmlns:a14="http://schemas.microsoft.com/office/drawing/2010/main" xmlns:mv="urn:schemas-microsoft-com:mac:vml" xmlns:mc="http://schemas.openxmlformats.org/markup-compatibility/2006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3096096" y="4067869"/>
                  <a:ext cx="2448272" cy="3241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Addresses from warp</a:t>
                  </a:r>
                </a:p>
              </p:txBody>
            </p:sp>
          </p:grpSp>
          <p:sp>
            <p:nvSpPr>
              <p:cNvPr id="36" name="Rectangle 35"/>
              <p:cNvSpPr/>
              <p:nvPr/>
            </p:nvSpPr>
            <p:spPr bwMode="auto">
              <a:xfrm>
                <a:off x="2808064" y="4449714"/>
                <a:ext cx="360040" cy="122211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effectLst/>
                  <a:latin typeface="Arial" charset="0"/>
                  <a:ea typeface="ＭＳ Ｐゴシック" charset="0"/>
                  <a:cs typeface="Arial Unicode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2448024" y="4449714"/>
                <a:ext cx="360040" cy="122211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effectLst/>
                  <a:latin typeface="Arial" charset="0"/>
                  <a:ea typeface="ＭＳ Ｐゴシック" charset="0"/>
                  <a:cs typeface="Arial Unicode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3168104" y="4449714"/>
                <a:ext cx="360040" cy="122211"/>
              </a:xfrm>
              <a:prstGeom prst="rect">
                <a:avLst/>
              </a:prstGeom>
              <a:solidFill>
                <a:srgbClr val="37CC0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effectLst/>
                  <a:latin typeface="Arial" charset="0"/>
                  <a:ea typeface="ＭＳ Ｐゴシック" charset="0"/>
                  <a:cs typeface="Arial Unicode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3528144" y="4449714"/>
                <a:ext cx="360040" cy="122211"/>
              </a:xfrm>
              <a:prstGeom prst="rect">
                <a:avLst/>
              </a:prstGeom>
              <a:solidFill>
                <a:srgbClr val="37CC0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effectLst/>
                  <a:latin typeface="Arial" charset="0"/>
                  <a:ea typeface="ＭＳ Ｐゴシック" charset="0"/>
                  <a:cs typeface="Arial Unicode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3888184" y="4449714"/>
                <a:ext cx="360040" cy="122211"/>
              </a:xfrm>
              <a:prstGeom prst="rect">
                <a:avLst/>
              </a:prstGeom>
              <a:solidFill>
                <a:srgbClr val="37CC0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effectLst/>
                  <a:latin typeface="Arial" charset="0"/>
                  <a:ea typeface="ＭＳ Ｐゴシック" charset="0"/>
                  <a:cs typeface="Arial Unicode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4248224" y="4449714"/>
                <a:ext cx="360040" cy="122211"/>
              </a:xfrm>
              <a:prstGeom prst="rect">
                <a:avLst/>
              </a:prstGeom>
              <a:solidFill>
                <a:srgbClr val="37CC0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effectLst/>
                  <a:latin typeface="Arial" charset="0"/>
                  <a:ea typeface="ＭＳ Ｐゴシック" charset="0"/>
                  <a:cs typeface="Arial Unicode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4608264" y="4449714"/>
                <a:ext cx="360040" cy="122211"/>
              </a:xfrm>
              <a:prstGeom prst="rect">
                <a:avLst/>
              </a:prstGeom>
              <a:solidFill>
                <a:srgbClr val="37CC0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effectLst/>
                  <a:latin typeface="Arial" charset="0"/>
                  <a:ea typeface="ＭＳ Ｐゴシック" charset="0"/>
                  <a:cs typeface="Arial Unicode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5328344" y="4449714"/>
                <a:ext cx="360040" cy="122211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effectLst/>
                  <a:latin typeface="Arial" charset="0"/>
                  <a:ea typeface="ＭＳ Ｐゴシック" charset="0"/>
                  <a:cs typeface="Arial Unicode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968304" y="4449714"/>
                <a:ext cx="360040" cy="122211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effectLst/>
                  <a:latin typeface="Arial" charset="0"/>
                  <a:ea typeface="ＭＳ Ｐゴシック" charset="0"/>
                  <a:cs typeface="Arial Unicode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5688384" y="4449714"/>
                <a:ext cx="360040" cy="122211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effectLst/>
                  <a:latin typeface="Arial" charset="0"/>
                  <a:ea typeface="ＭＳ Ｐゴシック" charset="0"/>
                  <a:cs typeface="Arial Unicode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6048424" y="4449714"/>
                <a:ext cx="360040" cy="122211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effectLst/>
                  <a:latin typeface="Arial" charset="0"/>
                  <a:ea typeface="ＭＳ Ｐゴシック" charset="0"/>
                  <a:cs typeface="Arial Unicode MS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6408464" y="4449714"/>
                <a:ext cx="360040" cy="122211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effectLst/>
                  <a:latin typeface="Arial" charset="0"/>
                  <a:ea typeface="ＭＳ Ｐゴシック" charset="0"/>
                  <a:cs typeface="Arial Unicode MS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6768504" y="4449714"/>
                <a:ext cx="360040" cy="122211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effectLst/>
                  <a:latin typeface="Arial" charset="0"/>
                  <a:ea typeface="ＭＳ Ｐゴシック" charset="0"/>
                  <a:cs typeface="Arial Unicode MS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7128544" y="4449714"/>
                <a:ext cx="360040" cy="122211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effectLst/>
                  <a:latin typeface="Arial" charset="0"/>
                  <a:ea typeface="ＭＳ Ｐゴシック" charset="0"/>
                  <a:cs typeface="Arial Unicode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7488584" y="4449714"/>
                <a:ext cx="360040" cy="122211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effectLst/>
                  <a:latin typeface="Arial" charset="0"/>
                  <a:ea typeface="ＭＳ Ｐゴシック" charset="0"/>
                  <a:cs typeface="Arial Unicode MS" charset="0"/>
                </a:endParaRPr>
              </a:p>
            </p:txBody>
          </p:sp>
        </p:grpSp>
        <p:cxnSp>
          <p:nvCxnSpPr>
            <p:cNvPr id="79" name="Straight Arrow Connector 78"/>
            <p:cNvCxnSpPr/>
            <p:nvPr/>
          </p:nvCxnSpPr>
          <p:spPr bwMode="auto">
            <a:xfrm flipH="1">
              <a:off x="3528144" y="4088861"/>
              <a:ext cx="180020" cy="36004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80" name="Straight Arrow Connector 79"/>
          <p:cNvCxnSpPr/>
          <p:nvPr/>
        </p:nvCxnSpPr>
        <p:spPr bwMode="auto">
          <a:xfrm flipH="1">
            <a:off x="4500252" y="4787949"/>
            <a:ext cx="180020" cy="36004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1" name="Straight Arrow Connector 80"/>
          <p:cNvCxnSpPr/>
          <p:nvPr/>
        </p:nvCxnSpPr>
        <p:spPr bwMode="auto">
          <a:xfrm flipH="1">
            <a:off x="4705781" y="4787949"/>
            <a:ext cx="180020" cy="36004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Date Placeholder 3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23-25, 2018</a:t>
            </a:r>
            <a:endParaRPr lang="de-DE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35712" y="3856037"/>
            <a:ext cx="2031626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a[tid</a:t>
            </a:r>
            <a:r>
              <a:rPr lang="en-US" sz="2400" dirty="0">
                <a:latin typeface="Courier New"/>
                <a:cs typeface="Courier New"/>
              </a:rPr>
              <a:t> - 1]</a:t>
            </a:r>
          </a:p>
        </p:txBody>
      </p:sp>
    </p:spTree>
    <p:extLst>
      <p:ext uri="{BB962C8B-B14F-4D97-AF65-F5344CB8AC3E}">
        <p14:creationId xmlns:p14="http://schemas.microsoft.com/office/powerpoint/2010/main" val="219776958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20725" y="647700"/>
            <a:ext cx="9070975" cy="1081088"/>
          </a:xfrm>
        </p:spPr>
        <p:txBody>
          <a:bodyPr tIns="22932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>
                <a:cs typeface="Arial" charset="0"/>
              </a:rPr>
              <a:t>L2-Cached Single Access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9832" y="1691605"/>
            <a:ext cx="907097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404" rIns="0" bIns="0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863600" indent="-287338"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  </a:t>
            </a:r>
            <a:r>
              <a:rPr lang="en-US" sz="2200" dirty="0">
                <a:cs typeface="Arial" charset="0"/>
              </a:rPr>
              <a:t>32 adjacent threads requesting </a:t>
            </a:r>
            <a:r>
              <a:rPr lang="de-DE" sz="2200" dirty="0" err="1">
                <a:cs typeface="Arial" charset="0"/>
              </a:rPr>
              <a:t>the</a:t>
            </a:r>
            <a:r>
              <a:rPr lang="de-DE" sz="2200" dirty="0">
                <a:cs typeface="Arial" charset="0"/>
              </a:rPr>
              <a:t> same 4 </a:t>
            </a:r>
            <a:r>
              <a:rPr lang="de-DE" sz="2200" dirty="0" err="1">
                <a:cs typeface="Arial" charset="0"/>
              </a:rPr>
              <a:t>byte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word</a:t>
            </a:r>
            <a:endParaRPr lang="de-DE" sz="2200" dirty="0">
              <a:cs typeface="Arial" charset="0"/>
            </a:endParaRP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  </a:t>
            </a:r>
            <a:r>
              <a:rPr lang="de-DE" sz="2200" dirty="0" err="1">
                <a:cs typeface="Arial" charset="0"/>
              </a:rPr>
              <a:t>Addresses</a:t>
            </a:r>
            <a:r>
              <a:rPr lang="de-DE" sz="2200" dirty="0">
                <a:cs typeface="Arial" charset="0"/>
              </a:rPr>
              <a:t> fall in 1 </a:t>
            </a:r>
            <a:r>
              <a:rPr lang="de-DE" sz="2200" dirty="0" err="1">
                <a:cs typeface="Arial" charset="0"/>
              </a:rPr>
              <a:t>segment</a:t>
            </a:r>
            <a:endParaRPr lang="de-DE" sz="2200" dirty="0">
              <a:cs typeface="Arial" charset="0"/>
            </a:endParaRP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  Warp </a:t>
            </a:r>
            <a:r>
              <a:rPr lang="de-DE" sz="2200" dirty="0" err="1">
                <a:cs typeface="Arial" charset="0"/>
              </a:rPr>
              <a:t>requires</a:t>
            </a:r>
            <a:r>
              <a:rPr lang="de-DE" sz="2200" dirty="0">
                <a:cs typeface="Arial" charset="0"/>
              </a:rPr>
              <a:t> 4 </a:t>
            </a:r>
            <a:r>
              <a:rPr lang="de-DE" sz="2200" dirty="0" err="1">
                <a:cs typeface="Arial" charset="0"/>
              </a:rPr>
              <a:t>bytes</a:t>
            </a:r>
            <a:r>
              <a:rPr lang="de-DE" sz="2200" dirty="0">
                <a:cs typeface="Arial" charset="0"/>
              </a:rPr>
              <a:t> but 32 </a:t>
            </a:r>
            <a:r>
              <a:rPr lang="de-DE" sz="2200" dirty="0" err="1">
                <a:cs typeface="Arial" charset="0"/>
              </a:rPr>
              <a:t>bytes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transferred</a:t>
            </a:r>
            <a:endParaRPr lang="de-DE" sz="2200" dirty="0">
              <a:cs typeface="Arial" charset="0"/>
            </a:endParaRPr>
          </a:p>
          <a:p>
            <a:pPr>
              <a:spcAft>
                <a:spcPts val="1425"/>
              </a:spcAft>
              <a:buClr>
                <a:srgbClr val="005B82"/>
              </a:buClr>
              <a:buSzPct val="75000"/>
              <a:buFont typeface="Wingdings" charset="0"/>
              <a:buChar char=""/>
              <a:defRPr/>
            </a:pPr>
            <a:r>
              <a:rPr lang="de-DE" sz="2200" dirty="0">
                <a:cs typeface="Arial" charset="0"/>
              </a:rPr>
              <a:t>  Bus </a:t>
            </a:r>
            <a:r>
              <a:rPr lang="de-DE" sz="2200" dirty="0" err="1">
                <a:cs typeface="Arial" charset="0"/>
              </a:rPr>
              <a:t>utilization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is</a:t>
            </a:r>
            <a:r>
              <a:rPr lang="de-DE" sz="2200" dirty="0">
                <a:cs typeface="Arial" charset="0"/>
              </a:rPr>
              <a:t> </a:t>
            </a:r>
            <a:r>
              <a:rPr lang="de-DE" sz="2200" dirty="0" err="1">
                <a:cs typeface="Arial" charset="0"/>
              </a:rPr>
              <a:t>only</a:t>
            </a:r>
            <a:r>
              <a:rPr lang="de-DE" sz="2200" dirty="0">
                <a:cs typeface="Arial" charset="0"/>
              </a:rPr>
              <a:t> 12.5%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943968" y="4017666"/>
            <a:ext cx="6480720" cy="1130323"/>
            <a:chOff x="1943968" y="3729634"/>
            <a:chExt cx="6480720" cy="1130323"/>
          </a:xfrm>
        </p:grpSpPr>
        <p:grpSp>
          <p:nvGrpSpPr>
            <p:cNvPr id="21" name="Group 20"/>
            <p:cNvGrpSpPr/>
            <p:nvPr/>
          </p:nvGrpSpPr>
          <p:grpSpPr>
            <a:xfrm>
              <a:off x="1943968" y="3729634"/>
              <a:ext cx="6480720" cy="1130323"/>
              <a:chOff x="1655936" y="4067869"/>
              <a:chExt cx="6480720" cy="1130323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799952" y="4787949"/>
                <a:ext cx="360040" cy="122211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effectLst/>
                  <a:latin typeface="Arial" charset="0"/>
                  <a:ea typeface="ＭＳ Ｐゴシック" charset="0"/>
                  <a:cs typeface="Arial Unicode MS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655936" y="4931965"/>
                <a:ext cx="6480720" cy="266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0                               128                            256                            384</a:t>
                </a: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3240112" y="4427909"/>
                <a:ext cx="0" cy="36004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Arrow Connector 39"/>
              <p:cNvCxnSpPr/>
              <p:nvPr/>
            </p:nvCxnSpPr>
            <p:spPr bwMode="auto">
              <a:xfrm flipH="1">
                <a:off x="3240112" y="4427909"/>
                <a:ext cx="144016" cy="338235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Arrow Connector 40"/>
              <p:cNvCxnSpPr/>
              <p:nvPr/>
            </p:nvCxnSpPr>
            <p:spPr bwMode="auto">
              <a:xfrm flipH="1">
                <a:off x="3240112" y="4427909"/>
                <a:ext cx="288032" cy="338235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Straight Arrow Connector 41"/>
              <p:cNvCxnSpPr/>
              <p:nvPr/>
            </p:nvCxnSpPr>
            <p:spPr bwMode="auto">
              <a:xfrm flipH="1">
                <a:off x="3240112" y="4427909"/>
                <a:ext cx="432048" cy="338235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 xmlns:mv="urn:schemas-microsoft-com:mac:vml" xmlns:mc="http://schemas.openxmlformats.org/markup-compatibility/2006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46" name="TextBox 45"/>
              <p:cNvSpPr txBox="1"/>
              <p:nvPr/>
            </p:nvSpPr>
            <p:spPr>
              <a:xfrm>
                <a:off x="3096096" y="4067869"/>
                <a:ext cx="2448272" cy="324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Addresses from warp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 bwMode="auto">
            <a:xfrm>
              <a:off x="2808064" y="4449714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48024" y="4449714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168104" y="4449714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528144" y="4449714"/>
              <a:ext cx="360040" cy="122211"/>
            </a:xfrm>
            <a:prstGeom prst="rect">
              <a:avLst/>
            </a:prstGeom>
            <a:solidFill>
              <a:srgbClr val="37CC0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328344" y="4449714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968304" y="4449714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5688384" y="4449714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048424" y="4449714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6408464" y="4449714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768504" y="4449714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128544" y="4449714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88584" y="4449714"/>
              <a:ext cx="360040" cy="122211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Arial Unicode MS" charset="0"/>
              </a:endParaRP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3888184" y="4737746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248224" y="4737746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608264" y="4737746"/>
            <a:ext cx="360040" cy="12221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44" name="Date Placeholder 4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April 23-25, 2018</a:t>
            </a:r>
            <a:endParaRPr lang="de-DE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Slide </a:t>
            </a:r>
            <a:fld id="{B4769DF8-8FA2-CF41-AC71-283AD26BBCD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GPU Programming with CUDA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35712" y="3779837"/>
            <a:ext cx="1108146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a[42]</a:t>
            </a:r>
          </a:p>
        </p:txBody>
      </p:sp>
    </p:spTree>
    <p:extLst>
      <p:ext uri="{BB962C8B-B14F-4D97-AF65-F5344CB8AC3E}">
        <p14:creationId xmlns:p14="http://schemas.microsoft.com/office/powerpoint/2010/main" val="1570464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1067</Words>
  <Application>Microsoft Office PowerPoint</Application>
  <PresentationFormat>Custom</PresentationFormat>
  <Paragraphs>269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Arial Mt Bd</vt:lpstr>
      <vt:lpstr>Arial Unicode MS</vt:lpstr>
      <vt:lpstr>Courier New</vt:lpstr>
      <vt:lpstr>Times New Roman</vt:lpstr>
      <vt:lpstr>Wingdings</vt:lpstr>
      <vt:lpstr>Office Theme</vt:lpstr>
      <vt:lpstr>1_Office Theme</vt:lpstr>
      <vt:lpstr>CUDA Performance Optimization</vt:lpstr>
      <vt:lpstr>What you will learn:</vt:lpstr>
      <vt:lpstr>Motivating Example: Matrix Transpose</vt:lpstr>
      <vt:lpstr>Motivating Example: Matrix Transpose (demo)</vt:lpstr>
      <vt:lpstr>Memory Transactions and Coalescing</vt:lpstr>
      <vt:lpstr>Coalescing Details</vt:lpstr>
      <vt:lpstr>L2-Cached Thread Index Access</vt:lpstr>
      <vt:lpstr>L2-Cached Shifted Access</vt:lpstr>
      <vt:lpstr>L2-Cached Single Access</vt:lpstr>
      <vt:lpstr>L2-Cached Strided Access</vt:lpstr>
      <vt:lpstr>L2-Cached Fully Random Access</vt:lpstr>
      <vt:lpstr>Matrix Transpose Access Pattern</vt:lpstr>
      <vt:lpstr>Matrix Transpose using shared memory</vt:lpstr>
      <vt:lpstr>Matrix Transpose using shared memory</vt:lpstr>
      <vt:lpstr>Matrix Transpose using shared memory</vt:lpstr>
      <vt:lpstr>Using NVidia Visual Profiler</vt:lpstr>
      <vt:lpstr>Task: Coalesced Matrix Transpose </vt:lpstr>
      <vt:lpstr>Warps</vt:lpstr>
      <vt:lpstr>Branch Divergence Within Warp</vt:lpstr>
      <vt:lpstr>Branch Divergence Between Warps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Cuda Performance Optimization</dc:title>
  <dc:creator>Jiri Kraus</dc:creator>
  <cp:keywords/>
  <cp:lastModifiedBy>Jiri Kraus</cp:lastModifiedBy>
  <cp:revision>233</cp:revision>
  <cp:lastPrinted>2015-04-09T10:24:16Z</cp:lastPrinted>
  <dcterms:created xsi:type="dcterms:W3CDTF">2014-08-14T08:25:54Z</dcterms:created>
  <dcterms:modified xsi:type="dcterms:W3CDTF">2018-04-17T12:13:27Z</dcterms:modified>
</cp:coreProperties>
</file>