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275" r:id="rId2"/>
    <p:sldId id="442" r:id="rId3"/>
    <p:sldId id="445" r:id="rId4"/>
    <p:sldId id="464" r:id="rId5"/>
    <p:sldId id="448" r:id="rId6"/>
    <p:sldId id="462" r:id="rId7"/>
    <p:sldId id="465" r:id="rId8"/>
    <p:sldId id="466" r:id="rId9"/>
    <p:sldId id="469" r:id="rId10"/>
    <p:sldId id="470" r:id="rId11"/>
    <p:sldId id="471" r:id="rId12"/>
  </p:sldIdLst>
  <p:sldSz cx="9144000" cy="6858000" type="screen4x3"/>
  <p:notesSz cx="6794500" cy="9931400"/>
  <p:defaultTextStyle>
    <a:defPPr>
      <a:defRPr lang="de-DE"/>
    </a:defPPr>
    <a:lvl1pPr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S-User" initials="TS" lastIdx="1" clrIdx="0"/>
  <p:cmAuthor id="1" name="Jan H. Meinke" initials="JHM" lastIdx="4" clrIdx="1"/>
  <p:cmAuthor id="2" name="Daniel Becke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5B82"/>
    <a:srgbClr val="3366CC"/>
    <a:srgbClr val="009EE7"/>
    <a:srgbClr val="008000"/>
    <a:srgbClr val="009900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2" autoAdjust="0"/>
    <p:restoredTop sz="96923" autoAdjust="0"/>
  </p:normalViewPr>
  <p:slideViewPr>
    <p:cSldViewPr>
      <p:cViewPr varScale="1">
        <p:scale>
          <a:sx n="130" d="100"/>
          <a:sy n="130" d="100"/>
        </p:scale>
        <p:origin x="8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484" y="-108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97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97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fld id="{6757D883-B2D5-4553-8ADF-38D7B1C8908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97" y="2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8" y="4716914"/>
            <a:ext cx="5436208" cy="446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l" defTabSz="955644">
              <a:spcBef>
                <a:spcPct val="0"/>
              </a:spcBef>
              <a:defRPr sz="1300"/>
            </a:lvl1pPr>
          </a:lstStyle>
          <a:p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97" y="9433831"/>
            <a:ext cx="2944486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3" tIns="47777" rIns="95553" bIns="47777" numCol="1" anchor="b" anchorCtr="0" compatLnSpc="1">
            <a:prstTxWarp prst="textNoShape">
              <a:avLst/>
            </a:prstTxWarp>
          </a:bodyPr>
          <a:lstStyle>
            <a:lvl1pPr algn="r" defTabSz="955644">
              <a:spcBef>
                <a:spcPct val="0"/>
              </a:spcBef>
              <a:defRPr sz="1300"/>
            </a:lvl1pPr>
          </a:lstStyle>
          <a:p>
            <a:fld id="{54A8DF95-CA21-46F8-B62F-00BCA4927A3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654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28956-FC91-4C88-8C73-E23DE639BFC1}" type="slidenum">
              <a:rPr lang="de-DE"/>
              <a:pPr/>
              <a:t>1</a:t>
            </a:fld>
            <a:endParaRPr lang="de-DE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-1588" y="2286000"/>
            <a:ext cx="9144001" cy="4572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rgbClr val="005B82"/>
              </a:solidFill>
              <a:ea typeface="ＭＳ Ｐゴシック" charset="-128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2286000"/>
            <a:ext cx="125413" cy="2286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pic>
        <p:nvPicPr>
          <p:cNvPr id="140296" name="Picture 8" descr="Logo_FZ_Jülich_NEU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54000"/>
            <a:ext cx="2514600" cy="814388"/>
          </a:xfrm>
          <a:prstGeom prst="rect">
            <a:avLst/>
          </a:prstGeom>
          <a:noFill/>
        </p:spPr>
      </p:pic>
      <p:sp>
        <p:nvSpPr>
          <p:cNvPr id="140297" name="Text Box 9"/>
          <p:cNvSpPr txBox="1">
            <a:spLocks noChangeArrowheads="1"/>
          </p:cNvSpPr>
          <p:nvPr/>
        </p:nvSpPr>
        <p:spPr bwMode="auto">
          <a:xfrm rot="-5400000">
            <a:off x="-1079500" y="933450"/>
            <a:ext cx="2476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900">
                <a:solidFill>
                  <a:srgbClr val="005B82"/>
                </a:solidFill>
                <a:latin typeface="Arial MT Bd" charset="0"/>
              </a:rPr>
              <a:t>Mitglied der Helmholtz-Gemeinschaft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685800" y="3087688"/>
            <a:ext cx="80772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70000"/>
              </a:lnSpc>
              <a:spcBef>
                <a:spcPct val="50000"/>
              </a:spcBef>
            </a:pPr>
            <a:endParaRPr lang="en-US" sz="2400">
              <a:solidFill>
                <a:srgbClr val="3A6F8A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0" y="377825"/>
            <a:ext cx="2124075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377825"/>
            <a:ext cx="6221412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377825"/>
            <a:ext cx="6765925" cy="458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8497887" cy="2514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288" y="3792538"/>
            <a:ext cx="8497887" cy="25161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125538"/>
            <a:ext cx="417353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77825"/>
            <a:ext cx="676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97887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588" y="0"/>
            <a:ext cx="125412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4572000"/>
            <a:ext cx="125413" cy="2286000"/>
          </a:xfrm>
          <a:prstGeom prst="rect">
            <a:avLst/>
          </a:prstGeom>
          <a:solidFill>
            <a:srgbClr val="51535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115888" y="0"/>
            <a:ext cx="125412" cy="2286000"/>
          </a:xfrm>
          <a:prstGeom prst="rect">
            <a:avLst/>
          </a:prstGeom>
          <a:solidFill>
            <a:srgbClr val="005B8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14300" y="2286000"/>
            <a:ext cx="125413" cy="2286000"/>
          </a:xfrm>
          <a:prstGeom prst="rect">
            <a:avLst/>
          </a:prstGeom>
          <a:solidFill>
            <a:srgbClr val="B9BB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114300" y="4572000"/>
            <a:ext cx="125413" cy="22860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endParaRPr lang="en-US" sz="2400">
              <a:ea typeface="ＭＳ Ｐゴシック" charset="-128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57200" y="6477000"/>
            <a:ext cx="838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/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457200" y="6411913"/>
            <a:ext cx="685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000" dirty="0" smtClean="0">
                <a:solidFill>
                  <a:srgbClr val="3A6F8A"/>
                </a:solidFill>
                <a:ea typeface="ＭＳ Ｐゴシック" charset="-128"/>
              </a:rPr>
              <a:t>Suraj Prabhakaran</a:t>
            </a:r>
            <a:r>
              <a:rPr lang="de-DE" sz="1000" dirty="0">
                <a:solidFill>
                  <a:srgbClr val="3A6F8A"/>
                </a:solidFill>
                <a:ea typeface="ＭＳ Ｐゴシック" charset="-128"/>
              </a:rPr>
              <a:t>								</a:t>
            </a:r>
          </a:p>
        </p:txBody>
      </p:sp>
      <p:pic>
        <p:nvPicPr>
          <p:cNvPr id="139275" name="Picture 11" descr="Logo_FZ_Jülich_NEU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45375" y="342900"/>
            <a:ext cx="1447800" cy="469900"/>
          </a:xfrm>
          <a:prstGeom prst="rect">
            <a:avLst/>
          </a:prstGeom>
          <a:noFill/>
        </p:spPr>
      </p:pic>
      <p:sp>
        <p:nvSpPr>
          <p:cNvPr id="139277" name="Text Box 13"/>
          <p:cNvSpPr txBox="1">
            <a:spLocks noChangeArrowheads="1"/>
          </p:cNvSpPr>
          <p:nvPr userDrawn="1"/>
        </p:nvSpPr>
        <p:spPr bwMode="auto">
          <a:xfrm>
            <a:off x="7848600" y="6400800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fld id="{C1E0EF98-0966-47E0-971E-1BECA41A5C64}" type="slidenum">
              <a:rPr lang="de-DE" sz="1000">
                <a:solidFill>
                  <a:srgbClr val="3A6F8A"/>
                </a:solidFill>
                <a:ea typeface="ＭＳ Ｐゴシック" charset="-128"/>
              </a:rPr>
              <a:pPr algn="r" eaLnBrk="0" hangingPunct="0">
                <a:spcBef>
                  <a:spcPct val="50000"/>
                </a:spcBef>
              </a:pPr>
              <a:t>‹#›</a:t>
            </a:fld>
            <a:endParaRPr lang="de-DE" sz="1000">
              <a:solidFill>
                <a:srgbClr val="3A6F8A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5B8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5B82"/>
        </a:buClr>
        <a:buFont typeface="Wingdings" pitchFamily="2" charset="2"/>
        <a:buChar char="§"/>
        <a:defRPr sz="2200" i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EE0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62000" y="2679700"/>
            <a:ext cx="8382000" cy="1470025"/>
          </a:xfrm>
          <a:prstGeom prst="rect">
            <a:avLst/>
          </a:prstGeom>
          <a:solidFill>
            <a:srgbClr val="005B82"/>
          </a:solidFill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MultiGPU</a:t>
            </a:r>
            <a:r>
              <a:rPr lang="en-US" sz="3600" dirty="0" smtClean="0">
                <a:solidFill>
                  <a:schemeClr val="bg1"/>
                </a:solidFill>
              </a:rPr>
              <a:t> programming</a:t>
            </a:r>
            <a:r>
              <a:rPr lang="de-DE" sz="3600" dirty="0" smtClean="0"/>
              <a:t/>
            </a:r>
            <a:br>
              <a:rPr lang="de-DE" sz="3600" dirty="0" smtClean="0"/>
            </a:br>
            <a:endParaRPr lang="en-US" sz="36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51964"/>
              </p:ext>
            </p:extLst>
          </p:nvPr>
        </p:nvGraphicFramePr>
        <p:xfrm>
          <a:off x="676922" y="4953000"/>
          <a:ext cx="7543800" cy="168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078"/>
                <a:gridCol w="600722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u="none" baseline="0" noProof="0" dirty="0" smtClean="0">
                          <a:solidFill>
                            <a:schemeClr val="bg1"/>
                          </a:solidFill>
                        </a:rPr>
                        <a:t>Presenter</a:t>
                      </a:r>
                      <a:r>
                        <a:rPr lang="de-DE" sz="1700" b="0" u="none" baseline="0" dirty="0" smtClean="0">
                          <a:solidFill>
                            <a:schemeClr val="bg1"/>
                          </a:solidFill>
                        </a:rPr>
                        <a:t>: Jiri Kraus (NVIDIA)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u="none" baseline="0" dirty="0" smtClean="0">
                          <a:solidFill>
                            <a:schemeClr val="bg1"/>
                          </a:solidFill>
                        </a:rPr>
                        <a:t>Suraj Prabhakaran  |  April </a:t>
                      </a:r>
                      <a:r>
                        <a:rPr lang="de-DE" sz="1700" b="0" u="none" baseline="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r>
                        <a:rPr lang="de-DE" sz="1700" b="0" u="none" baseline="0" smtClean="0">
                          <a:solidFill>
                            <a:schemeClr val="bg1"/>
                          </a:solidFill>
                        </a:rPr>
                        <a:t>, 2015</a:t>
                      </a:r>
                      <a:endParaRPr lang="de-DE" sz="1700" b="0" u="none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b="0" u="sng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rtl="0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B82"/>
                        </a:buClr>
                        <a:buFont typeface="Wingdings" pitchFamily="2" charset="2"/>
                        <a:buNone/>
                      </a:pPr>
                      <a:r>
                        <a:rPr lang="de-DE" sz="17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German Research School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Simulation Sciences GmbH</a:t>
                      </a:r>
                      <a:endParaRPr lang="de-DE" sz="1700" b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 fontAlgn="base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B82"/>
                        </a:buClr>
                        <a:buFont typeface="Wingdings" pitchFamily="2" charset="2"/>
                        <a:buNone/>
                      </a:pPr>
                      <a:r>
                        <a:rPr lang="de-DE" sz="1700" b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Laboratory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700" b="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Parallel </a:t>
                      </a:r>
                      <a:r>
                        <a:rPr lang="de-DE" sz="1700" b="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de-DE" sz="1700" b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7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Example: Jacobi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not converged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do </a:t>
            </a:r>
            <a:r>
              <a:rPr lang="en-US" dirty="0"/>
              <a:t>Jacobi </a:t>
            </a:r>
            <a:r>
              <a:rPr lang="en-US" dirty="0" smtClean="0"/>
              <a:t>step on each GPU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j=1; j &lt; m-1; j++)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u_new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][j] = 0.0f - 0.25f*(u[i-1][j] + u[i+1][j]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u[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][j-1] + u[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][j+1])</a:t>
            </a:r>
          </a:p>
          <a:p>
            <a:pPr marL="0" indent="0">
              <a:buNone/>
            </a:pPr>
            <a:r>
              <a:rPr lang="en-US" dirty="0" smtClean="0"/>
              <a:t>  exchange halo between GPUs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copy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u_new</a:t>
            </a:r>
            <a:r>
              <a:rPr lang="en-US" dirty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 smtClean="0"/>
              <a:t> on each GPU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next </a:t>
            </a:r>
            <a:r>
              <a:rPr lang="en-US" dirty="0"/>
              <a:t>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0"/>
            <a:ext cx="3844407" cy="11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Modify the provided MPI+CUDA Jacobi to utilize CUDA-aware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TODOs </a:t>
            </a:r>
            <a:r>
              <a:rPr lang="en-US" dirty="0"/>
              <a:t>in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MultiGPU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/exercises/tasks/Jacobi/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jacobi_cuda.c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Add </a:t>
            </a:r>
            <a:r>
              <a:rPr lang="de-DE" dirty="0" err="1" smtClean="0"/>
              <a:t>cudaSetDevice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cudaMemcpy </a:t>
            </a:r>
            <a:r>
              <a:rPr lang="de-DE" dirty="0" err="1" smtClean="0"/>
              <a:t>to</a:t>
            </a:r>
            <a:r>
              <a:rPr lang="de-DE" dirty="0" smtClean="0"/>
              <a:t> update </a:t>
            </a:r>
            <a:r>
              <a:rPr lang="de-DE" dirty="0" err="1" smtClean="0"/>
              <a:t>halos</a:t>
            </a:r>
            <a:endParaRPr lang="de-DE" dirty="0" smtClean="0"/>
          </a:p>
          <a:p>
            <a:pPr lvl="1"/>
            <a:r>
              <a:rPr lang="de-DE" dirty="0" err="1" smtClean="0"/>
              <a:t>Enable</a:t>
            </a:r>
            <a:r>
              <a:rPr lang="de-DE" dirty="0" smtClean="0"/>
              <a:t> Peer </a:t>
            </a:r>
            <a:r>
              <a:rPr lang="de-DE" dirty="0" err="1" smtClean="0"/>
              <a:t>access</a:t>
            </a:r>
            <a:endParaRPr lang="en-US" dirty="0" smtClean="0"/>
          </a:p>
          <a:p>
            <a:r>
              <a:rPr lang="en-US" dirty="0"/>
              <a:t>Solution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MultiGPU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/exercises/solutions/Jacobi/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jacobi_cuda.c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Slides are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MultiGPU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/multigpu_20042015.pdf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 GPUs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Further speedup computations</a:t>
            </a:r>
          </a:p>
          <a:p>
            <a:pPr lvl="0"/>
            <a:r>
              <a:rPr lang="en-US" dirty="0" smtClean="0"/>
              <a:t>Single GPU memory not sufficient</a:t>
            </a:r>
          </a:p>
          <a:p>
            <a:r>
              <a:rPr lang="en-US" dirty="0" smtClean="0"/>
              <a:t>Increases performance/W</a:t>
            </a:r>
          </a:p>
          <a:p>
            <a:endParaRPr lang="en-US" dirty="0"/>
          </a:p>
          <a:p>
            <a:r>
              <a:rPr lang="en-US" dirty="0" smtClean="0"/>
              <a:t>Intra-node Multi-GPU</a:t>
            </a:r>
          </a:p>
          <a:p>
            <a:pPr lvl="1"/>
            <a:r>
              <a:rPr lang="en-US" dirty="0" smtClean="0"/>
              <a:t>Easy-to-use, directly use the CUDA API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Inter-</a:t>
            </a:r>
            <a:r>
              <a:rPr lang="en-US" dirty="0"/>
              <a:t>node Multi-GPU</a:t>
            </a:r>
          </a:p>
          <a:p>
            <a:pPr lvl="1"/>
            <a:r>
              <a:rPr lang="en-US" dirty="0" smtClean="0"/>
              <a:t>Network communication with MPI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scenario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4419600" y="1524000"/>
            <a:ext cx="381000" cy="2971800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85800" y="1981200"/>
            <a:ext cx="1524000" cy="1981200"/>
            <a:chOff x="838200" y="2209800"/>
            <a:chExt cx="1524000" cy="1981200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0800" y="2209800"/>
            <a:ext cx="1524000" cy="1524000"/>
            <a:chOff x="2743200" y="2438400"/>
            <a:chExt cx="1524000" cy="152400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934200" y="1981200"/>
            <a:ext cx="1524000" cy="1981200"/>
            <a:chOff x="838200" y="2209800"/>
            <a:chExt cx="1524000" cy="1981200"/>
          </a:xfrm>
        </p:grpSpPr>
        <p:sp>
          <p:nvSpPr>
            <p:cNvPr id="20" name="Abgerundetes Rechteck 19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105400" y="2209800"/>
            <a:ext cx="1524000" cy="1524000"/>
            <a:chOff x="2743200" y="2438400"/>
            <a:chExt cx="1524000" cy="1524000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scenario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4419600" y="1524000"/>
            <a:ext cx="381000" cy="2971800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network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685800" y="1981200"/>
            <a:ext cx="1524000" cy="1981200"/>
            <a:chOff x="838200" y="2209800"/>
            <a:chExt cx="1524000" cy="1981200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0800" y="2209800"/>
            <a:ext cx="1524000" cy="1524000"/>
            <a:chOff x="2743200" y="2438400"/>
            <a:chExt cx="1524000" cy="152400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934200" y="1981200"/>
            <a:ext cx="1524000" cy="1981200"/>
            <a:chOff x="838200" y="2209800"/>
            <a:chExt cx="1524000" cy="1981200"/>
          </a:xfrm>
        </p:grpSpPr>
        <p:sp>
          <p:nvSpPr>
            <p:cNvPr id="20" name="Abgerundetes Rechteck 19"/>
            <p:cNvSpPr/>
            <p:nvPr/>
          </p:nvSpPr>
          <p:spPr bwMode="auto">
            <a:xfrm>
              <a:off x="838200" y="22098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GPU</a:t>
              </a:r>
              <a:endPara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838200" y="3429000"/>
              <a:ext cx="1524000" cy="762000"/>
            </a:xfrm>
            <a:prstGeom prst="roundRect">
              <a:avLst/>
            </a:prstGeom>
            <a:solidFill>
              <a:srgbClr val="005B82"/>
            </a:solidFill>
            <a:ln w="9525" cap="flat" cmpd="sng" algn="ctr">
              <a:solidFill>
                <a:srgbClr val="005B8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GPU</a:t>
              </a:r>
              <a:endParaRPr lang="de-DE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105400" y="2209800"/>
            <a:ext cx="1524000" cy="1524000"/>
            <a:chOff x="2743200" y="2438400"/>
            <a:chExt cx="1524000" cy="1524000"/>
          </a:xfrm>
        </p:grpSpPr>
        <p:sp>
          <p:nvSpPr>
            <p:cNvPr id="23" name="Abgerundetes Rechteck 22"/>
            <p:cNvSpPr/>
            <p:nvPr/>
          </p:nvSpPr>
          <p:spPr bwMode="auto">
            <a:xfrm>
              <a:off x="2743200" y="2438400"/>
              <a:ext cx="1524000" cy="1524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30480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3581400" y="27432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30480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581400" y="327660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de-DE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4953000" y="1371600"/>
            <a:ext cx="3810000" cy="3200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8497887" cy="5275262"/>
          </a:xfrm>
        </p:spPr>
        <p:txBody>
          <a:bodyPr/>
          <a:lstStyle/>
          <a:p>
            <a:r>
              <a:rPr lang="en-US" dirty="0" smtClean="0"/>
              <a:t>Single CPU thread access Multiple GPUs</a:t>
            </a:r>
          </a:p>
          <a:p>
            <a:r>
              <a:rPr lang="en-US" dirty="0" smtClean="0"/>
              <a:t>CUDA calls issued to </a:t>
            </a:r>
            <a:r>
              <a:rPr lang="en-US" i="1" u="sng" dirty="0" smtClean="0"/>
              <a:t>current</a:t>
            </a:r>
            <a:r>
              <a:rPr lang="en-US" dirty="0" smtClean="0"/>
              <a:t> GPU</a:t>
            </a:r>
          </a:p>
          <a:p>
            <a:r>
              <a:rPr lang="en-US" dirty="0" err="1" smtClean="0"/>
              <a:t>cudaSetDevice</a:t>
            </a:r>
            <a:r>
              <a:rPr lang="en-US" dirty="0" smtClean="0"/>
              <a:t>(x) sets the current GPU.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(0);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(dst_0,…);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(dst_0, …);</a:t>
            </a:r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(1);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(dst_1,…);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(dst_1, 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GPU can be changed even when </a:t>
            </a:r>
            <a:r>
              <a:rPr lang="en-US" dirty="0" err="1" smtClean="0"/>
              <a:t>async</a:t>
            </a:r>
            <a:r>
              <a:rPr lang="en-US" dirty="0" smtClean="0"/>
              <a:t> calls (kernels,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memcopies</a:t>
            </a:r>
            <a:r>
              <a:rPr lang="en-US" dirty="0" smtClean="0"/>
              <a:t>) are running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(0);</a:t>
            </a:r>
          </a:p>
          <a:p>
            <a:pPr marL="457200" lvl="1" indent="0">
              <a:buNone/>
            </a:pPr>
            <a:r>
              <a:rPr lang="en-US" dirty="0"/>
              <a:t>k</a:t>
            </a:r>
            <a:r>
              <a:rPr lang="en-US" dirty="0" smtClean="0"/>
              <a:t>ernel&lt;&lt;&lt;…&gt;&gt;&gt;(…);</a:t>
            </a:r>
          </a:p>
          <a:p>
            <a:pPr marL="457200" lvl="1" indent="0">
              <a:buNone/>
            </a:pPr>
            <a:r>
              <a:rPr lang="en-US" dirty="0" err="1" smtClean="0"/>
              <a:t>cudaSetDevice</a:t>
            </a:r>
            <a:r>
              <a:rPr lang="en-US" dirty="0" smtClean="0"/>
              <a:t>(1);</a:t>
            </a:r>
          </a:p>
          <a:p>
            <a:pPr marL="457200" lvl="1" indent="0">
              <a:buNone/>
            </a:pPr>
            <a:r>
              <a:rPr lang="en-US" dirty="0" err="1" smtClean="0"/>
              <a:t>cudaMemcpyAsync</a:t>
            </a:r>
            <a:r>
              <a:rPr lang="en-US" dirty="0" smtClean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31893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GPU has to access data from another GPU</a:t>
            </a:r>
          </a:p>
          <a:p>
            <a:r>
              <a:rPr lang="en-US" dirty="0" smtClean="0"/>
              <a:t>Traditional method: Go about it through the CPU/Main Memory</a:t>
            </a:r>
          </a:p>
          <a:p>
            <a:r>
              <a:rPr lang="en-US" dirty="0" smtClean="0"/>
              <a:t>Due to UVA: Peer-to-peer </a:t>
            </a:r>
            <a:r>
              <a:rPr lang="en-US" dirty="0" err="1" smtClean="0"/>
              <a:t>memcopies</a:t>
            </a:r>
            <a:r>
              <a:rPr lang="en-US" dirty="0" smtClean="0"/>
              <a:t> (GPUDirect P2P)</a:t>
            </a:r>
          </a:p>
        </p:txBody>
      </p:sp>
      <p:cxnSp>
        <p:nvCxnSpPr>
          <p:cNvPr id="14" name="Elbow Connector 13"/>
          <p:cNvCxnSpPr>
            <a:stCxn id="9" idx="2"/>
          </p:cNvCxnSpPr>
          <p:nvPr/>
        </p:nvCxnSpPr>
        <p:spPr bwMode="auto">
          <a:xfrm>
            <a:off x="5181600" y="3429000"/>
            <a:ext cx="914400" cy="914400"/>
          </a:xfrm>
          <a:prstGeom prst="bentConnector3">
            <a:avLst>
              <a:gd name="adj1" fmla="val 103571"/>
            </a:avLst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5" y="2971800"/>
            <a:ext cx="8108572" cy="2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Multi-GPU 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125538"/>
            <a:ext cx="8505364" cy="5183187"/>
          </a:xfrm>
        </p:spPr>
        <p:txBody>
          <a:bodyPr/>
          <a:lstStyle/>
          <a:p>
            <a:r>
              <a:rPr lang="en-US" dirty="0" smtClean="0"/>
              <a:t>Check if the GPU can access Peer device</a:t>
            </a:r>
          </a:p>
          <a:p>
            <a:pPr marL="457200" lvl="1" indent="0">
              <a:buNone/>
            </a:pPr>
            <a:r>
              <a:rPr lang="en-US" dirty="0" smtClean="0"/>
              <a:t>	cudaDeviceCanAccessPeer</a:t>
            </a:r>
            <a:r>
              <a:rPr lang="en-US" dirty="0"/>
              <a:t>(&amp;</a:t>
            </a:r>
            <a:r>
              <a:rPr lang="en-US" dirty="0" err="1"/>
              <a:t>canAccessPeer</a:t>
            </a:r>
            <a:r>
              <a:rPr lang="en-US" dirty="0"/>
              <a:t>, </a:t>
            </a:r>
            <a:r>
              <a:rPr lang="en-US" dirty="0" err="1" smtClean="0"/>
              <a:t>devx</a:t>
            </a:r>
            <a:r>
              <a:rPr lang="en-US" dirty="0" smtClean="0"/>
              <a:t>, </a:t>
            </a:r>
            <a:r>
              <a:rPr lang="en-US" dirty="0" err="1" smtClean="0"/>
              <a:t>devy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First enable Peer-to-peer communication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cudaSetDevice</a:t>
            </a:r>
            <a:r>
              <a:rPr lang="en-US" dirty="0" smtClean="0"/>
              <a:t>(</a:t>
            </a:r>
            <a:r>
              <a:rPr lang="en-US" dirty="0" err="1" smtClean="0"/>
              <a:t>devx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cudaDeviceEnablePeerAccess</a:t>
            </a:r>
            <a:r>
              <a:rPr lang="en-US" dirty="0"/>
              <a:t>(devy,0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Transfer data between two devices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, size, </a:t>
            </a:r>
            <a:r>
              <a:rPr lang="en-US" dirty="0" err="1" smtClean="0"/>
              <a:t>cudaMemcpyDeviceToDevice</a:t>
            </a:r>
            <a:r>
              <a:rPr lang="en-US" dirty="0" smtClean="0"/>
              <a:t>);</a:t>
            </a:r>
          </a:p>
          <a:p>
            <a:pPr lvl="2"/>
            <a:r>
              <a:rPr lang="de-DE" dirty="0" smtClean="0"/>
              <a:t>Also works if </a:t>
            </a:r>
            <a:r>
              <a:rPr lang="de-DE" dirty="0"/>
              <a:t>p</a:t>
            </a:r>
            <a:r>
              <a:rPr lang="de-DE" dirty="0" smtClean="0"/>
              <a:t>eer access is not possible or not enabled (fall back with host memory staging)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7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Example: Jacobi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the 2D-Poission equation on a </a:t>
            </a:r>
            <a:r>
              <a:rPr lang="en-US" dirty="0" smtClean="0"/>
              <a:t>square</a:t>
            </a:r>
          </a:p>
          <a:p>
            <a:pPr lvl="1"/>
            <a:r>
              <a:rPr lang="en-US" dirty="0" err="1"/>
              <a:t>Dirichlet</a:t>
            </a:r>
            <a:r>
              <a:rPr lang="en-US" dirty="0"/>
              <a:t> boundary conditions</a:t>
            </a:r>
          </a:p>
          <a:p>
            <a:r>
              <a:rPr lang="en-US" dirty="0"/>
              <a:t>1D domain </a:t>
            </a:r>
            <a:r>
              <a:rPr lang="en-US" dirty="0" err="1"/>
              <a:t>decompostion</a:t>
            </a:r>
            <a:r>
              <a:rPr lang="en-US" dirty="0"/>
              <a:t> with two domains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6589928" cy="18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71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325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MT Bd</vt:lpstr>
      <vt:lpstr>Courier New</vt:lpstr>
      <vt:lpstr>Wingdings</vt:lpstr>
      <vt:lpstr>default</vt:lpstr>
      <vt:lpstr>MultiGPU programming </vt:lpstr>
      <vt:lpstr>Using Multi GPUs</vt:lpstr>
      <vt:lpstr>Application scenario</vt:lpstr>
      <vt:lpstr>Application scenario</vt:lpstr>
      <vt:lpstr>Intra-node Multi-GPU </vt:lpstr>
      <vt:lpstr>Intra-node Multi-GPU</vt:lpstr>
      <vt:lpstr>Intra-node Multi-GPU Communication</vt:lpstr>
      <vt:lpstr>Intra-node Multi-GPU Communication</vt:lpstr>
      <vt:lpstr>Hands-on Example: Jacobi</vt:lpstr>
      <vt:lpstr>Hands-on Example: Jacobi</vt:lpstr>
      <vt:lpstr>Task: Modify the provided MPI+CUDA Jacobi to utilize CUDA-aware MPI</vt:lpstr>
    </vt:vector>
  </TitlesOfParts>
  <Company>Central Institute for Applied Mathematics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Timestamp Synchronization of Concurrent Events</dc:title>
  <dc:creator>Daniel Becker</dc:creator>
  <cp:lastModifiedBy>Jiri Kraus</cp:lastModifiedBy>
  <cp:revision>380</cp:revision>
  <dcterms:created xsi:type="dcterms:W3CDTF">2010-10-05T09:22:11Z</dcterms:created>
  <dcterms:modified xsi:type="dcterms:W3CDTF">2015-04-14T12:05:38Z</dcterms:modified>
</cp:coreProperties>
</file>