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330" r:id="rId3"/>
    <p:sldId id="362" r:id="rId4"/>
    <p:sldId id="364" r:id="rId5"/>
    <p:sldId id="365" r:id="rId6"/>
    <p:sldId id="366" r:id="rId7"/>
    <p:sldId id="367" r:id="rId8"/>
    <p:sldId id="369" r:id="rId9"/>
    <p:sldId id="371" r:id="rId10"/>
    <p:sldId id="373" r:id="rId11"/>
    <p:sldId id="372" r:id="rId12"/>
    <p:sldId id="374" r:id="rId13"/>
    <p:sldId id="37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2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79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3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2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9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0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78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69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50854F-F62C-4AA9-8184-3905786DEC0E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C609E3-FE0A-4C04-9BD4-3B1EC8CFF6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8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626" y="1012882"/>
            <a:ext cx="11512062" cy="4257716"/>
          </a:xfrm>
        </p:spPr>
        <p:txBody>
          <a:bodyPr>
            <a:normAutofit fontScale="85000" lnSpcReduction="20000"/>
          </a:bodyPr>
          <a:lstStyle/>
          <a:p>
            <a:pPr algn="ctr"/>
            <a:endParaRPr lang="pt-BR" sz="3000" b="1" dirty="0">
              <a:latin typeface="+mn-lt"/>
            </a:endParaRPr>
          </a:p>
          <a:p>
            <a:pPr algn="ctr"/>
            <a:r>
              <a:rPr lang="pt-BR" sz="5200" dirty="0">
                <a:latin typeface="+mn-lt"/>
              </a:rPr>
              <a:t>Missão Stone</a:t>
            </a:r>
          </a:p>
          <a:p>
            <a:pPr algn="ctr"/>
            <a:endParaRPr lang="pt-BR" sz="4400" dirty="0">
              <a:latin typeface="+mn-lt"/>
            </a:endParaRPr>
          </a:p>
          <a:p>
            <a:pPr algn="ctr"/>
            <a:r>
              <a:rPr lang="pt-BR" sz="4400" dirty="0">
                <a:latin typeface="+mn-lt"/>
              </a:rPr>
              <a:t>Estudo de rentabilidade</a:t>
            </a:r>
          </a:p>
          <a:p>
            <a:pPr algn="ctr"/>
            <a:endParaRPr lang="pt-BR" sz="4400" b="1" dirty="0">
              <a:solidFill>
                <a:schemeClr val="tx1"/>
              </a:solidFill>
              <a:latin typeface="+mn-lt"/>
            </a:endParaRPr>
          </a:p>
          <a:p>
            <a:pPr algn="ctr"/>
            <a:endParaRPr lang="pt-BR" sz="3000" dirty="0">
              <a:solidFill>
                <a:schemeClr val="tx1"/>
              </a:solidFill>
              <a:latin typeface="+mn-lt"/>
            </a:endParaRPr>
          </a:p>
          <a:p>
            <a:pPr algn="ctr"/>
            <a:endParaRPr lang="pt-BR" sz="3000" dirty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pt-BR" sz="2600" b="1" dirty="0">
                <a:solidFill>
                  <a:schemeClr val="tx1"/>
                </a:solidFill>
              </a:rPr>
              <a:t>Max cardoso de Resende</a:t>
            </a:r>
          </a:p>
          <a:p>
            <a:pPr algn="ctr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11926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64E-A1A0-CEE0-606F-E1E54175B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619CD-7809-797D-7977-6D4488E989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611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600" b="1" dirty="0">
                <a:solidFill>
                  <a:schemeClr val="tx1"/>
                </a:solidFill>
              </a:rPr>
              <a:t>Pergunta 2: Contexto de concorrência acirrada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</a:rPr>
              <a:t>A. Qual estratégia comercial poderíamos implementar para diminuir nossa perda de clientes? </a:t>
            </a:r>
          </a:p>
          <a:p>
            <a:pPr marL="457200" indent="-457200" algn="just">
              <a:buAutoNum type="alphaUcPeriod"/>
            </a:pPr>
            <a:endParaRPr lang="pt-BR" sz="2400" dirty="0">
              <a:solidFill>
                <a:schemeClr val="tx1"/>
              </a:solidFill>
            </a:endParaRPr>
          </a:p>
          <a:p>
            <a:pPr marL="749808" lvl="1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Diante do baixo </a:t>
            </a:r>
            <a:r>
              <a:rPr lang="pt-BR" sz="2400" dirty="0" err="1">
                <a:solidFill>
                  <a:schemeClr val="tx1"/>
                </a:solidFill>
              </a:rPr>
              <a:t>payback</a:t>
            </a:r>
            <a:r>
              <a:rPr lang="pt-BR" sz="2400" dirty="0">
                <a:solidFill>
                  <a:schemeClr val="tx1"/>
                </a:solidFill>
              </a:rPr>
              <a:t>  (apenas 11% da base cobriu o </a:t>
            </a:r>
            <a:r>
              <a:rPr lang="pt-BR" sz="2400" dirty="0" err="1">
                <a:solidFill>
                  <a:schemeClr val="tx1"/>
                </a:solidFill>
              </a:rPr>
              <a:t>payback</a:t>
            </a:r>
            <a:r>
              <a:rPr lang="pt-BR" sz="2400" dirty="0">
                <a:solidFill>
                  <a:schemeClr val="tx1"/>
                </a:solidFill>
              </a:rPr>
              <a:t> do CAC) e baixo retorno da taxa_stone:</a:t>
            </a:r>
          </a:p>
          <a:p>
            <a:pPr marL="932688" lvl="2" indent="-457200"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</a:rPr>
              <a:t>Política: Reduzir as taxas de manutenção regulares (taxa_stone)</a:t>
            </a:r>
          </a:p>
          <a:p>
            <a:pPr marL="749808" lvl="1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Baixo impacto nas receitas;</a:t>
            </a:r>
          </a:p>
          <a:p>
            <a:pPr marL="749808" lvl="1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Consumidor tem visão míope o que faz ele ponderar mais as taxas fixas do que as de algum outro serviço;</a:t>
            </a:r>
          </a:p>
          <a:p>
            <a:pPr marL="749808" lvl="1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Reduz  custo fixo do cliente -&gt; Impacto mais direto sobre o cliente mediano;</a:t>
            </a:r>
          </a:p>
          <a:p>
            <a:pPr marL="749808" lvl="1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Cliente ganha a sensação de liberdade.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4801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4E096-D5D0-1ACE-062C-DA3F57FE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95FD5-D289-6301-83EA-BEEF8011C1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611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600" b="1" dirty="0">
                <a:solidFill>
                  <a:schemeClr val="tx1"/>
                </a:solidFill>
              </a:rPr>
              <a:t>Pergunta 2: Contexto de concorrência acirrada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</a:rPr>
              <a:t>B. Quais clientes você priorizaria para blindá-los de um eventual ataque da concorrência e por quê? Não é necessário especificar os </a:t>
            </a:r>
            <a:r>
              <a:rPr lang="pt-BR" sz="2400" dirty="0" err="1">
                <a:solidFill>
                  <a:schemeClr val="tx1"/>
                </a:solidFill>
              </a:rPr>
              <a:t>IDs</a:t>
            </a:r>
            <a:r>
              <a:rPr lang="pt-BR" sz="2400" dirty="0">
                <a:solidFill>
                  <a:schemeClr val="tx1"/>
                </a:solidFill>
              </a:rPr>
              <a:t> dos clientes, apenas explique quais são as características dos clientes e quantos são.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749808" lvl="1" indent="-457200"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</a:rPr>
              <a:t>Clientes dos clusters 1 e 3. </a:t>
            </a:r>
          </a:p>
          <a:p>
            <a:pPr marL="932688" lvl="2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Cerca de 50% dos clientes do Cluster 1 e 70% do Cluster 3, contratam serviços da Stone (recebíveis). </a:t>
            </a:r>
          </a:p>
          <a:p>
            <a:pPr marL="932688" lvl="2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Esses dois grupos respondem por cerca de 60% (5414) dos clientes  com dados transacionais.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3000" b="1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209BDA8-A0A2-9E72-AD56-82AD42B9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86" y="2298352"/>
            <a:ext cx="690302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0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D7C12-3141-B731-F7FB-38B3D27C6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AFE48-EFA5-D345-C039-CB62EF8F2A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611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600" b="1" dirty="0">
                <a:solidFill>
                  <a:schemeClr val="tx1"/>
                </a:solidFill>
              </a:rPr>
              <a:t>Pergunta 3: Sugestão para maximizar o lucro da companhia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</a:rPr>
              <a:t>Estratégia: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932688" lvl="2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Diante da sugestão de redução das taxas de cobrança regulares (taxa_stone), a estratégia será  aumentar marginalmente as taxas de outros serviços financeiros, como a taxa média dos recebíveis, em especial para os grupos 1 e 3. </a:t>
            </a:r>
          </a:p>
          <a:p>
            <a:pPr marL="932688" lvl="2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Essa política afetará cerca de 38% da base (3346 clientes) e gerará uma política de precificação mais assertiva conforme a contratação de serviços. </a:t>
            </a:r>
          </a:p>
          <a:p>
            <a:pPr marL="932688" lvl="2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Grupo 3: </a:t>
            </a:r>
          </a:p>
          <a:p>
            <a:pPr marL="1115568" lvl="3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</a:rPr>
              <a:t>Observa-se que não há uma taxa de manutenção tão elevada (0.81%), porém tem a segunda menor taxa de recebíveis, além de ser o grupo que mais contrata esse tipo de serviço (70% dos clientes do grupo contrataram o serviço).</a:t>
            </a:r>
          </a:p>
          <a:p>
            <a:pPr marL="475488" lvl="2" indent="0" algn="just">
              <a:buNone/>
            </a:pPr>
            <a:r>
              <a:rPr lang="pt-BR" sz="2400" dirty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3000" b="1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A8A84B9-6510-D34A-4236-41160C6F1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31" y="1246909"/>
            <a:ext cx="690302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5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4D2FE-8F6C-18E5-FB1D-114EB802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C1249-8562-D2E7-104D-525BF20D6E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29995" y="2682728"/>
            <a:ext cx="2554032" cy="611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400" b="1" dirty="0">
                <a:solidFill>
                  <a:schemeClr val="tx1"/>
                </a:solidFill>
              </a:rPr>
              <a:t>Obrigado!</a:t>
            </a:r>
          </a:p>
          <a:p>
            <a:pPr algn="just"/>
            <a:endParaRPr lang="pt-BR" sz="3400" dirty="0">
              <a:solidFill>
                <a:schemeClr val="tx1"/>
              </a:solidFill>
            </a:endParaRPr>
          </a:p>
          <a:p>
            <a:pPr algn="just"/>
            <a:endParaRPr lang="pt-BR" sz="3400" dirty="0">
              <a:solidFill>
                <a:schemeClr val="tx1"/>
              </a:solidFill>
            </a:endParaRPr>
          </a:p>
          <a:p>
            <a:endParaRPr lang="pt-BR" sz="3400" dirty="0"/>
          </a:p>
          <a:p>
            <a:endParaRPr lang="pt-BR" sz="3400" dirty="0"/>
          </a:p>
          <a:p>
            <a:pPr marL="0" indent="0">
              <a:buNone/>
            </a:pP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10990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5754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>
                <a:solidFill>
                  <a:schemeClr val="tx1"/>
                </a:solidFill>
              </a:rPr>
              <a:t>Case Estudo de Rentabilidade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Contexto Geral:</a:t>
            </a:r>
          </a:p>
          <a:p>
            <a:pPr marL="0" indent="0" algn="just">
              <a:buNone/>
            </a:pPr>
            <a:r>
              <a:rPr lang="pt-BR" sz="2200" dirty="0"/>
              <a:t>A planilha Base_Missão_S.xlsx contém dados fictícios de alguns clientes ao longo de 3 meses: </a:t>
            </a:r>
          </a:p>
          <a:p>
            <a:pPr marL="0" indent="0" algn="just">
              <a:buNone/>
            </a:pPr>
            <a:r>
              <a:rPr lang="pt-BR" sz="2200" dirty="0"/>
              <a:t>Primeira aba: </a:t>
            </a:r>
          </a:p>
          <a:p>
            <a:pPr marL="292608" lvl="1" indent="0" algn="just">
              <a:buNone/>
            </a:pPr>
            <a:r>
              <a:rPr lang="pt-BR" sz="2200" dirty="0" err="1"/>
              <a:t>Dataset</a:t>
            </a:r>
            <a:r>
              <a:rPr lang="pt-BR" sz="2200" dirty="0"/>
              <a:t> com o volume transacionado, a receita transacional e a receita de antecipação, assim como o ID dos clientes e seus segmentos de atuação. </a:t>
            </a:r>
          </a:p>
          <a:p>
            <a:pPr marL="0" indent="0" algn="just">
              <a:buNone/>
            </a:pPr>
            <a:r>
              <a:rPr lang="pt-BR" sz="2200" dirty="0"/>
              <a:t>Segunda aba:</a:t>
            </a:r>
          </a:p>
          <a:p>
            <a:pPr marL="292608" lvl="1" indent="0" algn="just">
              <a:buNone/>
            </a:pPr>
            <a:r>
              <a:rPr lang="pt-BR" sz="2200" dirty="0" err="1"/>
              <a:t>Dataset</a:t>
            </a:r>
            <a:r>
              <a:rPr lang="pt-BR" sz="2200" dirty="0"/>
              <a:t> com ID dos clientes e seu custo de aquisição, o CAC, contabilizado apenas 1 vez na vida útil do cliente. </a:t>
            </a:r>
          </a:p>
          <a:p>
            <a:pPr marL="0" indent="0" algn="just">
              <a:buNone/>
            </a:pPr>
            <a:r>
              <a:rPr lang="pt-BR" sz="2200" dirty="0"/>
              <a:t>O intuito do estudo é que você explore os dados e responda as seguintes perguntas: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7429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B521-8520-2F9A-49C5-BA24975BB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A2CF9-0546-708D-7634-1919BCED1C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5754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>
                <a:solidFill>
                  <a:schemeClr val="tx1"/>
                </a:solidFill>
              </a:rPr>
              <a:t>Case Estudo de Rentabilidade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Perguntas:</a:t>
            </a:r>
          </a:p>
          <a:p>
            <a:pPr marL="457200" indent="-457200" algn="just">
              <a:buAutoNum type="arabicPeriod"/>
            </a:pPr>
            <a:r>
              <a:rPr lang="pt-BR" sz="2200" dirty="0">
                <a:solidFill>
                  <a:schemeClr val="tx1"/>
                </a:solidFill>
              </a:rPr>
              <a:t>Qual seria sua sugestão de clusterização da base? Por quê? </a:t>
            </a:r>
          </a:p>
          <a:p>
            <a:pPr marL="457200" indent="-457200" algn="just">
              <a:buAutoNum type="arabicPeriod"/>
            </a:pPr>
            <a:r>
              <a:rPr lang="pt-BR" sz="2200" dirty="0">
                <a:solidFill>
                  <a:schemeClr val="tx1"/>
                </a:solidFill>
              </a:rPr>
              <a:t>Estando em um cenário de concorrência acirrada: </a:t>
            </a:r>
          </a:p>
          <a:p>
            <a:pPr marL="749808" lvl="1" indent="-457200" algn="just">
              <a:buFont typeface="+mj-lt"/>
              <a:buAutoNum type="alphaLcParenR"/>
            </a:pPr>
            <a:r>
              <a:rPr lang="pt-BR" sz="2200" dirty="0">
                <a:solidFill>
                  <a:schemeClr val="tx1"/>
                </a:solidFill>
              </a:rPr>
              <a:t>Qual estratégia comercial poderíamos implementar para diminuir nossa perda de clientes? </a:t>
            </a:r>
          </a:p>
          <a:p>
            <a:pPr marL="749808" lvl="1" indent="-457200" algn="just">
              <a:buFont typeface="+mj-lt"/>
              <a:buAutoNum type="alphaLcParenR"/>
            </a:pPr>
            <a:r>
              <a:rPr lang="pt-BR" sz="2200" dirty="0">
                <a:solidFill>
                  <a:schemeClr val="tx1"/>
                </a:solidFill>
              </a:rPr>
              <a:t>Quais clientes você priorizaria para blindá-los de um eventual ataque da concorrência e por quê? Não é necessário especificar os </a:t>
            </a:r>
            <a:r>
              <a:rPr lang="pt-BR" sz="2200" dirty="0" err="1">
                <a:solidFill>
                  <a:schemeClr val="tx1"/>
                </a:solidFill>
              </a:rPr>
              <a:t>IDs</a:t>
            </a:r>
            <a:r>
              <a:rPr lang="pt-BR" sz="2200" dirty="0">
                <a:solidFill>
                  <a:schemeClr val="tx1"/>
                </a:solidFill>
              </a:rPr>
              <a:t> dos clientes, apenas explique quais são as características dos clientes e quantos são. </a:t>
            </a:r>
          </a:p>
          <a:p>
            <a:pPr marL="457200" indent="-457200" algn="just">
              <a:buAutoNum type="arabicPeriod"/>
            </a:pPr>
            <a:r>
              <a:rPr lang="pt-BR" sz="2200" dirty="0">
                <a:solidFill>
                  <a:schemeClr val="tx1"/>
                </a:solidFill>
              </a:rPr>
              <a:t>Qual sua sugestão para maximizar o lucro da companhia?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0431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810F2-F146-C7AE-226D-F4B54ECC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05E9D-6C3A-AF2A-23C1-599AC3101C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569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>
                <a:solidFill>
                  <a:schemeClr val="tx1"/>
                </a:solidFill>
              </a:rPr>
              <a:t>Análise dos dados: Base CAC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478EA8-E8DC-8A35-8165-17B0A7150E03}"/>
              </a:ext>
            </a:extLst>
          </p:cNvPr>
          <p:cNvSpPr txBox="1"/>
          <p:nvPr/>
        </p:nvSpPr>
        <p:spPr>
          <a:xfrm>
            <a:off x="5413664" y="386337"/>
            <a:ext cx="668135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Estatísticas CAC: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Valor médio R$ 2.626,57;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Maiores taxas: ⛽ Posto de Gasolina (R$ 3.911,33);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Menores taxas: 🛒 Supermercado (R$ 2.132,57).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 err="1"/>
              <a:t>Payback</a:t>
            </a:r>
            <a:r>
              <a:rPr lang="pt-BR" sz="2000" dirty="0"/>
              <a:t> CAC: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11,2% dos clientes tiveram o CAC retornado;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Apenas 2 clientes (de 80)** com CAC &gt; R$ 15.000 tiveram retorno.</a:t>
            </a:r>
          </a:p>
          <a:p>
            <a:endParaRPr lang="pt-BR" sz="2000" dirty="0"/>
          </a:p>
          <a:p>
            <a:r>
              <a:rPr lang="pt-BR" sz="2000" dirty="0"/>
              <a:t>⛽ Posto de Gasolina: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Maior prêmio para entrada (CAC alto);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85% mais caro que Supermercado;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80% mais caro que Restaurante;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000" dirty="0"/>
              <a:t>Maior índice de CAC pago (16,67% dos clientes).</a:t>
            </a:r>
          </a:p>
          <a:p>
            <a:endParaRPr lang="pt-BR" sz="2000" dirty="0"/>
          </a:p>
          <a:p>
            <a:r>
              <a:rPr lang="pt-BR" sz="2000" dirty="0"/>
              <a:t>🍽 Restaurante:</a:t>
            </a:r>
          </a:p>
          <a:p>
            <a:r>
              <a:rPr lang="pt-BR" sz="2000" dirty="0"/>
              <a:t>Pior índice de </a:t>
            </a:r>
            <a:r>
              <a:rPr lang="pt-BR" sz="2000" dirty="0" err="1"/>
              <a:t>payback</a:t>
            </a:r>
            <a:r>
              <a:rPr lang="pt-BR" sz="2000" dirty="0"/>
              <a:t>: 8,11% dos clientes inv. Retornado.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E8F4B1-4650-0CF8-FC71-63BDBDD9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4" y="1069494"/>
            <a:ext cx="4330568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5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5B815-0A5C-1B18-3524-A30FE2AC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7B197-E486-0D8D-59E5-15ADFF98F0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569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>
                <a:solidFill>
                  <a:schemeClr val="tx1"/>
                </a:solidFill>
              </a:rPr>
              <a:t>Análise dos dados: Base Transacional</a:t>
            </a:r>
          </a:p>
          <a:p>
            <a:pPr marL="0" indent="0">
              <a:buNone/>
            </a:pPr>
            <a:endParaRPr lang="pt-BR" sz="22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</a:rPr>
              <a:t>A base fornece algumas variáveis de negócio. 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</a:rPr>
              <a:t>Volume transacional; Receita Transacional; Antecipação de Recebíveis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200" dirty="0"/>
              <a:t>Para melhor entender a estrutura de operação da Stone algumas features que retratem a rentabilidade dos serviços prestados pela instituição foram calculadas: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200" dirty="0"/>
              <a:t>Taxas são 'proxy’ para serviços prestados pela Stone: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pt-BR" sz="2200" dirty="0"/>
              <a:t>Taxa Stone → Razão entre a receita e o volume transacional corrente.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pt-BR" sz="2200" dirty="0"/>
              <a:t>Taxa Recebíveis → Razão entre a receita de recebíveis e o volume transacional corrente.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pt-BR" sz="2200" dirty="0"/>
              <a:t>Taxa Spread → Diferença entre ambas as taxas.</a:t>
            </a:r>
          </a:p>
          <a:p>
            <a:pPr marL="0" indent="0">
              <a:buNone/>
            </a:pPr>
            <a:endParaRPr lang="pt-BR" sz="3000" b="1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73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7EDC6-AEB4-A717-4982-C99BD9D13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AC008-31DA-AB16-E4A1-4A7BB040AC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569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>
                <a:solidFill>
                  <a:schemeClr val="tx1"/>
                </a:solidFill>
              </a:rPr>
              <a:t>Análise dos dados: Base Transacional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CDFC8F-B4BA-E4CE-CE16-4E5BB4B495ED}"/>
              </a:ext>
            </a:extLst>
          </p:cNvPr>
          <p:cNvSpPr txBox="1"/>
          <p:nvPr/>
        </p:nvSpPr>
        <p:spPr>
          <a:xfrm>
            <a:off x="6702137" y="386337"/>
            <a:ext cx="51967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Estatísticas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200" dirty="0"/>
              <a:t>Receita transacional Média R$ 634,00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200" dirty="0"/>
              <a:t>Receita recebíveis Média: R$ 555,54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200" dirty="0"/>
              <a:t>Taxa </a:t>
            </a:r>
            <a:r>
              <a:rPr lang="pt-BR" sz="2200" dirty="0" err="1"/>
              <a:t>stone</a:t>
            </a:r>
            <a:r>
              <a:rPr lang="pt-BR" sz="2200" dirty="0"/>
              <a:t> Média: 0,93%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200" dirty="0"/>
              <a:t>Taxa recebíveis Média: 2,30%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200" dirty="0"/>
              <a:t>Taxa Spread: 1,52%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200" dirty="0"/>
          </a:p>
          <a:p>
            <a:r>
              <a:rPr lang="pt-BR" sz="2200" dirty="0"/>
              <a:t>⛽ Postos de Gasolina: 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200" dirty="0"/>
              <a:t>Segmento mais beneficiado em termos de taxas pela Stone;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200" dirty="0"/>
              <a:t>Menor taxa sobre volume transacional e menor spread; 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200" dirty="0"/>
              <a:t>Menos de 20% dos clientes utilizam outros serviços da Stone.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CD5E46-9E15-B34B-59AD-AD4FA4FB7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6" y="1045172"/>
            <a:ext cx="6263597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60874-6BCA-258C-05D7-CBF60509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12D25-8AE7-EDA5-1E7A-9CFDF04E5B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569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>
                <a:solidFill>
                  <a:schemeClr val="tx1"/>
                </a:solidFill>
              </a:rPr>
              <a:t>Análise dos dados: Base Transacional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C7A315-7485-2931-F3DB-CE626DB56D5C}"/>
              </a:ext>
            </a:extLst>
          </p:cNvPr>
          <p:cNvSpPr txBox="1"/>
          <p:nvPr/>
        </p:nvSpPr>
        <p:spPr>
          <a:xfrm>
            <a:off x="7003473" y="604941"/>
            <a:ext cx="50603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Estatísticas</a:t>
            </a:r>
          </a:p>
          <a:p>
            <a:endParaRPr lang="pt-BR" sz="2000" dirty="0"/>
          </a:p>
          <a:p>
            <a:r>
              <a:rPr lang="pt-BR" sz="2200" dirty="0"/>
              <a:t>🍽 Restaurantes: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Setor que mais utiliza antecipação de recebíveis (2044 clientes);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3º maior taxa de recebíveis (2,26%) 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2200" dirty="0"/>
          </a:p>
          <a:p>
            <a:r>
              <a:rPr lang="pt-BR" sz="2200" dirty="0"/>
              <a:t>🏗  Materiais de Construção: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Setor que paga as maiores taxas;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200" dirty="0"/>
              <a:t>Taxa </a:t>
            </a:r>
            <a:r>
              <a:rPr lang="pt-BR" sz="2200" dirty="0" err="1"/>
              <a:t>stone</a:t>
            </a:r>
            <a:r>
              <a:rPr lang="pt-BR" sz="2200" dirty="0"/>
              <a:t> = 1.23%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200" dirty="0"/>
              <a:t>Taxa recebíveis: 2.76%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Barreira para contratação de novos produtos.  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000" dirty="0"/>
          </a:p>
          <a:p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659514-3F3D-5A41-58DB-4CEA226B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" y="1123096"/>
            <a:ext cx="6554543" cy="352074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37907C1-ADA1-34CD-AE11-261B0E70DE28}"/>
              </a:ext>
            </a:extLst>
          </p:cNvPr>
          <p:cNvSpPr txBox="1"/>
          <p:nvPr/>
        </p:nvSpPr>
        <p:spPr>
          <a:xfrm>
            <a:off x="2182090" y="5289608"/>
            <a:ext cx="9175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Dado o contexto de avaliação de risco, essas taxas não seriam punitivas/limitadoras para esses segmentos?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65DAE7-65FC-D521-B6D8-777B1BF4E1E8}"/>
              </a:ext>
            </a:extLst>
          </p:cNvPr>
          <p:cNvSpPr txBox="1"/>
          <p:nvPr/>
        </p:nvSpPr>
        <p:spPr>
          <a:xfrm>
            <a:off x="1639165" y="5489662"/>
            <a:ext cx="475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🤔  </a:t>
            </a:r>
          </a:p>
        </p:txBody>
      </p:sp>
    </p:spTree>
    <p:extLst>
      <p:ext uri="{BB962C8B-B14F-4D97-AF65-F5344CB8AC3E}">
        <p14:creationId xmlns:p14="http://schemas.microsoft.com/office/powerpoint/2010/main" val="333632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3F009-DD0C-B687-C489-0DB84E3E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E73EB-F745-4512-06B3-AD891AA6C4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611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600" b="1" dirty="0">
                <a:solidFill>
                  <a:schemeClr val="tx1"/>
                </a:solidFill>
              </a:rPr>
              <a:t>Pergunta 1: </a:t>
            </a:r>
            <a:r>
              <a:rPr lang="pt-BR" sz="2600" b="1" dirty="0"/>
              <a:t>Qual seria sua sugestão de clusterização da base? Por quê? </a:t>
            </a:r>
          </a:p>
          <a:p>
            <a:pPr marL="0" indent="0">
              <a:buNone/>
            </a:pPr>
            <a:endParaRPr lang="pt-BR" sz="3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3000" b="1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0C82E0-AE4C-DC9B-2342-D244FB28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9" y="1147232"/>
            <a:ext cx="9258300" cy="19908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22924B2-5FE3-0A94-B4C1-50E441F0AB51}"/>
              </a:ext>
            </a:extLst>
          </p:cNvPr>
          <p:cNvSpPr txBox="1"/>
          <p:nvPr/>
        </p:nvSpPr>
        <p:spPr>
          <a:xfrm>
            <a:off x="363682" y="3429000"/>
            <a:ext cx="1131836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200" b="1" dirty="0"/>
              <a:t>Sugestão de Clusterização: taxa_stone</a:t>
            </a:r>
            <a:endParaRPr lang="pt-BR" sz="2200" dirty="0"/>
          </a:p>
          <a:p>
            <a:pPr marL="457200" indent="-457200">
              <a:buAutoNum type="arabicPeriod"/>
            </a:pPr>
            <a:r>
              <a:rPr lang="pt-BR" sz="2200" b="1" dirty="0"/>
              <a:t>Distribuição mais espalhada (próxima da normal);</a:t>
            </a:r>
          </a:p>
          <a:p>
            <a:pPr marL="457200" indent="-457200">
              <a:buAutoNum type="arabicPeriod"/>
            </a:pPr>
            <a:r>
              <a:rPr lang="pt-BR" sz="2200" dirty="0"/>
              <a:t>Picos visíveis de densidade: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200" dirty="0"/>
              <a:t>Sugere agrupamentos naturais nos dados: ideal para K-</a:t>
            </a:r>
            <a:r>
              <a:rPr lang="pt-BR" sz="2200" dirty="0" err="1"/>
              <a:t>Means</a:t>
            </a:r>
            <a:r>
              <a:rPr lang="pt-BR" sz="2200" dirty="0"/>
              <a:t> ou DBSCAN.</a:t>
            </a:r>
          </a:p>
          <a:p>
            <a:pPr>
              <a:buNone/>
            </a:pPr>
            <a:r>
              <a:rPr lang="pt-BR" sz="2200" dirty="0"/>
              <a:t>3. </a:t>
            </a:r>
            <a:r>
              <a:rPr lang="pt-BR" sz="2200" b="1" dirty="0"/>
              <a:t>Menos extremos em relação a outras métricas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2200" dirty="0"/>
              <a:t>A taxa_stone não apresenta variações tão intensas quanto o </a:t>
            </a:r>
            <a:r>
              <a:rPr lang="pt-BR" sz="2200" b="1" dirty="0"/>
              <a:t>volume transacional</a:t>
            </a:r>
            <a:r>
              <a:rPr lang="pt-BR" sz="2200" dirty="0"/>
              <a:t> ou a </a:t>
            </a:r>
            <a:r>
              <a:rPr lang="pt-BR" sz="2200" b="1" dirty="0"/>
              <a:t>receita transacional</a:t>
            </a:r>
            <a:r>
              <a:rPr lang="pt-BR" sz="2200" dirty="0"/>
              <a:t>, tornando-a uma variável mais estável para análise.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6043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58F1E-5192-7BAA-FAA9-CCEB17A24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2EC2C-B518-BFEB-A20A-4FF391768B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9954" y="386337"/>
            <a:ext cx="11172092" cy="569627"/>
          </a:xfrm>
        </p:spPr>
        <p:txBody>
          <a:bodyPr>
            <a:no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2800" b="1" dirty="0" err="1"/>
              <a:t>Pergunta</a:t>
            </a:r>
            <a:r>
              <a:rPr lang="en-US" sz="2800" b="1" dirty="0"/>
              <a:t> 1: Qual seria </a:t>
            </a:r>
            <a:r>
              <a:rPr lang="en-US" sz="2800" b="1" dirty="0" err="1"/>
              <a:t>sua</a:t>
            </a:r>
            <a:r>
              <a:rPr lang="en-US" sz="2800" b="1" dirty="0"/>
              <a:t> </a:t>
            </a:r>
            <a:r>
              <a:rPr lang="en-US" sz="2800" b="1" dirty="0" err="1"/>
              <a:t>sugestão</a:t>
            </a:r>
            <a:r>
              <a:rPr lang="en-US" sz="2800" b="1" dirty="0"/>
              <a:t> de </a:t>
            </a:r>
            <a:r>
              <a:rPr lang="en-US" sz="2800" b="1" dirty="0" err="1"/>
              <a:t>clusterização</a:t>
            </a:r>
            <a:r>
              <a:rPr lang="en-US" sz="2800" b="1" dirty="0"/>
              <a:t> da base? Por </a:t>
            </a:r>
            <a:r>
              <a:rPr lang="en-US" sz="2800" b="1" dirty="0" err="1"/>
              <a:t>quê</a:t>
            </a:r>
            <a:r>
              <a:rPr lang="en-US" sz="2800" b="1" dirty="0"/>
              <a:t>?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7760E6-ADBD-857E-295C-7220914B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0" y="955964"/>
            <a:ext cx="4565540" cy="52477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BFEC48-BAF6-A082-7B3B-F15FF3DC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55" y="2905408"/>
            <a:ext cx="690302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3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15850</TotalTime>
  <Words>988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SANTA CATARINA CENTRO SÓCIO-ECONÔMICO DEPARTAMENTO DE CIÊNCIAS ECONÔMICAS E RELAÇÕES INTERNACIONAIS PROGRAMA DE PÓS-GRADUAÇÃO EM ECONOMIA</dc:title>
  <dc:creator>dinorabaldo</dc:creator>
  <cp:lastModifiedBy>Ana Paula Lisboa</cp:lastModifiedBy>
  <cp:revision>221</cp:revision>
  <dcterms:created xsi:type="dcterms:W3CDTF">2016-06-27T18:34:13Z</dcterms:created>
  <dcterms:modified xsi:type="dcterms:W3CDTF">2025-03-17T20:32:08Z</dcterms:modified>
</cp:coreProperties>
</file>