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1" r:id="rId2"/>
    <p:sldMasterId id="2147483803" r:id="rId3"/>
    <p:sldMasterId id="2147483815" r:id="rId4"/>
    <p:sldMasterId id="2147483827" r:id="rId5"/>
    <p:sldMasterId id="2147483839" r:id="rId6"/>
    <p:sldMasterId id="2147483851" r:id="rId7"/>
    <p:sldMasterId id="2147483863" r:id="rId8"/>
    <p:sldMasterId id="2147483875" r:id="rId9"/>
  </p:sldMasterIdLst>
  <p:notesMasterIdLst>
    <p:notesMasterId r:id="rId24"/>
  </p:notesMasterIdLst>
  <p:handoutMasterIdLst>
    <p:handoutMasterId r:id="rId25"/>
  </p:handoutMasterIdLst>
  <p:sldIdLst>
    <p:sldId id="256" r:id="rId10"/>
    <p:sldId id="257" r:id="rId11"/>
    <p:sldId id="258" r:id="rId12"/>
    <p:sldId id="259" r:id="rId13"/>
    <p:sldId id="26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9" r:id="rId2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DBFD5-74B3-4FB6-A912-D4AA98054A76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9944-4B78-48D5-B857-5EB253EF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A307-01DC-415A-8DFC-AD44DF2FA618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C9663-30CA-4A3B-BD1F-CD77DE93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8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2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47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9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7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7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6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067C7D66-E8CC-4A9C-98EC-EBFC613C399F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657600" y="2133600"/>
            <a:ext cx="85344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0"/>
            <a:ext cx="12192000" cy="2286000"/>
            <a:chOff x="0" y="0"/>
            <a:chExt cx="5760" cy="144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0" y="0"/>
              <a:ext cx="5760" cy="1440"/>
              <a:chOff x="0" y="0"/>
              <a:chExt cx="5760" cy="1440"/>
            </a:xfrm>
          </p:grpSpPr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032" cy="1344"/>
              </a:xfrm>
              <a:prstGeom prst="rect">
                <a:avLst/>
              </a:prstGeom>
              <a:solidFill>
                <a:srgbClr val="007D6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72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728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4032" cy="96"/>
              </a:xfrm>
              <a:prstGeom prst="rect">
                <a:avLst/>
              </a:prstGeom>
              <a:solidFill>
                <a:schemeClr val="tx1">
                  <a:alpha val="39999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</p:grpSp>
        <p:pic>
          <p:nvPicPr>
            <p:cNvPr id="8" name="Picture 11" descr="FM corp_banner_PPT_RG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60"/>
              <a:ext cx="5760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8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7600" y="4303541"/>
            <a:ext cx="8128000" cy="497059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4876800"/>
            <a:ext cx="8128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0287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4657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10152"/>
      </p:ext>
    </p:extLst>
  </p:cSld>
  <p:clrMapOvr>
    <a:masterClrMapping/>
  </p:clrMapOvr>
  <p:hf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49882"/>
      </p:ext>
    </p:extLst>
  </p:cSld>
  <p:clrMapOvr>
    <a:masterClrMapping/>
  </p:clrMapOvr>
  <p:hf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278"/>
      </p:ext>
    </p:extLst>
  </p:cSld>
  <p:clrMapOvr>
    <a:masterClrMapping/>
  </p:clrMapOvr>
  <p:hf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22668"/>
      </p:ext>
    </p:extLst>
  </p:cSld>
  <p:clrMapOvr>
    <a:masterClrMapping/>
  </p:clrMapOvr>
  <p:hf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6100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542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4600"/>
            <a:ext cx="10363200" cy="501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519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08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69351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32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985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648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521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42560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7521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001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11102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2919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862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067C7D66-E8CC-4A9C-98EC-EBFC613C399F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657600" y="2133600"/>
            <a:ext cx="85344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0"/>
            <a:ext cx="12192000" cy="2286000"/>
            <a:chOff x="0" y="0"/>
            <a:chExt cx="5760" cy="144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0" y="0"/>
              <a:ext cx="5760" cy="1440"/>
              <a:chOff x="0" y="0"/>
              <a:chExt cx="5760" cy="1440"/>
            </a:xfrm>
          </p:grpSpPr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032" cy="1344"/>
              </a:xfrm>
              <a:prstGeom prst="rect">
                <a:avLst/>
              </a:prstGeom>
              <a:solidFill>
                <a:srgbClr val="007D6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72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728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4032" cy="96"/>
              </a:xfrm>
              <a:prstGeom prst="rect">
                <a:avLst/>
              </a:prstGeom>
              <a:solidFill>
                <a:schemeClr val="tx1">
                  <a:alpha val="39999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</p:grpSp>
        <p:pic>
          <p:nvPicPr>
            <p:cNvPr id="8" name="Picture 11" descr="FM corp_banner_PPT_RG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60"/>
              <a:ext cx="5760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8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7600" y="4303541"/>
            <a:ext cx="8128000" cy="497059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4876800"/>
            <a:ext cx="8128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119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5957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495127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039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403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5487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3980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995101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824491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92307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1234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493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4600"/>
            <a:ext cx="10363200" cy="501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049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632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89626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32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396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61318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99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7746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0644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746001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373853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76650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8442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067C7D66-E8CC-4A9C-98EC-EBFC613C399F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657600" y="2133600"/>
            <a:ext cx="85344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0"/>
            <a:ext cx="12192000" cy="2286000"/>
            <a:chOff x="0" y="0"/>
            <a:chExt cx="5760" cy="144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0" y="0"/>
              <a:ext cx="5760" cy="1440"/>
              <a:chOff x="0" y="0"/>
              <a:chExt cx="5760" cy="1440"/>
            </a:xfrm>
          </p:grpSpPr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032" cy="1344"/>
              </a:xfrm>
              <a:prstGeom prst="rect">
                <a:avLst/>
              </a:prstGeom>
              <a:solidFill>
                <a:srgbClr val="007D6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72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728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4032" cy="96"/>
              </a:xfrm>
              <a:prstGeom prst="rect">
                <a:avLst/>
              </a:prstGeom>
              <a:solidFill>
                <a:schemeClr val="tx1">
                  <a:alpha val="39999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</p:grpSp>
        <p:pic>
          <p:nvPicPr>
            <p:cNvPr id="8" name="Picture 11" descr="FM corp_banner_PPT_RG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60"/>
              <a:ext cx="5760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8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7600" y="4303541"/>
            <a:ext cx="8128000" cy="497059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4876800"/>
            <a:ext cx="8128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5574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4746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4080485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864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26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5986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5324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409519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897115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658499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8410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362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4600"/>
            <a:ext cx="10363200" cy="501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2828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6331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712012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32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76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6255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6144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3301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14195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1772172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764835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7461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2707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067C7D66-E8CC-4A9C-98EC-EBFC613C399F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657600" y="2133600"/>
            <a:ext cx="85344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0"/>
            <a:ext cx="12192000" cy="2286000"/>
            <a:chOff x="0" y="0"/>
            <a:chExt cx="5760" cy="144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0" y="0"/>
              <a:ext cx="5760" cy="1440"/>
              <a:chOff x="0" y="0"/>
              <a:chExt cx="5760" cy="1440"/>
            </a:xfrm>
          </p:grpSpPr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032" cy="1344"/>
              </a:xfrm>
              <a:prstGeom prst="rect">
                <a:avLst/>
              </a:prstGeom>
              <a:solidFill>
                <a:srgbClr val="007D6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72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728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4032" cy="96"/>
              </a:xfrm>
              <a:prstGeom prst="rect">
                <a:avLst/>
              </a:prstGeom>
              <a:solidFill>
                <a:schemeClr val="tx1">
                  <a:alpha val="39999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</p:grpSp>
        <p:pic>
          <p:nvPicPr>
            <p:cNvPr id="8" name="Picture 11" descr="FM corp_banner_PPT_RG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60"/>
              <a:ext cx="5760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8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7600" y="4303541"/>
            <a:ext cx="8128000" cy="497059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4876800"/>
            <a:ext cx="8128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72950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6584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8177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264622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22569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3980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19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510071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9168956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270025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5627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349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4600"/>
            <a:ext cx="10363200" cy="501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6229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700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6565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725095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32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2228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8519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851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643375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822638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658932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61460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18714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2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939085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486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4859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3306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42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36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0862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372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3189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78399"/>
      </p:ext>
    </p:extLst>
  </p:cSld>
  <p:clrMapOvr>
    <a:masterClrMapping/>
  </p:clrMapOvr>
  <p:hf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402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4309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C52400F1-4B3F-47A6-B5E0-1BD98CBFBA2A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29" name="Picture 7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2" name="Footer Placeholder 1"/>
          <p:cNvSpPr txBox="1">
            <a:spLocks noGrp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algn="r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9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Confidential</a:t>
            </a: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0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6764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FC3F963-0066-4FB8-8C3C-4174318D8C2B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331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76800" y="609601"/>
            <a:ext cx="7213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300" i="1" dirty="0">
                <a:solidFill>
                  <a:srgbClr val="696969"/>
                </a:solidFill>
                <a:latin typeface="Arial" pitchFamily="34" charset="0"/>
                <a:ea typeface="+mn-ea"/>
                <a:cs typeface="Arial" pitchFamily="34" charset="0"/>
              </a:rPr>
              <a:t>Multifamily Mortgage Business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October 2012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Alternative Strategy for Multifamily Small Loans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0" y="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Credit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MS PGothic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MS PGothic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MS PGothic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4309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C52400F1-4B3F-47A6-B5E0-1BD98CBFBA2A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29" name="Picture 7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2" name="Footer Placeholder 1"/>
          <p:cNvSpPr txBox="1">
            <a:spLocks noGrp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algn="r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9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Confidential</a:t>
            </a: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6764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FC3F963-0066-4FB8-8C3C-4174318D8C2B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331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76800" y="609601"/>
            <a:ext cx="7213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300" i="1" dirty="0">
                <a:solidFill>
                  <a:srgbClr val="696969"/>
                </a:solidFill>
                <a:latin typeface="Arial" pitchFamily="34" charset="0"/>
                <a:ea typeface="+mn-ea"/>
                <a:cs typeface="Arial" pitchFamily="34" charset="0"/>
              </a:rPr>
              <a:t>Multifamily Mortgage Business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October 2012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Alternative Strategy for Multifamily Small Loans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0" y="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Credit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8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MS PGothic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MS PGothic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MS PGothic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4309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C52400F1-4B3F-47A6-B5E0-1BD98CBFBA2A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29" name="Picture 7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2" name="Footer Placeholder 1"/>
          <p:cNvSpPr txBox="1">
            <a:spLocks noGrp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algn="r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9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Confidential</a:t>
            </a: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1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6764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FC3F963-0066-4FB8-8C3C-4174318D8C2B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331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76800" y="609601"/>
            <a:ext cx="7213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300" i="1" dirty="0">
                <a:solidFill>
                  <a:srgbClr val="696969"/>
                </a:solidFill>
                <a:latin typeface="Arial" pitchFamily="34" charset="0"/>
                <a:ea typeface="+mn-ea"/>
                <a:cs typeface="Arial" pitchFamily="34" charset="0"/>
              </a:rPr>
              <a:t>Multifamily Mortgage Business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October 2012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Alternative Strategy for Multifamily Small Loans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0" y="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Credit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7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MS PGothic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MS PGothic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MS PGothic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4309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C52400F1-4B3F-47A6-B5E0-1BD98CBFBA2A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29" name="Picture 7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2" name="Footer Placeholder 1"/>
          <p:cNvSpPr txBox="1">
            <a:spLocks noGrp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algn="r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9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Confidential</a:t>
            </a: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2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6764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FC3F963-0066-4FB8-8C3C-4174318D8C2B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331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76800" y="609601"/>
            <a:ext cx="7213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300" i="1" dirty="0">
                <a:solidFill>
                  <a:srgbClr val="696969"/>
                </a:solidFill>
                <a:latin typeface="Arial" pitchFamily="34" charset="0"/>
                <a:ea typeface="+mn-ea"/>
                <a:cs typeface="Arial" pitchFamily="34" charset="0"/>
              </a:rPr>
              <a:t>Multifamily Mortgage Business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October 2012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Alternative Strategy for Multifamily Small Loans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0" y="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Credit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0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MS PGothic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MS PGothic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MS PGothic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5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and Closing Supplier Scorecard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6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Trend - Closing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the month-to-date and prior months historical scores for the chosen supplier including the historical values for closing performance metrics</a:t>
            </a:r>
          </a:p>
          <a:p>
            <a:pPr lvl="1"/>
            <a:r>
              <a:rPr lang="en-US" dirty="0" smtClean="0"/>
              <a:t> Overall Conversion Rate Historical Trend, Days OA to Dispose Trend, Days to Receive Funds Trend, and Days to Dispose Trend, HUD OOB, QC Audit and </a:t>
            </a:r>
            <a:r>
              <a:rPr lang="en-US" dirty="0" err="1" smtClean="0"/>
              <a:t>Softskill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604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4328"/>
            <a:ext cx="10515600" cy="1325563"/>
          </a:xfrm>
        </p:spPr>
        <p:txBody>
          <a:bodyPr/>
          <a:lstStyle/>
          <a:p>
            <a:r>
              <a:rPr lang="en-US" dirty="0" smtClean="0"/>
              <a:t>Details -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selected property level details for the month-to-date or selected months for the chosen state including </a:t>
            </a:r>
          </a:p>
          <a:p>
            <a:pPr lvl="1"/>
            <a:r>
              <a:rPr lang="en-US" dirty="0" smtClean="0"/>
              <a:t>Issues </a:t>
            </a:r>
            <a:r>
              <a:rPr lang="en-US" dirty="0"/>
              <a:t>Completed Outside Standard, Issues Completed Within Standard, Issues Outstanding, Issues Opened After </a:t>
            </a:r>
            <a:r>
              <a:rPr lang="en-US" dirty="0" smtClean="0"/>
              <a:t>OA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-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selected property level details for the month-to-date or selected month for the chosen supplier and state, including</a:t>
            </a:r>
          </a:p>
          <a:p>
            <a:pPr lvl="1"/>
            <a:r>
              <a:rPr lang="en-US" dirty="0" smtClean="0"/>
              <a:t>Properties with Offer Accepted &gt; 40 Days, Properties Disposed Outside Standard, and Funds Received Outside Standard, and HUD OOB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list of terms and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Instead of pulling Vendor’s name, we are pulling analyst name from equator</a:t>
            </a:r>
          </a:p>
          <a:p>
            <a:r>
              <a:rPr lang="en-US" dirty="0" smtClean="0"/>
              <a:t>Getting supplier name and IDs, we used analyst name pulled from equator and join by the analyst name with OASISPRD.D_TITL_CLS_ANALYST_VNDR_XREF</a:t>
            </a:r>
          </a:p>
          <a:p>
            <a:r>
              <a:rPr lang="en-US" dirty="0" smtClean="0"/>
              <a:t>Business should keep the analyst name exactly how it spell in equator to match and get supplier name and IDs</a:t>
            </a:r>
          </a:p>
          <a:p>
            <a:r>
              <a:rPr lang="en-US" dirty="0"/>
              <a:t>Business requested to change the supplier level score calculation to be based on supplier's aggregate metric values instead of weighted average of state level </a:t>
            </a:r>
            <a:r>
              <a:rPr lang="en-US" dirty="0" smtClean="0"/>
              <a:t>score </a:t>
            </a:r>
            <a:endParaRPr lang="en-US" dirty="0"/>
          </a:p>
          <a:p>
            <a:pPr lvl="1"/>
            <a:r>
              <a:rPr lang="en-US" dirty="0"/>
              <a:t>Validation was performed on the new supplier level metric and score calculation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suppliers team and senior real </a:t>
            </a:r>
            <a:r>
              <a:rPr lang="en-US" dirty="0"/>
              <a:t>e</a:t>
            </a:r>
            <a:r>
              <a:rPr lang="en-US" dirty="0" smtClean="0"/>
              <a:t>state management a functional scorecard to evaluate supplier performance for the title and closing processes</a:t>
            </a:r>
          </a:p>
          <a:p>
            <a:r>
              <a:rPr lang="en-US" dirty="0" smtClean="0"/>
              <a:t>Provide title and closing suppliers a functional scorecard that displays their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4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and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CPM Portal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FM Connect </a:t>
            </a:r>
          </a:p>
          <a:p>
            <a:r>
              <a:rPr lang="en-US" dirty="0" smtClean="0"/>
              <a:t>The scorecard is reported on monthly basis for the selected months and a daily basis for the month-to-date </a:t>
            </a:r>
          </a:p>
          <a:p>
            <a:r>
              <a:rPr lang="en-US" dirty="0" smtClean="0"/>
              <a:t>Fannie </a:t>
            </a:r>
            <a:r>
              <a:rPr lang="en-US" dirty="0"/>
              <a:t>Mae (FMN) Equator ODS and POWEBCLM (CDM) databases</a:t>
            </a:r>
          </a:p>
        </p:txBody>
      </p:sp>
    </p:spTree>
    <p:extLst>
      <p:ext uri="{BB962C8B-B14F-4D97-AF65-F5344CB8AC3E}">
        <p14:creationId xmlns:p14="http://schemas.microsoft.com/office/powerpoint/2010/main" val="260956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33" y="609599"/>
            <a:ext cx="7416514" cy="563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7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Compared </a:t>
            </a:r>
            <a:r>
              <a:rPr lang="en-US" dirty="0"/>
              <a:t>each scoring metric with the Excel based scorecard at asset/issue </a:t>
            </a:r>
            <a:r>
              <a:rPr lang="en-US" dirty="0" smtClean="0"/>
              <a:t>level</a:t>
            </a:r>
            <a:endParaRPr lang="en-US" dirty="0"/>
          </a:p>
          <a:p>
            <a:r>
              <a:rPr lang="en-US" dirty="0" smtClean="0"/>
              <a:t>Compared </a:t>
            </a:r>
            <a:r>
              <a:rPr lang="en-US" dirty="0"/>
              <a:t>each scoring metric with the Vendor scorecard at asset/issue </a:t>
            </a:r>
            <a:r>
              <a:rPr lang="en-US" dirty="0" smtClean="0"/>
              <a:t>level</a:t>
            </a:r>
          </a:p>
          <a:p>
            <a:r>
              <a:rPr lang="en-US" dirty="0"/>
              <a:t>Compared title score and components, closing score and components with the vendor scorecard at aggregate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Independent </a:t>
            </a:r>
            <a:r>
              <a:rPr lang="en-US" dirty="0"/>
              <a:t>code was written and executed to validate the </a:t>
            </a:r>
            <a:r>
              <a:rPr lang="en-US" dirty="0" smtClean="0"/>
              <a:t>scoring</a:t>
            </a:r>
          </a:p>
          <a:p>
            <a:r>
              <a:rPr lang="en-US" dirty="0"/>
              <a:t>Business requested to change the supplier level score calculation to be based on supplier's aggregate metric values instead of weighted average of state level score </a:t>
            </a:r>
          </a:p>
          <a:p>
            <a:pPr lvl="1"/>
            <a:r>
              <a:rPr lang="en-US" dirty="0"/>
              <a:t>Validation was performed on the new supplier level metric and score calculation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Cover Page</a:t>
            </a:r>
          </a:p>
          <a:p>
            <a:pPr lvl="0"/>
            <a:r>
              <a:rPr lang="en-US" dirty="0"/>
              <a:t>Scorecard Summary</a:t>
            </a:r>
          </a:p>
          <a:p>
            <a:pPr lvl="0"/>
            <a:r>
              <a:rPr lang="en-US" dirty="0"/>
              <a:t>Performance Summary</a:t>
            </a:r>
          </a:p>
          <a:p>
            <a:pPr lvl="0"/>
            <a:r>
              <a:rPr lang="en-US" dirty="0"/>
              <a:t>Historical Trend - Title</a:t>
            </a:r>
          </a:p>
          <a:p>
            <a:pPr lvl="0"/>
            <a:r>
              <a:rPr lang="en-US" dirty="0"/>
              <a:t>Historical Trend - Closing</a:t>
            </a:r>
          </a:p>
          <a:p>
            <a:pPr lvl="0"/>
            <a:r>
              <a:rPr lang="en-US" dirty="0"/>
              <a:t>Details - Title </a:t>
            </a:r>
          </a:p>
          <a:p>
            <a:pPr lvl="0"/>
            <a:r>
              <a:rPr lang="en-US" dirty="0"/>
              <a:t>Details - Closing</a:t>
            </a:r>
          </a:p>
          <a:p>
            <a:pPr lvl="0"/>
            <a:r>
              <a:rPr lang="en-US" dirty="0"/>
              <a:t>Glossary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8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page for the Title and Closing Supplier Scorecard with descriptions for all the pages in the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5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Summary &amp; Performance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two worksheets together provide the daily month-to-date and month-end score for the chosen supplier and the detailed metrics for the supplier firm and other supplier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0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Trend -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the month-to-date and prior months historical scores for the chosen supplier including the historical values for title score, closing score and final score, as well as title performance metrics including</a:t>
            </a:r>
          </a:p>
          <a:p>
            <a:pPr lvl="1"/>
            <a:r>
              <a:rPr lang="en-US" dirty="0" smtClean="0"/>
              <a:t>Average Days to Completion (Curative &amp; Vesting), % Completed Within Standard (Curative &amp; Vesting), % of Issues Aged Over 90 Days and % Issues Opened After 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3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1">
  <a:themeElements>
    <a:clrScheme name="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0FF9826A-23F4-4E21-970C-A3072FFC6417}" vid="{86AEE9B6-B01F-438A-AAC8-79D751E4039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heme1">
  <a:themeElements>
    <a:clrScheme name="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0FF9826A-23F4-4E21-970C-A3072FFC6417}" vid="{86AEE9B6-B01F-438A-AAC8-79D751E40397}"/>
    </a:ext>
  </a:extLst>
</a:theme>
</file>

<file path=ppt/theme/theme4.xml><?xml version="1.0" encoding="utf-8"?>
<a:theme xmlns:a="http://schemas.openxmlformats.org/drawingml/2006/main" name="1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heme1">
  <a:themeElements>
    <a:clrScheme name="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0FF9826A-23F4-4E21-970C-A3072FFC6417}" vid="{86AEE9B6-B01F-438A-AAC8-79D751E40397}"/>
    </a:ext>
  </a:extLst>
</a:theme>
</file>

<file path=ppt/theme/theme6.xml><?xml version="1.0" encoding="utf-8"?>
<a:theme xmlns:a="http://schemas.openxmlformats.org/drawingml/2006/main" name="2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Theme1">
  <a:themeElements>
    <a:clrScheme name="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0FF9826A-23F4-4E21-970C-A3072FFC6417}" vid="{86AEE9B6-B01F-438A-AAC8-79D751E40397}"/>
    </a:ext>
  </a:extLst>
</a:theme>
</file>

<file path=ppt/theme/theme8.xml><?xml version="1.0" encoding="utf-8"?>
<a:theme xmlns:a="http://schemas.openxmlformats.org/drawingml/2006/main" name="2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87</TotalTime>
  <Words>556</Words>
  <Application>Microsoft Office PowerPoint</Application>
  <PresentationFormat>Widescreen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Corbel</vt:lpstr>
      <vt:lpstr>Wingdings</vt:lpstr>
      <vt:lpstr>Wingdings 2</vt:lpstr>
      <vt:lpstr>Theme1</vt:lpstr>
      <vt:lpstr>18_Technology</vt:lpstr>
      <vt:lpstr>1_Theme1</vt:lpstr>
      <vt:lpstr>19_Technology</vt:lpstr>
      <vt:lpstr>2_Theme1</vt:lpstr>
      <vt:lpstr>20_Technology</vt:lpstr>
      <vt:lpstr>3_Theme1</vt:lpstr>
      <vt:lpstr>21_Technology</vt:lpstr>
      <vt:lpstr>Parallax</vt:lpstr>
      <vt:lpstr>Title and Closing Supplier Scorecard</vt:lpstr>
      <vt:lpstr>Objective</vt:lpstr>
      <vt:lpstr>Report and Data Source</vt:lpstr>
      <vt:lpstr>PowerPoint Presentation</vt:lpstr>
      <vt:lpstr>Validation</vt:lpstr>
      <vt:lpstr>Contents</vt:lpstr>
      <vt:lpstr>Cover Page</vt:lpstr>
      <vt:lpstr>Scorecard Summary &amp; Performance Summary</vt:lpstr>
      <vt:lpstr>Historical Trend - Title</vt:lpstr>
      <vt:lpstr>Historical Trend - Closing </vt:lpstr>
      <vt:lpstr>Details - Title</vt:lpstr>
      <vt:lpstr>Detail - Closing</vt:lpstr>
      <vt:lpstr>Glossary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Closing Supplier Scorecard</dc:title>
  <dc:creator>Chen, Max</dc:creator>
  <cp:lastModifiedBy>Max Chen</cp:lastModifiedBy>
  <cp:revision>10</cp:revision>
  <cp:lastPrinted>2016-12-01T15:38:18Z</cp:lastPrinted>
  <dcterms:created xsi:type="dcterms:W3CDTF">2016-12-01T14:21:06Z</dcterms:created>
  <dcterms:modified xsi:type="dcterms:W3CDTF">2016-12-01T15:48:21Z</dcterms:modified>
</cp:coreProperties>
</file>