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handoutMasterIdLst>
    <p:handoutMasterId r:id="rId9"/>
  </p:handoutMasterIdLst>
  <p:sldIdLst>
    <p:sldId id="256" r:id="rId2"/>
    <p:sldId id="262" r:id="rId3"/>
    <p:sldId id="263" r:id="rId4"/>
    <p:sldId id="264" r:id="rId5"/>
    <p:sldId id="265" r:id="rId6"/>
    <p:sldId id="266" r:id="rId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405" autoAdjust="0"/>
  </p:normalViewPr>
  <p:slideViewPr>
    <p:cSldViewPr snapToGrid="0">
      <p:cViewPr>
        <p:scale>
          <a:sx n="100" d="100"/>
          <a:sy n="100" d="100"/>
        </p:scale>
        <p:origin x="516" y="-90"/>
      </p:cViewPr>
      <p:guideLst>
        <p:guide orient="horz" pos="2160"/>
        <p:guide pos="2880"/>
      </p:guideLst>
    </p:cSldViewPr>
  </p:slideViewPr>
  <p:notesTextViewPr>
    <p:cViewPr>
      <p:scale>
        <a:sx n="1" d="1"/>
        <a:sy n="1" d="1"/>
      </p:scale>
      <p:origin x="0" y="0"/>
    </p:cViewPr>
  </p:notesTextViewPr>
  <p:notesViewPr>
    <p:cSldViewPr snapToGrid="0">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CCC78-2D02-4246-9303-C4EC79A40AD0}" type="doc">
      <dgm:prSet loTypeId="urn:microsoft.com/office/officeart/2005/8/layout/pyramid3" loCatId="pyramid" qsTypeId="urn:microsoft.com/office/officeart/2005/8/quickstyle/simple1" qsCatId="simple" csTypeId="urn:microsoft.com/office/officeart/2005/8/colors/accent0_1" csCatId="mainScheme" phldr="1"/>
      <dgm:spPr/>
    </dgm:pt>
    <dgm:pt modelId="{395794C4-CBEE-4CEA-9712-ED7FEA65074F}">
      <dgm:prSet phldrT="[Text]" custT="1"/>
      <dgm:spPr/>
      <dgm:t>
        <a:bodyPr/>
        <a:lstStyle/>
        <a:p>
          <a:r>
            <a:rPr lang="en-US" sz="1200" dirty="0" smtClean="0">
              <a:latin typeface="Georgia" panose="02040502050405020303" pitchFamily="18" charset="0"/>
            </a:rPr>
            <a:t>300,715 </a:t>
          </a:r>
        </a:p>
        <a:p>
          <a:r>
            <a:rPr lang="en-US" sz="1200" dirty="0" smtClean="0">
              <a:latin typeface="Georgia" panose="02040502050405020303" pitchFamily="18" charset="0"/>
            </a:rPr>
            <a:t>(71.9%)</a:t>
          </a:r>
          <a:endParaRPr lang="en-US" sz="1200" dirty="0">
            <a:latin typeface="Georgia" panose="02040502050405020303" pitchFamily="18" charset="0"/>
          </a:endParaRPr>
        </a:p>
      </dgm:t>
    </dgm:pt>
    <dgm:pt modelId="{047E6A5C-8EED-4388-8923-21E369D2008C}" type="parTrans" cxnId="{99213961-E813-4513-A5B9-ABEA4DA78822}">
      <dgm:prSet/>
      <dgm:spPr/>
      <dgm:t>
        <a:bodyPr/>
        <a:lstStyle/>
        <a:p>
          <a:endParaRPr lang="en-US" sz="1200"/>
        </a:p>
      </dgm:t>
    </dgm:pt>
    <dgm:pt modelId="{BF1A1A41-FCAE-4345-B0AB-7B2EC3DA13FE}" type="sibTrans" cxnId="{99213961-E813-4513-A5B9-ABEA4DA78822}">
      <dgm:prSet/>
      <dgm:spPr/>
      <dgm:t>
        <a:bodyPr/>
        <a:lstStyle/>
        <a:p>
          <a:endParaRPr lang="en-US" sz="1200"/>
        </a:p>
      </dgm:t>
    </dgm:pt>
    <dgm:pt modelId="{BE66EDD3-462B-488D-B141-5B88CE78B9DA}">
      <dgm:prSet phldrT="[Text]" custT="1"/>
      <dgm:spPr>
        <a:solidFill>
          <a:srgbClr val="00B0F0"/>
        </a:solidFill>
      </dgm:spPr>
      <dgm:t>
        <a:bodyPr/>
        <a:lstStyle/>
        <a:p>
          <a:r>
            <a:rPr lang="en-US" sz="1200" dirty="0" smtClean="0">
              <a:latin typeface="Georgia" panose="02040502050405020303" pitchFamily="18" charset="0"/>
            </a:rPr>
            <a:t>38,821 </a:t>
          </a:r>
        </a:p>
        <a:p>
          <a:r>
            <a:rPr lang="en-US" sz="1200" dirty="0" smtClean="0">
              <a:latin typeface="Georgia" panose="02040502050405020303" pitchFamily="18" charset="0"/>
            </a:rPr>
            <a:t>(9.3%)</a:t>
          </a:r>
          <a:endParaRPr lang="en-US" sz="1200" dirty="0">
            <a:latin typeface="Georgia" panose="02040502050405020303" pitchFamily="18" charset="0"/>
          </a:endParaRPr>
        </a:p>
      </dgm:t>
    </dgm:pt>
    <dgm:pt modelId="{8924EDD6-8057-4578-A7B8-FBC241318F18}" type="parTrans" cxnId="{B5973FE8-3036-48AD-B7D6-4375C8D69FB2}">
      <dgm:prSet/>
      <dgm:spPr/>
      <dgm:t>
        <a:bodyPr/>
        <a:lstStyle/>
        <a:p>
          <a:endParaRPr lang="en-US" sz="1200"/>
        </a:p>
      </dgm:t>
    </dgm:pt>
    <dgm:pt modelId="{E94A9A5C-408B-42F8-A431-4403DC51A21C}" type="sibTrans" cxnId="{B5973FE8-3036-48AD-B7D6-4375C8D69FB2}">
      <dgm:prSet/>
      <dgm:spPr/>
      <dgm:t>
        <a:bodyPr/>
        <a:lstStyle/>
        <a:p>
          <a:endParaRPr lang="en-US" sz="1200"/>
        </a:p>
      </dgm:t>
    </dgm:pt>
    <dgm:pt modelId="{3639C102-C50D-433D-9575-1162016C16E6}">
      <dgm:prSet phldrT="[Text]" custT="1"/>
      <dgm:spPr>
        <a:solidFill>
          <a:srgbClr val="00B0F0"/>
        </a:solidFill>
      </dgm:spPr>
      <dgm:t>
        <a:bodyPr anchor="t" anchorCtr="0"/>
        <a:lstStyle/>
        <a:p>
          <a:r>
            <a:rPr lang="en-US" sz="1200" dirty="0" smtClean="0">
              <a:latin typeface="Georgia" panose="02040502050405020303" pitchFamily="18" charset="0"/>
            </a:rPr>
            <a:t>1368</a:t>
          </a:r>
        </a:p>
        <a:p>
          <a:r>
            <a:rPr lang="en-US" sz="1200" dirty="0" smtClean="0">
              <a:latin typeface="Georgia" panose="02040502050405020303" pitchFamily="18" charset="0"/>
            </a:rPr>
            <a:t> (0.3%)</a:t>
          </a:r>
          <a:endParaRPr lang="en-US" sz="1200" dirty="0">
            <a:latin typeface="Georgia" panose="02040502050405020303" pitchFamily="18" charset="0"/>
          </a:endParaRPr>
        </a:p>
      </dgm:t>
    </dgm:pt>
    <dgm:pt modelId="{8D11410D-AF99-42B7-A5F0-F5DB0DA34F50}" type="parTrans" cxnId="{45090CC1-C26E-49D0-8569-91DB01202DCC}">
      <dgm:prSet/>
      <dgm:spPr/>
      <dgm:t>
        <a:bodyPr/>
        <a:lstStyle/>
        <a:p>
          <a:endParaRPr lang="en-US" sz="1200"/>
        </a:p>
      </dgm:t>
    </dgm:pt>
    <dgm:pt modelId="{C0532330-3755-4485-8576-F1AFC3969B83}" type="sibTrans" cxnId="{45090CC1-C26E-49D0-8569-91DB01202DCC}">
      <dgm:prSet/>
      <dgm:spPr/>
      <dgm:t>
        <a:bodyPr/>
        <a:lstStyle/>
        <a:p>
          <a:endParaRPr lang="en-US" sz="1200"/>
        </a:p>
      </dgm:t>
    </dgm:pt>
    <dgm:pt modelId="{8D73B032-85AD-40B7-BE34-7A21D25C0101}">
      <dgm:prSet phldrT="[Text]" custT="1"/>
      <dgm:spPr/>
      <dgm:t>
        <a:bodyPr/>
        <a:lstStyle/>
        <a:p>
          <a:r>
            <a:rPr lang="en-US" sz="1200" dirty="0" smtClean="0">
              <a:latin typeface="Georgia" panose="02040502050405020303" pitchFamily="18" charset="0"/>
            </a:rPr>
            <a:t>418,135 </a:t>
          </a:r>
        </a:p>
        <a:p>
          <a:r>
            <a:rPr lang="en-US" sz="1200" dirty="0" smtClean="0">
              <a:latin typeface="Georgia" panose="02040502050405020303" pitchFamily="18" charset="0"/>
            </a:rPr>
            <a:t>(100%)</a:t>
          </a:r>
          <a:endParaRPr lang="en-US" sz="1200" dirty="0">
            <a:latin typeface="Georgia" panose="02040502050405020303" pitchFamily="18" charset="0"/>
          </a:endParaRPr>
        </a:p>
      </dgm:t>
    </dgm:pt>
    <dgm:pt modelId="{84625B0E-93CF-4952-B898-A4FAB18012DE}" type="parTrans" cxnId="{CA03F3A2-3AE8-4CC2-A4CB-FC85EDF1AE4D}">
      <dgm:prSet/>
      <dgm:spPr/>
      <dgm:t>
        <a:bodyPr/>
        <a:lstStyle/>
        <a:p>
          <a:endParaRPr lang="en-US" sz="1200"/>
        </a:p>
      </dgm:t>
    </dgm:pt>
    <dgm:pt modelId="{88B1F24C-867B-4850-9783-107FCCD0547E}" type="sibTrans" cxnId="{CA03F3A2-3AE8-4CC2-A4CB-FC85EDF1AE4D}">
      <dgm:prSet/>
      <dgm:spPr/>
      <dgm:t>
        <a:bodyPr/>
        <a:lstStyle/>
        <a:p>
          <a:endParaRPr lang="en-US" sz="1200"/>
        </a:p>
      </dgm:t>
    </dgm:pt>
    <dgm:pt modelId="{781A553B-D21C-4403-AB62-3E2C171A64A8}">
      <dgm:prSet custT="1"/>
      <dgm:spPr>
        <a:noFill/>
      </dgm:spPr>
      <dgm:t>
        <a:bodyPr/>
        <a:lstStyle/>
        <a:p>
          <a:r>
            <a:rPr lang="en-US" sz="1200" dirty="0" smtClean="0">
              <a:latin typeface="Georgia" panose="02040502050405020303" pitchFamily="18" charset="0"/>
            </a:rPr>
            <a:t>REO Dispositions 2013 – 2016 May</a:t>
          </a:r>
          <a:endParaRPr lang="en-US" sz="1200" dirty="0">
            <a:latin typeface="Georgia" panose="02040502050405020303" pitchFamily="18" charset="0"/>
          </a:endParaRPr>
        </a:p>
      </dgm:t>
    </dgm:pt>
    <dgm:pt modelId="{BC0F4551-7831-4147-AF36-663DDCC523D6}" type="parTrans" cxnId="{0BDB8F3B-B9C9-45D5-9013-F519210822CC}">
      <dgm:prSet/>
      <dgm:spPr/>
      <dgm:t>
        <a:bodyPr/>
        <a:lstStyle/>
        <a:p>
          <a:endParaRPr lang="en-US" sz="1600"/>
        </a:p>
      </dgm:t>
    </dgm:pt>
    <dgm:pt modelId="{C8692C39-C2E6-4F1E-8BDC-8FC5D069167E}" type="sibTrans" cxnId="{0BDB8F3B-B9C9-45D5-9013-F519210822CC}">
      <dgm:prSet/>
      <dgm:spPr/>
      <dgm:t>
        <a:bodyPr/>
        <a:lstStyle/>
        <a:p>
          <a:endParaRPr lang="en-US" sz="1600"/>
        </a:p>
      </dgm:t>
    </dgm:pt>
    <dgm:pt modelId="{8DEB6116-FE92-445B-9A73-E26AC1C00AC1}">
      <dgm:prSet custT="1"/>
      <dgm:spPr>
        <a:noFill/>
      </dgm:spPr>
      <dgm:t>
        <a:bodyPr/>
        <a:lstStyle/>
        <a:p>
          <a:r>
            <a:rPr lang="en-US" sz="1200" dirty="0" smtClean="0">
              <a:latin typeface="Georgia" panose="02040502050405020303" pitchFamily="18" charset="0"/>
            </a:rPr>
            <a:t>REO Dispositions w/ Title Issues </a:t>
          </a:r>
          <a:endParaRPr lang="en-US" sz="1200" dirty="0">
            <a:latin typeface="Georgia" panose="02040502050405020303" pitchFamily="18" charset="0"/>
          </a:endParaRPr>
        </a:p>
      </dgm:t>
    </dgm:pt>
    <dgm:pt modelId="{97152204-6331-4EBE-9AA1-224E9C9882D5}" type="parTrans" cxnId="{D1E8E005-4308-4869-8DB5-7D6A9BD24768}">
      <dgm:prSet/>
      <dgm:spPr/>
      <dgm:t>
        <a:bodyPr/>
        <a:lstStyle/>
        <a:p>
          <a:endParaRPr lang="en-US" sz="1600"/>
        </a:p>
      </dgm:t>
    </dgm:pt>
    <dgm:pt modelId="{8E1AF0B0-6F9D-4FAF-9EBE-A9F02EAC0989}" type="sibTrans" cxnId="{D1E8E005-4308-4869-8DB5-7D6A9BD24768}">
      <dgm:prSet/>
      <dgm:spPr/>
      <dgm:t>
        <a:bodyPr/>
        <a:lstStyle/>
        <a:p>
          <a:endParaRPr lang="en-US" sz="1600"/>
        </a:p>
      </dgm:t>
    </dgm:pt>
    <dgm:pt modelId="{C75E9517-0859-4D74-A305-9D0493E43F3B}">
      <dgm:prSet custT="1"/>
      <dgm:spPr>
        <a:solidFill>
          <a:srgbClr val="00B0F0"/>
        </a:solidFill>
      </dgm:spPr>
      <dgm:t>
        <a:bodyPr/>
        <a:lstStyle/>
        <a:p>
          <a:r>
            <a:rPr lang="en-US" sz="1200" dirty="0" smtClean="0">
              <a:latin typeface="Georgia" panose="02040502050405020303" pitchFamily="18" charset="0"/>
            </a:rPr>
            <a:t>REO Dispositions w/ Aged Title Issues (&gt; 90 days)</a:t>
          </a:r>
          <a:endParaRPr lang="en-US" sz="1200" dirty="0">
            <a:latin typeface="Georgia" panose="02040502050405020303" pitchFamily="18" charset="0"/>
          </a:endParaRPr>
        </a:p>
      </dgm:t>
    </dgm:pt>
    <dgm:pt modelId="{CD3DBC56-F169-4F04-A777-F037C095E931}" type="parTrans" cxnId="{AB99AE86-FDCE-46F4-8AE3-4FF6F78BEE1A}">
      <dgm:prSet/>
      <dgm:spPr/>
      <dgm:t>
        <a:bodyPr/>
        <a:lstStyle/>
        <a:p>
          <a:endParaRPr lang="en-US" sz="1600"/>
        </a:p>
      </dgm:t>
    </dgm:pt>
    <dgm:pt modelId="{6E19A2E3-442A-4B83-881E-0DB6FA943878}" type="sibTrans" cxnId="{AB99AE86-FDCE-46F4-8AE3-4FF6F78BEE1A}">
      <dgm:prSet/>
      <dgm:spPr/>
      <dgm:t>
        <a:bodyPr/>
        <a:lstStyle/>
        <a:p>
          <a:endParaRPr lang="en-US" sz="1600"/>
        </a:p>
      </dgm:t>
    </dgm:pt>
    <dgm:pt modelId="{D3D26709-452F-473B-A5CF-7F3E82406624}">
      <dgm:prSet custT="1"/>
      <dgm:spPr>
        <a:solidFill>
          <a:srgbClr val="00B0F0"/>
        </a:solidFill>
      </dgm:spPr>
      <dgm:t>
        <a:bodyPr/>
        <a:lstStyle/>
        <a:p>
          <a:r>
            <a:rPr lang="en-US" sz="1200" b="0" dirty="0" smtClean="0">
              <a:latin typeface="Georgia" panose="02040502050405020303" pitchFamily="18" charset="0"/>
            </a:rPr>
            <a:t>Resulted in Indemnification / Repurchase</a:t>
          </a:r>
          <a:endParaRPr lang="en-US" sz="1200" b="0" dirty="0">
            <a:latin typeface="Georgia" panose="02040502050405020303" pitchFamily="18" charset="0"/>
          </a:endParaRPr>
        </a:p>
      </dgm:t>
    </dgm:pt>
    <dgm:pt modelId="{C246C0DC-105D-4246-B919-507385196B53}" type="parTrans" cxnId="{83AE73AB-B628-4D81-A830-B8DF8F2D5C01}">
      <dgm:prSet/>
      <dgm:spPr/>
      <dgm:t>
        <a:bodyPr/>
        <a:lstStyle/>
        <a:p>
          <a:endParaRPr lang="en-US" sz="1600"/>
        </a:p>
      </dgm:t>
    </dgm:pt>
    <dgm:pt modelId="{88E9FF7E-7A33-40A5-9FA3-9078C5605C0F}" type="sibTrans" cxnId="{83AE73AB-B628-4D81-A830-B8DF8F2D5C01}">
      <dgm:prSet/>
      <dgm:spPr/>
      <dgm:t>
        <a:bodyPr/>
        <a:lstStyle/>
        <a:p>
          <a:endParaRPr lang="en-US" sz="1600"/>
        </a:p>
      </dgm:t>
    </dgm:pt>
    <dgm:pt modelId="{7309ADBC-CBB4-4AB6-AC2E-91D549AA3D25}" type="pres">
      <dgm:prSet presAssocID="{872CCC78-2D02-4246-9303-C4EC79A40AD0}" presName="Name0" presStyleCnt="0">
        <dgm:presLayoutVars>
          <dgm:dir/>
          <dgm:animLvl val="lvl"/>
          <dgm:resizeHandles val="exact"/>
        </dgm:presLayoutVars>
      </dgm:prSet>
      <dgm:spPr/>
    </dgm:pt>
    <dgm:pt modelId="{AA885E00-45E8-42B7-8C97-2507586DBE2D}" type="pres">
      <dgm:prSet presAssocID="{8D73B032-85AD-40B7-BE34-7A21D25C0101}" presName="Name8" presStyleCnt="0"/>
      <dgm:spPr/>
    </dgm:pt>
    <dgm:pt modelId="{44B418B1-C4AE-41CB-9CDF-35ABC3535686}" type="pres">
      <dgm:prSet presAssocID="{8D73B032-85AD-40B7-BE34-7A21D25C0101}" presName="acctBkgd" presStyleLbl="alignAcc1" presStyleIdx="0" presStyleCnt="4" custScaleX="103981" custScaleY="100510" custLinFactNeighborX="-2054" custLinFactNeighborY="920"/>
      <dgm:spPr/>
      <dgm:t>
        <a:bodyPr/>
        <a:lstStyle/>
        <a:p>
          <a:endParaRPr lang="en-US"/>
        </a:p>
      </dgm:t>
    </dgm:pt>
    <dgm:pt modelId="{8847A61C-3E12-4E0A-8A43-82FACB5176D4}" type="pres">
      <dgm:prSet presAssocID="{8D73B032-85AD-40B7-BE34-7A21D25C0101}" presName="acctTx" presStyleLbl="alignAcc1" presStyleIdx="0" presStyleCnt="4">
        <dgm:presLayoutVars>
          <dgm:bulletEnabled val="1"/>
        </dgm:presLayoutVars>
      </dgm:prSet>
      <dgm:spPr/>
      <dgm:t>
        <a:bodyPr/>
        <a:lstStyle/>
        <a:p>
          <a:endParaRPr lang="en-US"/>
        </a:p>
      </dgm:t>
    </dgm:pt>
    <dgm:pt modelId="{9BB8041C-5F5C-40A2-92A4-FD9D5EB3EB36}" type="pres">
      <dgm:prSet presAssocID="{8D73B032-85AD-40B7-BE34-7A21D25C0101}" presName="level" presStyleLbl="node1" presStyleIdx="0" presStyleCnt="4" custScaleY="133837">
        <dgm:presLayoutVars>
          <dgm:chMax val="1"/>
          <dgm:bulletEnabled val="1"/>
        </dgm:presLayoutVars>
      </dgm:prSet>
      <dgm:spPr/>
      <dgm:t>
        <a:bodyPr/>
        <a:lstStyle/>
        <a:p>
          <a:endParaRPr lang="en-US"/>
        </a:p>
      </dgm:t>
    </dgm:pt>
    <dgm:pt modelId="{A2CE225B-2B11-4BA3-BB52-A25B5A1E8D30}" type="pres">
      <dgm:prSet presAssocID="{8D73B032-85AD-40B7-BE34-7A21D25C0101}" presName="levelTx" presStyleLbl="revTx" presStyleIdx="0" presStyleCnt="0">
        <dgm:presLayoutVars>
          <dgm:chMax val="1"/>
          <dgm:bulletEnabled val="1"/>
        </dgm:presLayoutVars>
      </dgm:prSet>
      <dgm:spPr/>
      <dgm:t>
        <a:bodyPr/>
        <a:lstStyle/>
        <a:p>
          <a:endParaRPr lang="en-US"/>
        </a:p>
      </dgm:t>
    </dgm:pt>
    <dgm:pt modelId="{5DC57623-B865-4B8F-AE60-BA8950EDF21A}" type="pres">
      <dgm:prSet presAssocID="{395794C4-CBEE-4CEA-9712-ED7FEA65074F}" presName="Name8" presStyleCnt="0"/>
      <dgm:spPr/>
    </dgm:pt>
    <dgm:pt modelId="{515BBB3F-D480-4DE4-87D5-31F2E17E9F89}" type="pres">
      <dgm:prSet presAssocID="{395794C4-CBEE-4CEA-9712-ED7FEA65074F}" presName="acctBkgd" presStyleLbl="alignAcc1" presStyleIdx="1" presStyleCnt="4"/>
      <dgm:spPr/>
      <dgm:t>
        <a:bodyPr/>
        <a:lstStyle/>
        <a:p>
          <a:endParaRPr lang="en-US"/>
        </a:p>
      </dgm:t>
    </dgm:pt>
    <dgm:pt modelId="{FB5FFA35-DFAD-4098-911F-EF4F92DD559F}" type="pres">
      <dgm:prSet presAssocID="{395794C4-CBEE-4CEA-9712-ED7FEA65074F}" presName="acctTx" presStyleLbl="alignAcc1" presStyleIdx="1" presStyleCnt="4">
        <dgm:presLayoutVars>
          <dgm:bulletEnabled val="1"/>
        </dgm:presLayoutVars>
      </dgm:prSet>
      <dgm:spPr/>
      <dgm:t>
        <a:bodyPr/>
        <a:lstStyle/>
        <a:p>
          <a:endParaRPr lang="en-US"/>
        </a:p>
      </dgm:t>
    </dgm:pt>
    <dgm:pt modelId="{9ADD7E2F-55A7-44E1-BC6E-C37D9CCF81B8}" type="pres">
      <dgm:prSet presAssocID="{395794C4-CBEE-4CEA-9712-ED7FEA65074F}" presName="level" presStyleLbl="node1" presStyleIdx="1" presStyleCnt="4">
        <dgm:presLayoutVars>
          <dgm:chMax val="1"/>
          <dgm:bulletEnabled val="1"/>
        </dgm:presLayoutVars>
      </dgm:prSet>
      <dgm:spPr/>
      <dgm:t>
        <a:bodyPr/>
        <a:lstStyle/>
        <a:p>
          <a:endParaRPr lang="en-US"/>
        </a:p>
      </dgm:t>
    </dgm:pt>
    <dgm:pt modelId="{D3421F9B-D94D-4904-BAE3-1DBA6E91287B}" type="pres">
      <dgm:prSet presAssocID="{395794C4-CBEE-4CEA-9712-ED7FEA65074F}" presName="levelTx" presStyleLbl="revTx" presStyleIdx="0" presStyleCnt="0">
        <dgm:presLayoutVars>
          <dgm:chMax val="1"/>
          <dgm:bulletEnabled val="1"/>
        </dgm:presLayoutVars>
      </dgm:prSet>
      <dgm:spPr/>
      <dgm:t>
        <a:bodyPr/>
        <a:lstStyle/>
        <a:p>
          <a:endParaRPr lang="en-US"/>
        </a:p>
      </dgm:t>
    </dgm:pt>
    <dgm:pt modelId="{AC3078E6-5AA0-47E4-AB8A-26BF075EE15E}" type="pres">
      <dgm:prSet presAssocID="{BE66EDD3-462B-488D-B141-5B88CE78B9DA}" presName="Name8" presStyleCnt="0"/>
      <dgm:spPr/>
    </dgm:pt>
    <dgm:pt modelId="{D85C8CB1-6CBF-44D3-A73C-338F9527AD9A}" type="pres">
      <dgm:prSet presAssocID="{BE66EDD3-462B-488D-B141-5B88CE78B9DA}" presName="acctBkgd" presStyleLbl="alignAcc1" presStyleIdx="2" presStyleCnt="4" custLinFactNeighborX="0" custLinFactNeighborY="0"/>
      <dgm:spPr/>
      <dgm:t>
        <a:bodyPr/>
        <a:lstStyle/>
        <a:p>
          <a:endParaRPr lang="en-US"/>
        </a:p>
      </dgm:t>
    </dgm:pt>
    <dgm:pt modelId="{51534BAF-8F55-4963-A5B1-9A2E7A160E1F}" type="pres">
      <dgm:prSet presAssocID="{BE66EDD3-462B-488D-B141-5B88CE78B9DA}" presName="acctTx" presStyleLbl="alignAcc1" presStyleIdx="2" presStyleCnt="4">
        <dgm:presLayoutVars>
          <dgm:bulletEnabled val="1"/>
        </dgm:presLayoutVars>
      </dgm:prSet>
      <dgm:spPr/>
      <dgm:t>
        <a:bodyPr/>
        <a:lstStyle/>
        <a:p>
          <a:endParaRPr lang="en-US"/>
        </a:p>
      </dgm:t>
    </dgm:pt>
    <dgm:pt modelId="{B879F5C0-937F-4D30-8C21-2CA13313DCE4}" type="pres">
      <dgm:prSet presAssocID="{BE66EDD3-462B-488D-B141-5B88CE78B9DA}" presName="level" presStyleLbl="node1" presStyleIdx="2" presStyleCnt="4">
        <dgm:presLayoutVars>
          <dgm:chMax val="1"/>
          <dgm:bulletEnabled val="1"/>
        </dgm:presLayoutVars>
      </dgm:prSet>
      <dgm:spPr/>
      <dgm:t>
        <a:bodyPr/>
        <a:lstStyle/>
        <a:p>
          <a:endParaRPr lang="en-US"/>
        </a:p>
      </dgm:t>
    </dgm:pt>
    <dgm:pt modelId="{DF114F89-D1C1-4B00-82E8-2A25A5C6C0B5}" type="pres">
      <dgm:prSet presAssocID="{BE66EDD3-462B-488D-B141-5B88CE78B9DA}" presName="levelTx" presStyleLbl="revTx" presStyleIdx="0" presStyleCnt="0">
        <dgm:presLayoutVars>
          <dgm:chMax val="1"/>
          <dgm:bulletEnabled val="1"/>
        </dgm:presLayoutVars>
      </dgm:prSet>
      <dgm:spPr/>
      <dgm:t>
        <a:bodyPr/>
        <a:lstStyle/>
        <a:p>
          <a:endParaRPr lang="en-US"/>
        </a:p>
      </dgm:t>
    </dgm:pt>
    <dgm:pt modelId="{3523E56E-4032-4FDA-BF0C-1010903F255C}" type="pres">
      <dgm:prSet presAssocID="{3639C102-C50D-433D-9575-1162016C16E6}" presName="Name8" presStyleCnt="0"/>
      <dgm:spPr/>
    </dgm:pt>
    <dgm:pt modelId="{E0294F4A-1E3B-4062-9655-7788D45E5DD9}" type="pres">
      <dgm:prSet presAssocID="{3639C102-C50D-433D-9575-1162016C16E6}" presName="acctBkgd" presStyleLbl="alignAcc1" presStyleIdx="3" presStyleCnt="4" custLinFactNeighborX="194" custLinFactNeighborY="34273"/>
      <dgm:spPr/>
      <dgm:t>
        <a:bodyPr/>
        <a:lstStyle/>
        <a:p>
          <a:endParaRPr lang="en-US"/>
        </a:p>
      </dgm:t>
    </dgm:pt>
    <dgm:pt modelId="{602DB99B-5060-4CFF-B682-4A2D174389CD}" type="pres">
      <dgm:prSet presAssocID="{3639C102-C50D-433D-9575-1162016C16E6}" presName="acctTx" presStyleLbl="alignAcc1" presStyleIdx="3" presStyleCnt="4">
        <dgm:presLayoutVars>
          <dgm:bulletEnabled val="1"/>
        </dgm:presLayoutVars>
      </dgm:prSet>
      <dgm:spPr/>
      <dgm:t>
        <a:bodyPr/>
        <a:lstStyle/>
        <a:p>
          <a:endParaRPr lang="en-US"/>
        </a:p>
      </dgm:t>
    </dgm:pt>
    <dgm:pt modelId="{4816F217-A495-4342-9D94-6DF1C2FF1341}" type="pres">
      <dgm:prSet presAssocID="{3639C102-C50D-433D-9575-1162016C16E6}" presName="level" presStyleLbl="node1" presStyleIdx="3" presStyleCnt="4" custScaleX="98703" custScaleY="106592">
        <dgm:presLayoutVars>
          <dgm:chMax val="1"/>
          <dgm:bulletEnabled val="1"/>
        </dgm:presLayoutVars>
      </dgm:prSet>
      <dgm:spPr/>
      <dgm:t>
        <a:bodyPr/>
        <a:lstStyle/>
        <a:p>
          <a:endParaRPr lang="en-US"/>
        </a:p>
      </dgm:t>
    </dgm:pt>
    <dgm:pt modelId="{AD11CF9B-AB71-4E85-8D69-AA91AC41E7F4}" type="pres">
      <dgm:prSet presAssocID="{3639C102-C50D-433D-9575-1162016C16E6}" presName="levelTx" presStyleLbl="revTx" presStyleIdx="0" presStyleCnt="0">
        <dgm:presLayoutVars>
          <dgm:chMax val="1"/>
          <dgm:bulletEnabled val="1"/>
        </dgm:presLayoutVars>
      </dgm:prSet>
      <dgm:spPr/>
      <dgm:t>
        <a:bodyPr/>
        <a:lstStyle/>
        <a:p>
          <a:endParaRPr lang="en-US"/>
        </a:p>
      </dgm:t>
    </dgm:pt>
  </dgm:ptLst>
  <dgm:cxnLst>
    <dgm:cxn modelId="{F1D5389E-0A33-4283-9BCC-B1E27E6A9D5D}" type="presOf" srcId="{8DEB6116-FE92-445B-9A73-E26AC1C00AC1}" destId="{FB5FFA35-DFAD-4098-911F-EF4F92DD559F}" srcOrd="1" destOrd="0" presId="urn:microsoft.com/office/officeart/2005/8/layout/pyramid3"/>
    <dgm:cxn modelId="{D057FB1D-9867-445A-BEB4-05F004E1A755}" type="presOf" srcId="{8D73B032-85AD-40B7-BE34-7A21D25C0101}" destId="{9BB8041C-5F5C-40A2-92A4-FD9D5EB3EB36}" srcOrd="0" destOrd="0" presId="urn:microsoft.com/office/officeart/2005/8/layout/pyramid3"/>
    <dgm:cxn modelId="{C3D0C9E7-C803-4DFB-9616-76D2DBFF27E5}" type="presOf" srcId="{C75E9517-0859-4D74-A305-9D0493E43F3B}" destId="{D85C8CB1-6CBF-44D3-A73C-338F9527AD9A}" srcOrd="0" destOrd="0" presId="urn:microsoft.com/office/officeart/2005/8/layout/pyramid3"/>
    <dgm:cxn modelId="{369C527C-75E9-4AE0-A88A-CA8BBE1B9A17}" type="presOf" srcId="{BE66EDD3-462B-488D-B141-5B88CE78B9DA}" destId="{B879F5C0-937F-4D30-8C21-2CA13313DCE4}" srcOrd="0" destOrd="0" presId="urn:microsoft.com/office/officeart/2005/8/layout/pyramid3"/>
    <dgm:cxn modelId="{BC1F786F-379E-46DC-A38E-2CF078052BD3}" type="presOf" srcId="{C75E9517-0859-4D74-A305-9D0493E43F3B}" destId="{51534BAF-8F55-4963-A5B1-9A2E7A160E1F}" srcOrd="1" destOrd="0" presId="urn:microsoft.com/office/officeart/2005/8/layout/pyramid3"/>
    <dgm:cxn modelId="{79B9EC6D-C914-443E-884D-F4EA8C26DE36}" type="presOf" srcId="{395794C4-CBEE-4CEA-9712-ED7FEA65074F}" destId="{9ADD7E2F-55A7-44E1-BC6E-C37D9CCF81B8}" srcOrd="0" destOrd="0" presId="urn:microsoft.com/office/officeart/2005/8/layout/pyramid3"/>
    <dgm:cxn modelId="{FE5C9717-8DD7-4333-8C37-C2BC72D8AE93}" type="presOf" srcId="{D3D26709-452F-473B-A5CF-7F3E82406624}" destId="{E0294F4A-1E3B-4062-9655-7788D45E5DD9}" srcOrd="0" destOrd="0" presId="urn:microsoft.com/office/officeart/2005/8/layout/pyramid3"/>
    <dgm:cxn modelId="{36B24E1A-BE80-422E-871A-ECA4227AE44F}" type="presOf" srcId="{781A553B-D21C-4403-AB62-3E2C171A64A8}" destId="{44B418B1-C4AE-41CB-9CDF-35ABC3535686}" srcOrd="0" destOrd="0" presId="urn:microsoft.com/office/officeart/2005/8/layout/pyramid3"/>
    <dgm:cxn modelId="{98E09D6C-3CAF-449C-AD3C-CFAED59C07C4}" type="presOf" srcId="{8DEB6116-FE92-445B-9A73-E26AC1C00AC1}" destId="{515BBB3F-D480-4DE4-87D5-31F2E17E9F89}" srcOrd="0" destOrd="0" presId="urn:microsoft.com/office/officeart/2005/8/layout/pyramid3"/>
    <dgm:cxn modelId="{99213961-E813-4513-A5B9-ABEA4DA78822}" srcId="{872CCC78-2D02-4246-9303-C4EC79A40AD0}" destId="{395794C4-CBEE-4CEA-9712-ED7FEA65074F}" srcOrd="1" destOrd="0" parTransId="{047E6A5C-8EED-4388-8923-21E369D2008C}" sibTransId="{BF1A1A41-FCAE-4345-B0AB-7B2EC3DA13FE}"/>
    <dgm:cxn modelId="{D1E8E005-4308-4869-8DB5-7D6A9BD24768}" srcId="{395794C4-CBEE-4CEA-9712-ED7FEA65074F}" destId="{8DEB6116-FE92-445B-9A73-E26AC1C00AC1}" srcOrd="0" destOrd="0" parTransId="{97152204-6331-4EBE-9AA1-224E9C9882D5}" sibTransId="{8E1AF0B0-6F9D-4FAF-9EBE-A9F02EAC0989}"/>
    <dgm:cxn modelId="{4BED13B3-B979-4C37-89A6-CD734CE7A8B5}" type="presOf" srcId="{872CCC78-2D02-4246-9303-C4EC79A40AD0}" destId="{7309ADBC-CBB4-4AB6-AC2E-91D549AA3D25}" srcOrd="0" destOrd="0" presId="urn:microsoft.com/office/officeart/2005/8/layout/pyramid3"/>
    <dgm:cxn modelId="{83AE73AB-B628-4D81-A830-B8DF8F2D5C01}" srcId="{3639C102-C50D-433D-9575-1162016C16E6}" destId="{D3D26709-452F-473B-A5CF-7F3E82406624}" srcOrd="0" destOrd="0" parTransId="{C246C0DC-105D-4246-B919-507385196B53}" sibTransId="{88E9FF7E-7A33-40A5-9FA3-9078C5605C0F}"/>
    <dgm:cxn modelId="{AB99AE86-FDCE-46F4-8AE3-4FF6F78BEE1A}" srcId="{BE66EDD3-462B-488D-B141-5B88CE78B9DA}" destId="{C75E9517-0859-4D74-A305-9D0493E43F3B}" srcOrd="0" destOrd="0" parTransId="{CD3DBC56-F169-4F04-A777-F037C095E931}" sibTransId="{6E19A2E3-442A-4B83-881E-0DB6FA943878}"/>
    <dgm:cxn modelId="{6515186D-E37F-42C2-825E-29D651DC4B19}" type="presOf" srcId="{8D73B032-85AD-40B7-BE34-7A21D25C0101}" destId="{A2CE225B-2B11-4BA3-BB52-A25B5A1E8D30}" srcOrd="1" destOrd="0" presId="urn:microsoft.com/office/officeart/2005/8/layout/pyramid3"/>
    <dgm:cxn modelId="{A25ACE74-71F6-4F47-A45A-39E487B17CBE}" type="presOf" srcId="{BE66EDD3-462B-488D-B141-5B88CE78B9DA}" destId="{DF114F89-D1C1-4B00-82E8-2A25A5C6C0B5}" srcOrd="1" destOrd="0" presId="urn:microsoft.com/office/officeart/2005/8/layout/pyramid3"/>
    <dgm:cxn modelId="{CA03F3A2-3AE8-4CC2-A4CB-FC85EDF1AE4D}" srcId="{872CCC78-2D02-4246-9303-C4EC79A40AD0}" destId="{8D73B032-85AD-40B7-BE34-7A21D25C0101}" srcOrd="0" destOrd="0" parTransId="{84625B0E-93CF-4952-B898-A4FAB18012DE}" sibTransId="{88B1F24C-867B-4850-9783-107FCCD0547E}"/>
    <dgm:cxn modelId="{B5973FE8-3036-48AD-B7D6-4375C8D69FB2}" srcId="{872CCC78-2D02-4246-9303-C4EC79A40AD0}" destId="{BE66EDD3-462B-488D-B141-5B88CE78B9DA}" srcOrd="2" destOrd="0" parTransId="{8924EDD6-8057-4578-A7B8-FBC241318F18}" sibTransId="{E94A9A5C-408B-42F8-A431-4403DC51A21C}"/>
    <dgm:cxn modelId="{0BDB8F3B-B9C9-45D5-9013-F519210822CC}" srcId="{8D73B032-85AD-40B7-BE34-7A21D25C0101}" destId="{781A553B-D21C-4403-AB62-3E2C171A64A8}" srcOrd="0" destOrd="0" parTransId="{BC0F4551-7831-4147-AF36-663DDCC523D6}" sibTransId="{C8692C39-C2E6-4F1E-8BDC-8FC5D069167E}"/>
    <dgm:cxn modelId="{DB6F8E07-8E6F-45EF-960E-037DE74AAB17}" type="presOf" srcId="{781A553B-D21C-4403-AB62-3E2C171A64A8}" destId="{8847A61C-3E12-4E0A-8A43-82FACB5176D4}" srcOrd="1" destOrd="0" presId="urn:microsoft.com/office/officeart/2005/8/layout/pyramid3"/>
    <dgm:cxn modelId="{546A47BB-D737-4381-B082-4CBB97C4D287}" type="presOf" srcId="{D3D26709-452F-473B-A5CF-7F3E82406624}" destId="{602DB99B-5060-4CFF-B682-4A2D174389CD}" srcOrd="1" destOrd="0" presId="urn:microsoft.com/office/officeart/2005/8/layout/pyramid3"/>
    <dgm:cxn modelId="{45090CC1-C26E-49D0-8569-91DB01202DCC}" srcId="{872CCC78-2D02-4246-9303-C4EC79A40AD0}" destId="{3639C102-C50D-433D-9575-1162016C16E6}" srcOrd="3" destOrd="0" parTransId="{8D11410D-AF99-42B7-A5F0-F5DB0DA34F50}" sibTransId="{C0532330-3755-4485-8576-F1AFC3969B83}"/>
    <dgm:cxn modelId="{85855AD6-CB57-4B11-AECC-1B78C01D9ABB}" type="presOf" srcId="{395794C4-CBEE-4CEA-9712-ED7FEA65074F}" destId="{D3421F9B-D94D-4904-BAE3-1DBA6E91287B}" srcOrd="1" destOrd="0" presId="urn:microsoft.com/office/officeart/2005/8/layout/pyramid3"/>
    <dgm:cxn modelId="{0379C0D8-39FF-476C-AD26-61978DD50090}" type="presOf" srcId="{3639C102-C50D-433D-9575-1162016C16E6}" destId="{AD11CF9B-AB71-4E85-8D69-AA91AC41E7F4}" srcOrd="1" destOrd="0" presId="urn:microsoft.com/office/officeart/2005/8/layout/pyramid3"/>
    <dgm:cxn modelId="{6EE2BDD8-C992-4194-916E-25FEFC11EEC5}" type="presOf" srcId="{3639C102-C50D-433D-9575-1162016C16E6}" destId="{4816F217-A495-4342-9D94-6DF1C2FF1341}" srcOrd="0" destOrd="0" presId="urn:microsoft.com/office/officeart/2005/8/layout/pyramid3"/>
    <dgm:cxn modelId="{8E2DB6FE-C174-4DFE-A0A2-843A11652045}" type="presParOf" srcId="{7309ADBC-CBB4-4AB6-AC2E-91D549AA3D25}" destId="{AA885E00-45E8-42B7-8C97-2507586DBE2D}" srcOrd="0" destOrd="0" presId="urn:microsoft.com/office/officeart/2005/8/layout/pyramid3"/>
    <dgm:cxn modelId="{421D8629-8D32-4D3A-B108-72A58F3CBECB}" type="presParOf" srcId="{AA885E00-45E8-42B7-8C97-2507586DBE2D}" destId="{44B418B1-C4AE-41CB-9CDF-35ABC3535686}" srcOrd="0" destOrd="0" presId="urn:microsoft.com/office/officeart/2005/8/layout/pyramid3"/>
    <dgm:cxn modelId="{B5CA3A32-CB06-4BD8-858B-90160C3B0B25}" type="presParOf" srcId="{AA885E00-45E8-42B7-8C97-2507586DBE2D}" destId="{8847A61C-3E12-4E0A-8A43-82FACB5176D4}" srcOrd="1" destOrd="0" presId="urn:microsoft.com/office/officeart/2005/8/layout/pyramid3"/>
    <dgm:cxn modelId="{0D7FD666-FB0D-4BCF-8E10-7B7219E39284}" type="presParOf" srcId="{AA885E00-45E8-42B7-8C97-2507586DBE2D}" destId="{9BB8041C-5F5C-40A2-92A4-FD9D5EB3EB36}" srcOrd="2" destOrd="0" presId="urn:microsoft.com/office/officeart/2005/8/layout/pyramid3"/>
    <dgm:cxn modelId="{95E0ECEA-6FE6-47FE-9696-C007FDE8B9F3}" type="presParOf" srcId="{AA885E00-45E8-42B7-8C97-2507586DBE2D}" destId="{A2CE225B-2B11-4BA3-BB52-A25B5A1E8D30}" srcOrd="3" destOrd="0" presId="urn:microsoft.com/office/officeart/2005/8/layout/pyramid3"/>
    <dgm:cxn modelId="{43262DB7-6A2E-436F-B24A-012ED5487D07}" type="presParOf" srcId="{7309ADBC-CBB4-4AB6-AC2E-91D549AA3D25}" destId="{5DC57623-B865-4B8F-AE60-BA8950EDF21A}" srcOrd="1" destOrd="0" presId="urn:microsoft.com/office/officeart/2005/8/layout/pyramid3"/>
    <dgm:cxn modelId="{A067B44B-6D2E-4B22-9461-37FA9EF6D91D}" type="presParOf" srcId="{5DC57623-B865-4B8F-AE60-BA8950EDF21A}" destId="{515BBB3F-D480-4DE4-87D5-31F2E17E9F89}" srcOrd="0" destOrd="0" presId="urn:microsoft.com/office/officeart/2005/8/layout/pyramid3"/>
    <dgm:cxn modelId="{D21FE464-D7E6-4C08-9E30-09FAA13B0919}" type="presParOf" srcId="{5DC57623-B865-4B8F-AE60-BA8950EDF21A}" destId="{FB5FFA35-DFAD-4098-911F-EF4F92DD559F}" srcOrd="1" destOrd="0" presId="urn:microsoft.com/office/officeart/2005/8/layout/pyramid3"/>
    <dgm:cxn modelId="{274D0099-8940-4C56-AB5C-22BAAD4C5876}" type="presParOf" srcId="{5DC57623-B865-4B8F-AE60-BA8950EDF21A}" destId="{9ADD7E2F-55A7-44E1-BC6E-C37D9CCF81B8}" srcOrd="2" destOrd="0" presId="urn:microsoft.com/office/officeart/2005/8/layout/pyramid3"/>
    <dgm:cxn modelId="{8A67D99E-10E5-44ED-8374-E7BDDBCC2F27}" type="presParOf" srcId="{5DC57623-B865-4B8F-AE60-BA8950EDF21A}" destId="{D3421F9B-D94D-4904-BAE3-1DBA6E91287B}" srcOrd="3" destOrd="0" presId="urn:microsoft.com/office/officeart/2005/8/layout/pyramid3"/>
    <dgm:cxn modelId="{F449F5E6-19D7-45D4-AC9A-173FC3E05F51}" type="presParOf" srcId="{7309ADBC-CBB4-4AB6-AC2E-91D549AA3D25}" destId="{AC3078E6-5AA0-47E4-AB8A-26BF075EE15E}" srcOrd="2" destOrd="0" presId="urn:microsoft.com/office/officeart/2005/8/layout/pyramid3"/>
    <dgm:cxn modelId="{16C6BA77-3B2A-4A28-8619-11C0FEC06E2E}" type="presParOf" srcId="{AC3078E6-5AA0-47E4-AB8A-26BF075EE15E}" destId="{D85C8CB1-6CBF-44D3-A73C-338F9527AD9A}" srcOrd="0" destOrd="0" presId="urn:microsoft.com/office/officeart/2005/8/layout/pyramid3"/>
    <dgm:cxn modelId="{55A98A6F-5ADD-4243-9893-82406621455D}" type="presParOf" srcId="{AC3078E6-5AA0-47E4-AB8A-26BF075EE15E}" destId="{51534BAF-8F55-4963-A5B1-9A2E7A160E1F}" srcOrd="1" destOrd="0" presId="urn:microsoft.com/office/officeart/2005/8/layout/pyramid3"/>
    <dgm:cxn modelId="{67D49190-FDD7-40F8-AFEC-F49DC9E88329}" type="presParOf" srcId="{AC3078E6-5AA0-47E4-AB8A-26BF075EE15E}" destId="{B879F5C0-937F-4D30-8C21-2CA13313DCE4}" srcOrd="2" destOrd="0" presId="urn:microsoft.com/office/officeart/2005/8/layout/pyramid3"/>
    <dgm:cxn modelId="{4BF5F675-E5AD-4D1D-AE91-01D394B0CD11}" type="presParOf" srcId="{AC3078E6-5AA0-47E4-AB8A-26BF075EE15E}" destId="{DF114F89-D1C1-4B00-82E8-2A25A5C6C0B5}" srcOrd="3" destOrd="0" presId="urn:microsoft.com/office/officeart/2005/8/layout/pyramid3"/>
    <dgm:cxn modelId="{BC919F8E-8C3A-4F31-8446-E8A311EED576}" type="presParOf" srcId="{7309ADBC-CBB4-4AB6-AC2E-91D549AA3D25}" destId="{3523E56E-4032-4FDA-BF0C-1010903F255C}" srcOrd="3" destOrd="0" presId="urn:microsoft.com/office/officeart/2005/8/layout/pyramid3"/>
    <dgm:cxn modelId="{4431EC6E-ED5E-495B-85B8-AA1BA641821A}" type="presParOf" srcId="{3523E56E-4032-4FDA-BF0C-1010903F255C}" destId="{E0294F4A-1E3B-4062-9655-7788D45E5DD9}" srcOrd="0" destOrd="0" presId="urn:microsoft.com/office/officeart/2005/8/layout/pyramid3"/>
    <dgm:cxn modelId="{533B69C0-B2C5-4544-B559-644B4464FD7B}" type="presParOf" srcId="{3523E56E-4032-4FDA-BF0C-1010903F255C}" destId="{602DB99B-5060-4CFF-B682-4A2D174389CD}" srcOrd="1" destOrd="0" presId="urn:microsoft.com/office/officeart/2005/8/layout/pyramid3"/>
    <dgm:cxn modelId="{DB99704D-5004-4525-B132-AE7F8A9E3A69}" type="presParOf" srcId="{3523E56E-4032-4FDA-BF0C-1010903F255C}" destId="{4816F217-A495-4342-9D94-6DF1C2FF1341}" srcOrd="2" destOrd="0" presId="urn:microsoft.com/office/officeart/2005/8/layout/pyramid3"/>
    <dgm:cxn modelId="{D1A4C4FE-817D-4477-85CB-B65D21457DE4}" type="presParOf" srcId="{3523E56E-4032-4FDA-BF0C-1010903F255C}" destId="{AD11CF9B-AB71-4E85-8D69-AA91AC41E7F4}" srcOrd="3"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396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634606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064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8411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669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568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015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sp>
        <p:nvSpPr>
          <p:cNvPr id="2" name="Title 1"/>
          <p:cNvSpPr>
            <a:spLocks noGrp="1"/>
          </p:cNvSpPr>
          <p:nvPr>
            <p:ph type="ctrTitle"/>
          </p:nvPr>
        </p:nvSpPr>
        <p:spPr>
          <a:xfrm>
            <a:off x="987552" y="2852928"/>
            <a:ext cx="7616952" cy="493776"/>
          </a:xfrm>
          <a:prstGeom prst="rect">
            <a:avLst/>
          </a:prstGeom>
        </p:spPr>
        <p:txBody>
          <a:bodyPr lIns="0" tIns="0" rIns="0" bIns="0" anchor="b" anchorCtr="0"/>
          <a:lstStyle>
            <a:lvl1pPr algn="l">
              <a:lnSpc>
                <a:spcPct val="95000"/>
              </a:lnSpc>
              <a:defRPr sz="30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87552" y="3429000"/>
            <a:ext cx="4498848" cy="2286000"/>
          </a:xfrm>
          <a:prstGeom prst="rect">
            <a:avLst/>
          </a:prstGeom>
        </p:spPr>
        <p:txBody>
          <a:bodyPr lIns="0" tIns="0" rIns="0" bIns="0"/>
          <a:lstStyle>
            <a:lvl1pPr marL="0" indent="0" algn="l">
              <a:spcBef>
                <a:spcPts val="1134"/>
              </a:spcBef>
              <a:buNone/>
              <a:defRPr sz="2100">
                <a:solidFill>
                  <a:schemeClr val="tx2"/>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7" name="Group 6"/>
          <p:cNvGrpSpPr/>
          <p:nvPr userDrawn="1"/>
        </p:nvGrpSpPr>
        <p:grpSpPr>
          <a:xfrm>
            <a:off x="76465" y="76200"/>
            <a:ext cx="8884655" cy="780223"/>
            <a:chOff x="76465" y="76200"/>
            <a:chExt cx="8884655" cy="780223"/>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65" y="76200"/>
              <a:ext cx="3200135" cy="780223"/>
            </a:xfrm>
            <a:prstGeom prst="rect">
              <a:avLst/>
            </a:prstGeom>
          </p:spPr>
        </p:pic>
        <p:cxnSp>
          <p:nvCxnSpPr>
            <p:cNvPr id="9" name="Straight Connector 8"/>
            <p:cNvCxnSpPr/>
            <p:nvPr userDrawn="1"/>
          </p:nvCxnSpPr>
          <p:spPr>
            <a:xfrm>
              <a:off x="3246120" y="704023"/>
              <a:ext cx="5715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7400" y="3578598"/>
            <a:ext cx="2974602" cy="2974602"/>
          </a:xfrm>
          <a:prstGeom prst="rect">
            <a:avLst/>
          </a:prstGeom>
        </p:spPr>
      </p:pic>
    </p:spTree>
    <p:extLst>
      <p:ext uri="{BB962C8B-B14F-4D97-AF65-F5344CB8AC3E}">
        <p14:creationId xmlns:p14="http://schemas.microsoft.com/office/powerpoint/2010/main" val="16464879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24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2"/>
            <a:ext cx="8659368" cy="4517136"/>
          </a:xfrm>
          <a:prstGeom prst="rect">
            <a:avLst/>
          </a:prstGeom>
        </p:spPr>
        <p:txBody>
          <a:bodyPr lIns="0"/>
          <a:lstStyle>
            <a:lvl1pPr marL="0" indent="0">
              <a:spcBef>
                <a:spcPts val="972"/>
              </a:spcBef>
              <a:buFontTx/>
              <a:buNone/>
              <a:defRPr sz="1800">
                <a:solidFill>
                  <a:schemeClr val="tx1"/>
                </a:solidFill>
                <a:latin typeface="Georgia" panose="02040502050405020303" pitchFamily="18" charset="0"/>
              </a:defRPr>
            </a:lvl1pPr>
            <a:lvl2pPr marL="457200" indent="-228600">
              <a:spcBef>
                <a:spcPts val="594"/>
              </a:spcBef>
              <a:buClr>
                <a:schemeClr val="tx2"/>
              </a:buClr>
              <a:buSzPct val="150000"/>
              <a:buFont typeface="Wingdings" panose="05000000000000000000" pitchFamily="2" charset="2"/>
              <a:buChar char="§"/>
              <a:defRPr sz="1650">
                <a:solidFill>
                  <a:schemeClr val="tx1"/>
                </a:solidFill>
                <a:latin typeface="Georgia" panose="02040502050405020303" pitchFamily="18" charset="0"/>
              </a:defRPr>
            </a:lvl2pPr>
            <a:lvl3pPr marL="684213" indent="-228600">
              <a:spcBef>
                <a:spcPts val="540"/>
              </a:spcBef>
              <a:buClr>
                <a:schemeClr val="tx2"/>
              </a:buClr>
              <a:buSzPct val="150000"/>
              <a:buFont typeface="Wingdings" panose="05000000000000000000" pitchFamily="2" charset="2"/>
              <a:buChar char="§"/>
              <a:defRPr sz="1500">
                <a:solidFill>
                  <a:schemeClr val="tx1"/>
                </a:solidFill>
                <a:latin typeface="Georgia" panose="02040502050405020303" pitchFamily="18" charset="0"/>
              </a:defRPr>
            </a:lvl3pPr>
            <a:lvl4pPr marL="914400" indent="-228600">
              <a:spcBef>
                <a:spcPts val="540"/>
              </a:spcBef>
              <a:buClr>
                <a:schemeClr val="tx2"/>
              </a:buClr>
              <a:buSzPct val="120000"/>
              <a:buFont typeface="Wingdings" panose="05000000000000000000" pitchFamily="2" charset="2"/>
              <a:buChar char="§"/>
              <a:defRPr sz="1500">
                <a:solidFill>
                  <a:schemeClr val="tx1"/>
                </a:solidFill>
                <a:latin typeface="Georgia" panose="02040502050405020303" pitchFamily="18" charset="0"/>
              </a:defRPr>
            </a:lvl4pPr>
            <a:lvl5pPr marL="0" indent="0">
              <a:spcBef>
                <a:spcPts val="594"/>
              </a:spcBef>
              <a:buFontTx/>
              <a:buNone/>
              <a:defRPr sz="1650">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1"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4141305" y="6553200"/>
            <a:ext cx="914400" cy="230832"/>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fld id="{06EBD0FC-F786-4C40-B882-EFFF85993AEA}" type="datetime1">
              <a:rPr lang="en-US" altLang="en-US" sz="900" smtClean="0">
                <a:solidFill>
                  <a:schemeClr val="tx1">
                    <a:lumMod val="50000"/>
                    <a:lumOff val="50000"/>
                  </a:schemeClr>
                </a:solidFill>
                <a:latin typeface="Arial" panose="020B0604020202020204" pitchFamily="34" charset="0"/>
                <a:cs typeface="Arial" panose="020B0604020202020204" pitchFamily="34" charset="0"/>
              </a:rPr>
              <a:pPr marL="0" marR="0" indent="0" algn="ctr" defTabSz="914400" rtl="0" eaLnBrk="1" fontAlgn="base" latinLnBrk="0" hangingPunct="1">
                <a:lnSpc>
                  <a:spcPct val="100000"/>
                </a:lnSpc>
                <a:spcBef>
                  <a:spcPct val="0"/>
                </a:spcBef>
                <a:spcAft>
                  <a:spcPct val="0"/>
                </a:spcAft>
                <a:buClrTx/>
                <a:buSzTx/>
                <a:buFontTx/>
                <a:buNone/>
                <a:tabLst/>
                <a:defRPr/>
              </a:pPr>
              <a:t>9/15/2016</a:t>
            </a:fld>
            <a:endParaRPr lang="en-US" altLang="en-US" sz="900" dirty="0" smtClean="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Footer Placeholder 4"/>
          <p:cNvSpPr>
            <a:spLocks noGrp="1"/>
          </p:cNvSpPr>
          <p:nvPr>
            <p:ph type="ftr" sz="quarter" idx="11"/>
          </p:nvPr>
        </p:nvSpPr>
        <p:spPr>
          <a:xfrm>
            <a:off x="152400" y="6553200"/>
            <a:ext cx="3200400" cy="230832"/>
          </a:xfrm>
          <a:prstGeom prst="rect">
            <a:avLst/>
          </a:prstGeom>
          <a:noFill/>
        </p:spPr>
        <p:txBody>
          <a:bodyPr wrap="square" rtlCol="0">
            <a:spAutoFit/>
          </a:bodyPr>
          <a:lstStyle>
            <a:lvl1pPr>
              <a:defRPr lang="en-US" sz="900" smtClean="0">
                <a:solidFill>
                  <a:schemeClr val="tx1">
                    <a:lumMod val="50000"/>
                    <a:lumOff val="50000"/>
                  </a:schemeClr>
                </a:solidFill>
                <a:latin typeface="Arial" panose="020B0604020202020204" pitchFamily="34" charset="0"/>
                <a:cs typeface="Arial" panose="020B0604020202020204" pitchFamily="34" charset="0"/>
              </a:defRPr>
            </a:lvl1pPr>
          </a:lstStyle>
          <a:p>
            <a:pPr fontAlgn="base">
              <a:spcBef>
                <a:spcPct val="0"/>
              </a:spcBef>
              <a:spcAft>
                <a:spcPct val="0"/>
              </a:spcAft>
            </a:pPr>
            <a:r>
              <a:rPr lang="en-US" smtClean="0"/>
              <a:t>Insert Presentation Title Here</a:t>
            </a:r>
            <a:endParaRPr lang="en-US" dirty="0"/>
          </a:p>
        </p:txBody>
      </p:sp>
    </p:spTree>
    <p:extLst>
      <p:ext uri="{BB962C8B-B14F-4D97-AF65-F5344CB8AC3E}">
        <p14:creationId xmlns:p14="http://schemas.microsoft.com/office/powerpoint/2010/main" val="37712452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2400" b="1">
                <a:solidFill>
                  <a:schemeClr val="tx2"/>
                </a:solidFill>
                <a:latin typeface="Georgia" panose="02040502050405020303" pitchFamily="18"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1"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able Placeholder 4"/>
          <p:cNvSpPr>
            <a:spLocks noGrp="1"/>
          </p:cNvSpPr>
          <p:nvPr>
            <p:ph type="tbl" sz="quarter" idx="10"/>
          </p:nvPr>
        </p:nvSpPr>
        <p:spPr>
          <a:xfrm>
            <a:off x="301752" y="1809750"/>
            <a:ext cx="8659813" cy="4518025"/>
          </a:xfrm>
          <a:prstGeom prst="rect">
            <a:avLst/>
          </a:prstGeom>
        </p:spPr>
        <p:txBody>
          <a:bodyPr/>
          <a:lstStyle>
            <a:lvl1pPr marL="0" indent="0">
              <a:buClr>
                <a:schemeClr val="tx2"/>
              </a:buClr>
              <a:buFontTx/>
              <a:buNone/>
              <a:defRPr sz="1800">
                <a:latin typeface="Arial" panose="020B0604020202020204" pitchFamily="34" charset="0"/>
                <a:cs typeface="Arial" panose="020B0604020202020204" pitchFamily="34" charset="0"/>
              </a:defRPr>
            </a:lvl1pPr>
          </a:lstStyle>
          <a:p>
            <a:r>
              <a:rPr lang="en-US" smtClean="0"/>
              <a:t>Click icon to add table</a:t>
            </a:r>
            <a:endParaRPr lang="en-US" dirty="0"/>
          </a:p>
        </p:txBody>
      </p:sp>
      <p:sp>
        <p:nvSpPr>
          <p:cNvPr id="10" name="TextBox 9"/>
          <p:cNvSpPr txBox="1"/>
          <p:nvPr userDrawn="1"/>
        </p:nvSpPr>
        <p:spPr>
          <a:xfrm>
            <a:off x="4141305" y="6553200"/>
            <a:ext cx="914400" cy="230832"/>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fld id="{06EBD0FC-F786-4C40-B882-EFFF85993AEA}" type="datetime1">
              <a:rPr lang="en-US" altLang="en-US" sz="900" smtClean="0">
                <a:solidFill>
                  <a:schemeClr val="tx1">
                    <a:lumMod val="50000"/>
                    <a:lumOff val="50000"/>
                  </a:schemeClr>
                </a:solidFill>
                <a:latin typeface="Arial" panose="020B0604020202020204" pitchFamily="34" charset="0"/>
                <a:cs typeface="Arial" panose="020B0604020202020204" pitchFamily="34" charset="0"/>
              </a:rPr>
              <a:pPr marL="0" marR="0" indent="0" algn="ctr" defTabSz="914400" rtl="0" eaLnBrk="1" fontAlgn="base" latinLnBrk="0" hangingPunct="1">
                <a:lnSpc>
                  <a:spcPct val="100000"/>
                </a:lnSpc>
                <a:spcBef>
                  <a:spcPct val="0"/>
                </a:spcBef>
                <a:spcAft>
                  <a:spcPct val="0"/>
                </a:spcAft>
                <a:buClrTx/>
                <a:buSzTx/>
                <a:buFontTx/>
                <a:buNone/>
                <a:tabLst/>
                <a:defRPr/>
              </a:pPr>
              <a:t>9/15/2016</a:t>
            </a:fld>
            <a:endParaRPr lang="en-US" altLang="en-US" sz="900" dirty="0" smtClean="0">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Footer Placeholder 4"/>
          <p:cNvSpPr>
            <a:spLocks noGrp="1"/>
          </p:cNvSpPr>
          <p:nvPr>
            <p:ph type="ftr" sz="quarter" idx="11"/>
          </p:nvPr>
        </p:nvSpPr>
        <p:spPr>
          <a:xfrm>
            <a:off x="152400" y="6553200"/>
            <a:ext cx="3200400" cy="230832"/>
          </a:xfrm>
          <a:prstGeom prst="rect">
            <a:avLst/>
          </a:prstGeom>
          <a:noFill/>
        </p:spPr>
        <p:txBody>
          <a:bodyPr wrap="square" rtlCol="0">
            <a:spAutoFit/>
          </a:bodyPr>
          <a:lstStyle>
            <a:lvl1pPr>
              <a:defRPr lang="en-US" sz="900" smtClean="0">
                <a:solidFill>
                  <a:schemeClr val="tx1">
                    <a:lumMod val="50000"/>
                    <a:lumOff val="50000"/>
                  </a:schemeClr>
                </a:solidFill>
                <a:latin typeface="Arial" panose="020B0604020202020204" pitchFamily="34" charset="0"/>
                <a:cs typeface="Arial" panose="020B0604020202020204" pitchFamily="34" charset="0"/>
              </a:defRPr>
            </a:lvl1pPr>
          </a:lstStyle>
          <a:p>
            <a:pPr fontAlgn="base">
              <a:spcBef>
                <a:spcPct val="0"/>
              </a:spcBef>
              <a:spcAft>
                <a:spcPct val="0"/>
              </a:spcAft>
            </a:pPr>
            <a:r>
              <a:rPr lang="en-US" smtClean="0"/>
              <a:t>Insert Presentation Title Here</a:t>
            </a:r>
            <a:endParaRPr lang="en-US" dirty="0"/>
          </a:p>
        </p:txBody>
      </p:sp>
    </p:spTree>
    <p:extLst>
      <p:ext uri="{BB962C8B-B14F-4D97-AF65-F5344CB8AC3E}">
        <p14:creationId xmlns:p14="http://schemas.microsoft.com/office/powerpoint/2010/main" val="18688760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24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2398288"/>
            <a:ext cx="4111222" cy="3929360"/>
          </a:xfrm>
          <a:prstGeom prst="rect">
            <a:avLst/>
          </a:prstGeom>
        </p:spPr>
        <p:txBody>
          <a:bodyPr lIns="0"/>
          <a:lstStyle>
            <a:lvl1pPr marL="0" indent="0">
              <a:spcBef>
                <a:spcPts val="972"/>
              </a:spcBef>
              <a:buFontTx/>
              <a:buNone/>
              <a:defRPr sz="1800">
                <a:solidFill>
                  <a:schemeClr val="tx1"/>
                </a:solidFill>
                <a:latin typeface="Georgia" panose="02040502050405020303" pitchFamily="18" charset="0"/>
              </a:defRPr>
            </a:lvl1pPr>
            <a:lvl2pPr marL="457200" indent="-228600">
              <a:spcBef>
                <a:spcPts val="594"/>
              </a:spcBef>
              <a:buClr>
                <a:schemeClr val="tx2"/>
              </a:buClr>
              <a:buSzPct val="150000"/>
              <a:buFont typeface="Wingdings" panose="05000000000000000000" pitchFamily="2" charset="2"/>
              <a:buChar char="§"/>
              <a:defRPr sz="1650">
                <a:solidFill>
                  <a:schemeClr val="tx1"/>
                </a:solidFill>
                <a:latin typeface="Georgia" panose="02040502050405020303" pitchFamily="18" charset="0"/>
              </a:defRPr>
            </a:lvl2pPr>
            <a:lvl3pPr marL="684213" indent="-228600">
              <a:spcBef>
                <a:spcPts val="540"/>
              </a:spcBef>
              <a:buClr>
                <a:schemeClr val="tx2"/>
              </a:buClr>
              <a:buSzPct val="150000"/>
              <a:buFont typeface="Wingdings" panose="05000000000000000000" pitchFamily="2" charset="2"/>
              <a:buChar char="§"/>
              <a:defRPr sz="1500">
                <a:solidFill>
                  <a:schemeClr val="tx1"/>
                </a:solidFill>
                <a:latin typeface="Georgia" panose="02040502050405020303" pitchFamily="18" charset="0"/>
              </a:defRPr>
            </a:lvl3pPr>
            <a:lvl4pPr marL="914400" indent="-228600">
              <a:spcBef>
                <a:spcPts val="540"/>
              </a:spcBef>
              <a:buClr>
                <a:schemeClr val="tx2"/>
              </a:buClr>
              <a:buSzPct val="120000"/>
              <a:buFont typeface="Wingdings" panose="05000000000000000000" pitchFamily="2" charset="2"/>
              <a:buChar char="§"/>
              <a:defRPr sz="1500">
                <a:solidFill>
                  <a:schemeClr val="tx1"/>
                </a:solidFill>
                <a:latin typeface="Georgia" panose="02040502050405020303" pitchFamily="18" charset="0"/>
              </a:defRPr>
            </a:lvl4pPr>
            <a:lvl5pPr marL="0" indent="0">
              <a:spcBef>
                <a:spcPts val="594"/>
              </a:spcBef>
              <a:buFontTx/>
              <a:buNone/>
              <a:defRPr sz="1650">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1"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4141305" y="6553200"/>
            <a:ext cx="914400" cy="230832"/>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fld id="{06EBD0FC-F786-4C40-B882-EFFF85993AEA}" type="datetime1">
              <a:rPr lang="en-US" altLang="en-US" sz="900" smtClean="0">
                <a:solidFill>
                  <a:schemeClr val="tx1">
                    <a:lumMod val="50000"/>
                    <a:lumOff val="50000"/>
                  </a:schemeClr>
                </a:solidFill>
                <a:latin typeface="Arial" panose="020B0604020202020204" pitchFamily="34" charset="0"/>
                <a:cs typeface="Arial" panose="020B0604020202020204" pitchFamily="34" charset="0"/>
              </a:rPr>
              <a:pPr marL="0" marR="0" indent="0" algn="ctr" defTabSz="914400" rtl="0" eaLnBrk="1" fontAlgn="base" latinLnBrk="0" hangingPunct="1">
                <a:lnSpc>
                  <a:spcPct val="100000"/>
                </a:lnSpc>
                <a:spcBef>
                  <a:spcPct val="0"/>
                </a:spcBef>
                <a:spcAft>
                  <a:spcPct val="0"/>
                </a:spcAft>
                <a:buClrTx/>
                <a:buSzTx/>
                <a:buFontTx/>
                <a:buNone/>
                <a:tabLst/>
                <a:defRPr/>
              </a:pPr>
              <a:t>9/15/2016</a:t>
            </a:fld>
            <a:endParaRPr lang="en-US" altLang="en-US" sz="900" dirty="0" smtClean="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Footer Placeholder 4"/>
          <p:cNvSpPr>
            <a:spLocks noGrp="1"/>
          </p:cNvSpPr>
          <p:nvPr>
            <p:ph type="ftr" sz="quarter" idx="11"/>
          </p:nvPr>
        </p:nvSpPr>
        <p:spPr>
          <a:xfrm>
            <a:off x="152400" y="6553200"/>
            <a:ext cx="3200400" cy="230832"/>
          </a:xfrm>
          <a:prstGeom prst="rect">
            <a:avLst/>
          </a:prstGeom>
          <a:noFill/>
        </p:spPr>
        <p:txBody>
          <a:bodyPr wrap="square" rtlCol="0">
            <a:spAutoFit/>
          </a:bodyPr>
          <a:lstStyle>
            <a:lvl1pPr>
              <a:defRPr lang="en-US" sz="900" smtClean="0">
                <a:solidFill>
                  <a:schemeClr val="tx1">
                    <a:lumMod val="50000"/>
                    <a:lumOff val="50000"/>
                  </a:schemeClr>
                </a:solidFill>
                <a:latin typeface="Arial" panose="020B0604020202020204" pitchFamily="34" charset="0"/>
                <a:cs typeface="Arial" panose="020B0604020202020204" pitchFamily="34" charset="0"/>
              </a:defRPr>
            </a:lvl1pPr>
          </a:lstStyle>
          <a:p>
            <a:pPr fontAlgn="base">
              <a:spcBef>
                <a:spcPct val="0"/>
              </a:spcBef>
              <a:spcAft>
                <a:spcPct val="0"/>
              </a:spcAft>
            </a:pPr>
            <a:r>
              <a:rPr lang="en-US" smtClean="0"/>
              <a:t>Insert Presentation Title Here</a:t>
            </a:r>
            <a:endParaRPr lang="en-US" dirty="0"/>
          </a:p>
        </p:txBody>
      </p:sp>
      <p:sp>
        <p:nvSpPr>
          <p:cNvPr id="11" name="Content Placeholder 2"/>
          <p:cNvSpPr>
            <a:spLocks noGrp="1"/>
          </p:cNvSpPr>
          <p:nvPr>
            <p:ph idx="12" hasCustomPrompt="1"/>
          </p:nvPr>
        </p:nvSpPr>
        <p:spPr>
          <a:xfrm>
            <a:off x="4828032" y="2398288"/>
            <a:ext cx="4114800" cy="3931920"/>
          </a:xfrm>
          <a:prstGeom prst="rect">
            <a:avLst/>
          </a:prstGeom>
        </p:spPr>
        <p:txBody>
          <a:bodyPr lIns="0"/>
          <a:lstStyle>
            <a:lvl1pPr marL="0" indent="0">
              <a:spcBef>
                <a:spcPts val="972"/>
              </a:spcBef>
              <a:buFontTx/>
              <a:buNone/>
              <a:defRPr sz="1800">
                <a:solidFill>
                  <a:schemeClr val="tx1"/>
                </a:solidFill>
                <a:latin typeface="Georgia" panose="02040502050405020303" pitchFamily="18" charset="0"/>
              </a:defRPr>
            </a:lvl1pPr>
            <a:lvl2pPr marL="457200" indent="-228600">
              <a:spcBef>
                <a:spcPts val="594"/>
              </a:spcBef>
              <a:buClr>
                <a:schemeClr val="tx2"/>
              </a:buClr>
              <a:buSzPct val="150000"/>
              <a:buFont typeface="Wingdings" panose="05000000000000000000" pitchFamily="2" charset="2"/>
              <a:buChar char="§"/>
              <a:defRPr sz="1650">
                <a:solidFill>
                  <a:schemeClr val="tx1"/>
                </a:solidFill>
                <a:latin typeface="Georgia" panose="02040502050405020303" pitchFamily="18" charset="0"/>
              </a:defRPr>
            </a:lvl2pPr>
            <a:lvl3pPr marL="684213" indent="-228600">
              <a:spcBef>
                <a:spcPts val="540"/>
              </a:spcBef>
              <a:buClr>
                <a:schemeClr val="tx2"/>
              </a:buClr>
              <a:buSzPct val="150000"/>
              <a:buFont typeface="Wingdings" panose="05000000000000000000" pitchFamily="2" charset="2"/>
              <a:buChar char="§"/>
              <a:defRPr sz="1500">
                <a:solidFill>
                  <a:schemeClr val="tx1"/>
                </a:solidFill>
                <a:latin typeface="Georgia" panose="02040502050405020303" pitchFamily="18" charset="0"/>
              </a:defRPr>
            </a:lvl3pPr>
            <a:lvl4pPr marL="914400" indent="-228600">
              <a:spcBef>
                <a:spcPts val="540"/>
              </a:spcBef>
              <a:buClr>
                <a:schemeClr val="tx2"/>
              </a:buClr>
              <a:buSzPct val="120000"/>
              <a:buFont typeface="Wingdings" panose="05000000000000000000" pitchFamily="2" charset="2"/>
              <a:buChar char="§"/>
              <a:defRPr sz="1500">
                <a:solidFill>
                  <a:schemeClr val="tx1"/>
                </a:solidFill>
                <a:latin typeface="Georgia" panose="02040502050405020303" pitchFamily="18" charset="0"/>
              </a:defRPr>
            </a:lvl4pPr>
            <a:lvl5pPr marL="0" indent="0">
              <a:spcBef>
                <a:spcPts val="594"/>
              </a:spcBef>
              <a:buFontTx/>
              <a:buNone/>
              <a:defRPr sz="1650">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sp>
        <p:nvSpPr>
          <p:cNvPr id="12" name="Text Placeholder 11"/>
          <p:cNvSpPr>
            <a:spLocks noGrp="1"/>
          </p:cNvSpPr>
          <p:nvPr>
            <p:ph type="body" sz="quarter" idx="13" hasCustomPrompt="1"/>
          </p:nvPr>
        </p:nvSpPr>
        <p:spPr>
          <a:xfrm>
            <a:off x="301625" y="1777866"/>
            <a:ext cx="4111625" cy="609600"/>
          </a:xfrm>
          <a:prstGeom prst="rect">
            <a:avLst/>
          </a:prstGeom>
        </p:spPr>
        <p:txBody>
          <a:bodyPr lIns="0"/>
          <a:lstStyle>
            <a:lvl1pPr marL="0" indent="0">
              <a:buFontTx/>
              <a:buNone/>
              <a:defRPr sz="1800" b="1" baseline="0">
                <a:latin typeface="Georgia" panose="02040502050405020303" pitchFamily="18" charset="0"/>
              </a:defRPr>
            </a:lvl1pPr>
          </a:lstStyle>
          <a:p>
            <a:pPr lvl="0"/>
            <a:r>
              <a:rPr lang="en-US" dirty="0" smtClean="0"/>
              <a:t>Click to add Column Heading</a:t>
            </a:r>
            <a:endParaRPr lang="en-US" dirty="0"/>
          </a:p>
        </p:txBody>
      </p:sp>
      <p:sp>
        <p:nvSpPr>
          <p:cNvPr id="13" name="Text Placeholder 11"/>
          <p:cNvSpPr>
            <a:spLocks noGrp="1"/>
          </p:cNvSpPr>
          <p:nvPr>
            <p:ph type="body" sz="quarter" idx="14" hasCustomPrompt="1"/>
          </p:nvPr>
        </p:nvSpPr>
        <p:spPr>
          <a:xfrm>
            <a:off x="4831207" y="1777866"/>
            <a:ext cx="4111625" cy="609600"/>
          </a:xfrm>
          <a:prstGeom prst="rect">
            <a:avLst/>
          </a:prstGeom>
        </p:spPr>
        <p:txBody>
          <a:bodyPr lIns="0"/>
          <a:lstStyle>
            <a:lvl1pPr marL="0" indent="0">
              <a:buFontTx/>
              <a:buNone/>
              <a:defRPr sz="1800" b="1" baseline="0">
                <a:latin typeface="Georgia" panose="02040502050405020303" pitchFamily="18" charset="0"/>
              </a:defRPr>
            </a:lvl1pPr>
          </a:lstStyle>
          <a:p>
            <a:pPr lvl="0"/>
            <a:r>
              <a:rPr lang="en-US" dirty="0" smtClean="0"/>
              <a:t>Click to add Column Heading</a:t>
            </a:r>
            <a:endParaRPr lang="en-US" dirty="0"/>
          </a:p>
        </p:txBody>
      </p:sp>
    </p:spTree>
    <p:extLst>
      <p:ext uri="{BB962C8B-B14F-4D97-AF65-F5344CB8AC3E}">
        <p14:creationId xmlns:p14="http://schemas.microsoft.com/office/powerpoint/2010/main" val="3496080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10" name="TextBox 9"/>
          <p:cNvSpPr txBox="1"/>
          <p:nvPr userDrawn="1"/>
        </p:nvSpPr>
        <p:spPr>
          <a:xfrm>
            <a:off x="4141305" y="6553200"/>
            <a:ext cx="914400" cy="230832"/>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fld id="{06EBD0FC-F786-4C40-B882-EFFF85993AEA}" type="datetime1">
              <a:rPr lang="en-US" altLang="en-US" sz="900" smtClean="0">
                <a:solidFill>
                  <a:schemeClr val="tx1">
                    <a:lumMod val="50000"/>
                    <a:lumOff val="50000"/>
                  </a:schemeClr>
                </a:solidFill>
                <a:latin typeface="Arial" panose="020B0604020202020204" pitchFamily="34" charset="0"/>
                <a:cs typeface="Arial" panose="020B0604020202020204" pitchFamily="34" charset="0"/>
              </a:rPr>
              <a:pPr marL="0" marR="0" indent="0" algn="ctr" defTabSz="914400" rtl="0" eaLnBrk="1" fontAlgn="base" latinLnBrk="0" hangingPunct="1">
                <a:lnSpc>
                  <a:spcPct val="100000"/>
                </a:lnSpc>
                <a:spcBef>
                  <a:spcPct val="0"/>
                </a:spcBef>
                <a:spcAft>
                  <a:spcPct val="0"/>
                </a:spcAft>
                <a:buClrTx/>
                <a:buSzTx/>
                <a:buFontTx/>
                <a:buNone/>
                <a:tabLst/>
                <a:defRPr/>
              </a:pPr>
              <a:t>9/15/2016</a:t>
            </a:fld>
            <a:endParaRPr lang="en-US" altLang="en-US" sz="900" dirty="0" smtClean="0">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Footer Placeholder 4"/>
          <p:cNvSpPr>
            <a:spLocks noGrp="1"/>
          </p:cNvSpPr>
          <p:nvPr>
            <p:ph type="ftr" sz="quarter" idx="11"/>
          </p:nvPr>
        </p:nvSpPr>
        <p:spPr>
          <a:xfrm>
            <a:off x="152400" y="6553200"/>
            <a:ext cx="3200400" cy="230832"/>
          </a:xfrm>
          <a:prstGeom prst="rect">
            <a:avLst/>
          </a:prstGeom>
          <a:noFill/>
        </p:spPr>
        <p:txBody>
          <a:bodyPr wrap="square" rtlCol="0">
            <a:spAutoFit/>
          </a:bodyPr>
          <a:lstStyle>
            <a:lvl1pPr>
              <a:defRPr lang="en-US" sz="900" smtClean="0">
                <a:solidFill>
                  <a:schemeClr val="tx1">
                    <a:lumMod val="50000"/>
                    <a:lumOff val="50000"/>
                  </a:schemeClr>
                </a:solidFill>
                <a:latin typeface="Arial" panose="020B0604020202020204" pitchFamily="34" charset="0"/>
                <a:cs typeface="Arial" panose="020B0604020202020204" pitchFamily="34" charset="0"/>
              </a:defRPr>
            </a:lvl1pPr>
          </a:lstStyle>
          <a:p>
            <a:pPr fontAlgn="base">
              <a:spcBef>
                <a:spcPct val="0"/>
              </a:spcBef>
              <a:spcAft>
                <a:spcPct val="0"/>
              </a:spcAft>
            </a:pPr>
            <a:r>
              <a:rPr lang="en-US" smtClean="0"/>
              <a:t>Insert Presentation Title Here</a:t>
            </a:r>
            <a:endParaRPr lang="en-US" dirty="0"/>
          </a:p>
        </p:txBody>
      </p:sp>
    </p:spTree>
    <p:extLst>
      <p:ext uri="{BB962C8B-B14F-4D97-AF65-F5344CB8AC3E}">
        <p14:creationId xmlns:p14="http://schemas.microsoft.com/office/powerpoint/2010/main" val="6996565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6679096" y="6553200"/>
            <a:ext cx="2371769" cy="230832"/>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en-US" sz="900" dirty="0" smtClean="0">
                <a:solidFill>
                  <a:schemeClr val="tx1">
                    <a:lumMod val="50000"/>
                    <a:lumOff val="50000"/>
                  </a:schemeClr>
                </a:solidFill>
                <a:latin typeface="Arial" panose="020B0604020202020204" pitchFamily="34" charset="0"/>
                <a:cs typeface="Arial" panose="020B0604020202020204" pitchFamily="34" charset="0"/>
              </a:rPr>
              <a:t>Confidential – Internal Distribution</a:t>
            </a:r>
            <a:r>
              <a:rPr lang="en-US" altLang="en-US" sz="900" kern="1200" dirty="0" smtClean="0">
                <a:solidFill>
                  <a:schemeClr val="tx1">
                    <a:lumMod val="50000"/>
                    <a:lumOff val="50000"/>
                  </a:schemeClr>
                </a:solidFill>
                <a:latin typeface="Arial" panose="020B0604020202020204" pitchFamily="34" charset="0"/>
                <a:ea typeface="+mn-ea"/>
                <a:cs typeface="Arial" panose="020B0604020202020204" pitchFamily="34" charset="0"/>
              </a:rPr>
              <a:t>      </a:t>
            </a:r>
            <a:fld id="{D22E54D9-E31E-4C95-977E-825D52E4E858}" type="slidenum">
              <a:rPr lang="en-US" altLang="en-US" sz="900" smtClean="0">
                <a:solidFill>
                  <a:schemeClr val="tx1">
                    <a:lumMod val="50000"/>
                    <a:lumOff val="50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altLang="en-US" sz="900" dirty="0" smtClean="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210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4" r:id="rId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FHFA/MBA Title Working Group</a:t>
            </a:r>
            <a:br>
              <a:rPr lang="en-US" dirty="0" smtClean="0"/>
            </a:br>
            <a:endParaRPr lang="en-US" dirty="0"/>
          </a:p>
        </p:txBody>
      </p:sp>
      <p:sp>
        <p:nvSpPr>
          <p:cNvPr id="9" name="Subtitle 8"/>
          <p:cNvSpPr>
            <a:spLocks noGrp="1"/>
          </p:cNvSpPr>
          <p:nvPr>
            <p:ph type="subTitle" idx="1"/>
          </p:nvPr>
        </p:nvSpPr>
        <p:spPr/>
        <p:txBody>
          <a:bodyPr/>
          <a:lstStyle/>
          <a:p>
            <a:r>
              <a:rPr lang="en-US" dirty="0" smtClean="0"/>
              <a:t>August 2016</a:t>
            </a:r>
            <a:endParaRPr lang="en-US" dirty="0"/>
          </a:p>
        </p:txBody>
      </p:sp>
    </p:spTree>
    <p:extLst>
      <p:ext uri="{BB962C8B-B14F-4D97-AF65-F5344CB8AC3E}">
        <p14:creationId xmlns:p14="http://schemas.microsoft.com/office/powerpoint/2010/main" val="1333674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920494"/>
            <a:ext cx="8741229" cy="740664"/>
          </a:xfrm>
        </p:spPr>
        <p:txBody>
          <a:bodyPr/>
          <a:lstStyle/>
          <a:p>
            <a:r>
              <a:rPr lang="en-US" sz="2000" dirty="0" smtClean="0"/>
              <a:t>FHFA/MBA Title working group: </a:t>
            </a:r>
            <a:br>
              <a:rPr lang="en-US" sz="2000" dirty="0" smtClean="0"/>
            </a:br>
            <a:r>
              <a:rPr lang="en-US" sz="2000" dirty="0" smtClean="0"/>
              <a:t>Possible Pre-Origination Indemnification</a:t>
            </a:r>
            <a:br>
              <a:rPr lang="en-US" sz="2000" dirty="0" smtClean="0"/>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8907170"/>
              </p:ext>
            </p:extLst>
          </p:nvPr>
        </p:nvGraphicFramePr>
        <p:xfrm>
          <a:off x="475907" y="2739008"/>
          <a:ext cx="4750144" cy="3698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8544" y="5639201"/>
            <a:ext cx="1083700" cy="415498"/>
          </a:xfrm>
          <a:prstGeom prst="rect">
            <a:avLst/>
          </a:prstGeom>
          <a:noFill/>
        </p:spPr>
        <p:txBody>
          <a:bodyPr wrap="square" rtlCol="0">
            <a:spAutoFit/>
          </a:bodyPr>
          <a:lstStyle/>
          <a:p>
            <a:r>
              <a:rPr lang="en-US" sz="1050" dirty="0">
                <a:latin typeface="Georgia" panose="02040502050405020303" pitchFamily="18" charset="0"/>
              </a:rPr>
              <a:t>Sampled 340 cases (25%)</a:t>
            </a:r>
          </a:p>
        </p:txBody>
      </p:sp>
      <p:sp>
        <p:nvSpPr>
          <p:cNvPr id="8" name="Right Arrow 7"/>
          <p:cNvSpPr/>
          <p:nvPr/>
        </p:nvSpPr>
        <p:spPr>
          <a:xfrm>
            <a:off x="962990" y="5267102"/>
            <a:ext cx="523556" cy="15401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ight Arrow 8"/>
          <p:cNvSpPr/>
          <p:nvPr/>
        </p:nvSpPr>
        <p:spPr>
          <a:xfrm>
            <a:off x="1278679" y="6035680"/>
            <a:ext cx="505045" cy="15062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p:cNvSpPr txBox="1"/>
          <p:nvPr/>
        </p:nvSpPr>
        <p:spPr>
          <a:xfrm>
            <a:off x="5226051" y="2823045"/>
            <a:ext cx="3658571" cy="3231654"/>
          </a:xfrm>
          <a:prstGeom prst="rect">
            <a:avLst/>
          </a:prstGeom>
          <a:noFill/>
        </p:spPr>
        <p:txBody>
          <a:bodyPr wrap="square" rtlCol="0">
            <a:spAutoFit/>
          </a:bodyPr>
          <a:lstStyle/>
          <a:p>
            <a:pPr marL="214313" indent="-214313">
              <a:buFont typeface="Arial" panose="020B0604020202020204" pitchFamily="34" charset="0"/>
              <a:buChar char="•"/>
            </a:pPr>
            <a:r>
              <a:rPr lang="en-US" sz="1200" dirty="0">
                <a:latin typeface="Georgia" panose="02040502050405020303" pitchFamily="18" charset="0"/>
              </a:rPr>
              <a:t>To discover insights into the Title component of the Rep and Warrant framework, stratified samples were drawn from two populations for review (highlighted)</a:t>
            </a:r>
          </a:p>
          <a:p>
            <a:pPr marL="214313" indent="-214313">
              <a:buFont typeface="Arial" panose="020B0604020202020204" pitchFamily="34" charset="0"/>
              <a:buChar char="•"/>
            </a:pPr>
            <a:endParaRPr lang="en-US" sz="1200" dirty="0">
              <a:latin typeface="Georgia" panose="02040502050405020303" pitchFamily="18" charset="0"/>
            </a:endParaRPr>
          </a:p>
          <a:p>
            <a:pPr marL="214313" indent="-214313">
              <a:buFont typeface="Arial" panose="020B0604020202020204" pitchFamily="34" charset="0"/>
              <a:buChar char="•"/>
            </a:pPr>
            <a:r>
              <a:rPr lang="en-US" sz="1200" dirty="0">
                <a:latin typeface="Georgia" panose="02040502050405020303" pitchFamily="18" charset="0"/>
              </a:rPr>
              <a:t>An ‘App’ (R-Shiny) was built to facilitate a structured review, which enabled effective QC &amp; efficiency over the review and analytics process</a:t>
            </a:r>
          </a:p>
          <a:p>
            <a:pPr marL="214313" indent="-214313">
              <a:buFont typeface="Arial" panose="020B0604020202020204" pitchFamily="34" charset="0"/>
              <a:buChar char="•"/>
            </a:pPr>
            <a:endParaRPr lang="en-US" sz="1200" dirty="0">
              <a:latin typeface="Georgia" panose="02040502050405020303" pitchFamily="18" charset="0"/>
            </a:endParaRPr>
          </a:p>
          <a:p>
            <a:pPr marL="214313" indent="-214313">
              <a:buFont typeface="Arial" panose="020B0604020202020204" pitchFamily="34" charset="0"/>
              <a:buChar char="•"/>
            </a:pPr>
            <a:r>
              <a:rPr lang="en-US" sz="1200" dirty="0">
                <a:latin typeface="Georgia" panose="02040502050405020303" pitchFamily="18" charset="0"/>
              </a:rPr>
              <a:t>Manual reviews were performed on the sampled 532 cases by answering questions covering ‘life of loan’ title search process (products and issues) </a:t>
            </a:r>
          </a:p>
          <a:p>
            <a:pPr marL="214313" indent="-214313">
              <a:buFont typeface="Arial" panose="020B0604020202020204" pitchFamily="34" charset="0"/>
              <a:buChar char="•"/>
            </a:pPr>
            <a:endParaRPr lang="en-US" sz="1200" dirty="0">
              <a:latin typeface="Georgia" panose="02040502050405020303" pitchFamily="18" charset="0"/>
            </a:endParaRPr>
          </a:p>
          <a:p>
            <a:pPr marL="214313" indent="-214313">
              <a:buFont typeface="Arial" panose="020B0604020202020204" pitchFamily="34" charset="0"/>
              <a:buChar char="•"/>
            </a:pPr>
            <a:r>
              <a:rPr lang="en-US" sz="1200" dirty="0">
                <a:latin typeface="Georgia" panose="02040502050405020303" pitchFamily="18" charset="0"/>
              </a:rPr>
              <a:t>Results were then </a:t>
            </a:r>
            <a:r>
              <a:rPr lang="en-US" sz="1200" dirty="0" smtClean="0">
                <a:latin typeface="Georgia" panose="02040502050405020303" pitchFamily="18" charset="0"/>
              </a:rPr>
              <a:t>reviewed </a:t>
            </a:r>
            <a:r>
              <a:rPr lang="en-US" sz="1200" dirty="0">
                <a:latin typeface="Georgia" panose="02040502050405020303" pitchFamily="18" charset="0"/>
              </a:rPr>
              <a:t>and extrapolated to the full population for greater insights</a:t>
            </a:r>
          </a:p>
          <a:p>
            <a:pPr marL="214313" indent="-214313">
              <a:buFont typeface="Arial" panose="020B0604020202020204" pitchFamily="34" charset="0"/>
              <a:buChar char="•"/>
            </a:pPr>
            <a:endParaRPr lang="en-US" sz="1200" dirty="0"/>
          </a:p>
        </p:txBody>
      </p:sp>
      <p:sp>
        <p:nvSpPr>
          <p:cNvPr id="3" name="TextBox 2"/>
          <p:cNvSpPr txBox="1"/>
          <p:nvPr/>
        </p:nvSpPr>
        <p:spPr>
          <a:xfrm>
            <a:off x="152352" y="1631012"/>
            <a:ext cx="8603293" cy="1107996"/>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part of the focus on providing </a:t>
            </a:r>
            <a:r>
              <a:rPr lang="en-US" sz="1600" dirty="0" smtClean="0">
                <a:latin typeface="Times New Roman" panose="02020603050405020304" pitchFamily="18" charset="0"/>
                <a:cs typeface="Times New Roman" panose="02020603050405020304" pitchFamily="18" charset="0"/>
              </a:rPr>
              <a:t>certainty</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we undertook reviews to </a:t>
            </a:r>
            <a:r>
              <a:rPr lang="en-US" sz="1600" dirty="0">
                <a:latin typeface="Times New Roman" panose="02020603050405020304" pitchFamily="18" charset="0"/>
                <a:cs typeface="Times New Roman" panose="02020603050405020304" pitchFamily="18" charset="0"/>
              </a:rPr>
              <a:t>clarify the </a:t>
            </a:r>
            <a:r>
              <a:rPr lang="en-US" sz="1600" dirty="0" smtClean="0">
                <a:latin typeface="Times New Roman" panose="02020603050405020304" pitchFamily="18" charset="0"/>
                <a:cs typeface="Times New Roman" panose="02020603050405020304" pitchFamily="18" charset="0"/>
              </a:rPr>
              <a:t>risks </a:t>
            </a:r>
            <a:r>
              <a:rPr lang="en-US" sz="1600" dirty="0">
                <a:latin typeface="Times New Roman" panose="02020603050405020304" pitchFamily="18" charset="0"/>
                <a:cs typeface="Times New Roman" panose="02020603050405020304" pitchFamily="18" charset="0"/>
              </a:rPr>
              <a:t>associated with each portion of the lending and servicing process with particular focus on the certainty provided by a two owner search title </a:t>
            </a:r>
            <a:r>
              <a:rPr lang="en-US" sz="1600" dirty="0" smtClean="0">
                <a:latin typeface="Times New Roman" panose="02020603050405020304" pitchFamily="18" charset="0"/>
                <a:cs typeface="Times New Roman" panose="02020603050405020304" pitchFamily="18" charset="0"/>
              </a:rPr>
              <a:t>product.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6" name="TextBox 5"/>
          <p:cNvSpPr txBox="1"/>
          <p:nvPr/>
        </p:nvSpPr>
        <p:spPr>
          <a:xfrm>
            <a:off x="304799" y="4862813"/>
            <a:ext cx="964407" cy="415498"/>
          </a:xfrm>
          <a:prstGeom prst="rect">
            <a:avLst/>
          </a:prstGeom>
          <a:noFill/>
        </p:spPr>
        <p:txBody>
          <a:bodyPr wrap="square" rtlCol="0">
            <a:spAutoFit/>
          </a:bodyPr>
          <a:lstStyle/>
          <a:p>
            <a:r>
              <a:rPr lang="en-US" sz="1050" dirty="0">
                <a:latin typeface="Georgia" panose="02040502050405020303" pitchFamily="18" charset="0"/>
              </a:rPr>
              <a:t>Sampled 192 cases (0.5% )</a:t>
            </a:r>
          </a:p>
        </p:txBody>
      </p:sp>
    </p:spTree>
    <p:extLst>
      <p:ext uri="{BB962C8B-B14F-4D97-AF65-F5344CB8AC3E}">
        <p14:creationId xmlns:p14="http://schemas.microsoft.com/office/powerpoint/2010/main" val="3293333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p:nvPr>
        </p:nvSpPr>
        <p:spPr>
          <a:xfrm>
            <a:off x="766937" y="998601"/>
            <a:ext cx="8071190" cy="497930"/>
          </a:xfrm>
        </p:spPr>
        <p:txBody>
          <a:bodyPr/>
          <a:lstStyle/>
          <a:p>
            <a:r>
              <a:rPr lang="en-US" sz="2000" dirty="0"/>
              <a:t>FHFA/MBA Title working group: </a:t>
            </a:r>
            <a:r>
              <a:rPr lang="en-US" sz="2000" dirty="0">
                <a:latin typeface="Times New Roman" panose="02020603050405020304" pitchFamily="18" charset="0"/>
                <a:cs typeface="Times New Roman" panose="02020603050405020304" pitchFamily="18" charset="0"/>
              </a:rPr>
              <a:t>Title Issue </a:t>
            </a:r>
            <a:r>
              <a:rPr lang="en-US" sz="2000" dirty="0" smtClean="0">
                <a:latin typeface="Times New Roman" panose="02020603050405020304" pitchFamily="18" charset="0"/>
                <a:cs typeface="Times New Roman" panose="02020603050405020304" pitchFamily="18" charset="0"/>
              </a:rPr>
              <a:t>Findings </a:t>
            </a:r>
            <a:endParaRPr lang="en-US" sz="1200" b="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26886" y="1791893"/>
            <a:ext cx="8111241" cy="4185761"/>
          </a:xfrm>
          <a:prstGeom prst="rect">
            <a:avLst/>
          </a:prstGeom>
          <a:noFill/>
        </p:spPr>
        <p:txBody>
          <a:bodyPr wrap="square" rtlCol="0">
            <a:spAutoFit/>
          </a:bodyPr>
          <a:lstStyle/>
          <a:p>
            <a:r>
              <a:rPr lang="en-US" sz="1400" dirty="0">
                <a:latin typeface="Georgia" panose="02040502050405020303" pitchFamily="18" charset="0"/>
              </a:rPr>
              <a:t>The review results supported a </a:t>
            </a:r>
            <a:r>
              <a:rPr lang="en-US" sz="1400" dirty="0" smtClean="0">
                <a:latin typeface="Georgia" panose="02040502050405020303" pitchFamily="18" charset="0"/>
              </a:rPr>
              <a:t>standard </a:t>
            </a:r>
            <a:r>
              <a:rPr lang="en-US" sz="1400" dirty="0">
                <a:latin typeface="Georgia" panose="02040502050405020303" pitchFamily="18" charset="0"/>
              </a:rPr>
              <a:t>of two-owner title </a:t>
            </a:r>
            <a:r>
              <a:rPr lang="en-US" sz="1400" dirty="0" smtClean="0">
                <a:latin typeface="Georgia" panose="02040502050405020303" pitchFamily="18" charset="0"/>
              </a:rPr>
              <a:t>search.   It is the most </a:t>
            </a:r>
            <a:r>
              <a:rPr lang="en-US" sz="1400" dirty="0">
                <a:latin typeface="Georgia" panose="02040502050405020303" pitchFamily="18" charset="0"/>
              </a:rPr>
              <a:t>commonly used product and </a:t>
            </a:r>
            <a:r>
              <a:rPr lang="en-US" sz="1400" dirty="0" smtClean="0">
                <a:latin typeface="Georgia" panose="02040502050405020303" pitchFamily="18" charset="0"/>
              </a:rPr>
              <a:t>the reviews indicate it captures </a:t>
            </a:r>
            <a:r>
              <a:rPr lang="en-US" sz="1400" b="1" dirty="0">
                <a:latin typeface="Georgia" panose="02040502050405020303" pitchFamily="18" charset="0"/>
              </a:rPr>
              <a:t>~ 99.9</a:t>
            </a:r>
            <a:r>
              <a:rPr lang="en-US" sz="1400" b="1" dirty="0" smtClean="0">
                <a:latin typeface="Georgia" panose="02040502050405020303" pitchFamily="18" charset="0"/>
              </a:rPr>
              <a:t>% </a:t>
            </a:r>
            <a:r>
              <a:rPr lang="en-US" sz="1400" dirty="0" smtClean="0">
                <a:latin typeface="Georgia" panose="02040502050405020303" pitchFamily="18" charset="0"/>
              </a:rPr>
              <a:t>of title issues.</a:t>
            </a:r>
            <a:endParaRPr lang="en-US" sz="1400" dirty="0">
              <a:latin typeface="Georgia" panose="02040502050405020303" pitchFamily="18" charset="0"/>
            </a:endParaRPr>
          </a:p>
          <a:p>
            <a:endParaRPr lang="en-US" sz="1400" dirty="0">
              <a:latin typeface="Georgia" panose="02040502050405020303" pitchFamily="18" charset="0"/>
            </a:endParaRPr>
          </a:p>
          <a:p>
            <a:pPr marL="257175" indent="-257175">
              <a:buFont typeface="+mj-lt"/>
              <a:buAutoNum type="arabicPeriod"/>
            </a:pPr>
            <a:r>
              <a:rPr lang="en-US" sz="1400" dirty="0">
                <a:latin typeface="Georgia" panose="02040502050405020303" pitchFamily="18" charset="0"/>
              </a:rPr>
              <a:t>Vendors ran 2-owner search most of the time at origination, foreclosure and REO - 76%, 65% and 87% of all known search at these three checkpoints respectively</a:t>
            </a:r>
          </a:p>
          <a:p>
            <a:pPr marL="257175" indent="-257175">
              <a:buFont typeface="+mj-lt"/>
              <a:buAutoNum type="arabicPeriod"/>
            </a:pPr>
            <a:endParaRPr lang="en-US" sz="1400" dirty="0">
              <a:latin typeface="Georgia" panose="02040502050405020303" pitchFamily="18" charset="0"/>
            </a:endParaRPr>
          </a:p>
          <a:p>
            <a:pPr marL="257175" indent="-257175">
              <a:buFont typeface="+mj-lt"/>
              <a:buAutoNum type="arabicPeriod"/>
            </a:pPr>
            <a:r>
              <a:rPr lang="en-US" sz="1400" dirty="0">
                <a:latin typeface="Georgia" panose="02040502050405020303" pitchFamily="18" charset="0"/>
              </a:rPr>
              <a:t>Majority of the title issues observed in REO fall into three large categories – Deed (45%), HOA (18%) and Junior Lien (14%). Deed issues are </a:t>
            </a:r>
            <a:r>
              <a:rPr lang="en-US" sz="1400" dirty="0" smtClean="0">
                <a:latin typeface="Georgia" panose="02040502050405020303" pitchFamily="18" charset="0"/>
              </a:rPr>
              <a:t>typically caused </a:t>
            </a:r>
            <a:r>
              <a:rPr lang="en-US" sz="1400" dirty="0">
                <a:latin typeface="Georgia" panose="02040502050405020303" pitchFamily="18" charset="0"/>
              </a:rPr>
              <a:t>by foreclosure process rather than </a:t>
            </a:r>
            <a:r>
              <a:rPr lang="en-US" sz="1400" dirty="0" smtClean="0">
                <a:latin typeface="Georgia" panose="02040502050405020303" pitchFamily="18" charset="0"/>
              </a:rPr>
              <a:t>an origination issue.</a:t>
            </a:r>
            <a:endParaRPr lang="en-US" sz="1400" dirty="0">
              <a:latin typeface="Georgia" panose="02040502050405020303" pitchFamily="18" charset="0"/>
            </a:endParaRPr>
          </a:p>
          <a:p>
            <a:pPr marL="257175" indent="-257175">
              <a:buFont typeface="+mj-lt"/>
              <a:buAutoNum type="arabicPeriod"/>
            </a:pPr>
            <a:endParaRPr lang="en-US" sz="1400" dirty="0">
              <a:latin typeface="Georgia" panose="02040502050405020303" pitchFamily="18" charset="0"/>
            </a:endParaRPr>
          </a:p>
          <a:p>
            <a:pPr marL="257175" indent="-257175">
              <a:buFont typeface="+mj-lt"/>
              <a:buAutoNum type="arabicPeriod"/>
            </a:pPr>
            <a:r>
              <a:rPr lang="en-US" sz="1400" dirty="0">
                <a:latin typeface="Georgia" panose="02040502050405020303" pitchFamily="18" charset="0"/>
              </a:rPr>
              <a:t>Consistent with the issue composition, </a:t>
            </a:r>
            <a:r>
              <a:rPr lang="en-US" sz="1400" dirty="0" smtClean="0">
                <a:latin typeface="Georgia" panose="02040502050405020303" pitchFamily="18" charset="0"/>
              </a:rPr>
              <a:t>the majority </a:t>
            </a:r>
            <a:r>
              <a:rPr lang="en-US" sz="1400" dirty="0">
                <a:latin typeface="Georgia" panose="02040502050405020303" pitchFamily="18" charset="0"/>
              </a:rPr>
              <a:t>of the issues occurred post foreclosure referral or between foreclosure and REO. Only </a:t>
            </a:r>
            <a:r>
              <a:rPr lang="en-US" sz="1400" b="1" dirty="0">
                <a:latin typeface="Georgia" panose="02040502050405020303" pitchFamily="18" charset="0"/>
              </a:rPr>
              <a:t>3%</a:t>
            </a:r>
            <a:r>
              <a:rPr lang="en-US" sz="1400" dirty="0">
                <a:latin typeface="Georgia" panose="02040502050405020303" pitchFamily="18" charset="0"/>
              </a:rPr>
              <a:t> of title issues pertain to periods prior to origination, and 18% occurred between origination and foreclosure.</a:t>
            </a:r>
          </a:p>
          <a:p>
            <a:pPr marL="257175" indent="-257175">
              <a:buFont typeface="+mj-lt"/>
              <a:buAutoNum type="arabicPeriod"/>
            </a:pPr>
            <a:endParaRPr lang="en-US" sz="1400" dirty="0">
              <a:latin typeface="Georgia" panose="02040502050405020303" pitchFamily="18" charset="0"/>
            </a:endParaRPr>
          </a:p>
          <a:p>
            <a:pPr marL="257175" indent="-257175">
              <a:buFont typeface="+mj-lt"/>
              <a:buAutoNum type="arabicPeriod"/>
            </a:pPr>
            <a:r>
              <a:rPr lang="en-US" sz="1400" dirty="0" smtClean="0">
                <a:latin typeface="Georgia" panose="02040502050405020303" pitchFamily="18" charset="0"/>
              </a:rPr>
              <a:t>Based on the reviews, only </a:t>
            </a:r>
            <a:r>
              <a:rPr lang="en-US" sz="1400" b="1" dirty="0" smtClean="0">
                <a:latin typeface="Georgia" panose="02040502050405020303" pitchFamily="18" charset="0"/>
              </a:rPr>
              <a:t>0.12% </a:t>
            </a:r>
            <a:r>
              <a:rPr lang="en-US" sz="1400" dirty="0" smtClean="0">
                <a:latin typeface="Georgia" panose="02040502050405020303" pitchFamily="18" charset="0"/>
              </a:rPr>
              <a:t>chance</a:t>
            </a:r>
            <a:r>
              <a:rPr lang="en-US" sz="1400" b="1" dirty="0" smtClean="0">
                <a:latin typeface="Georgia" panose="02040502050405020303" pitchFamily="18" charset="0"/>
              </a:rPr>
              <a:t> </a:t>
            </a:r>
            <a:r>
              <a:rPr lang="en-US" sz="1400" dirty="0" smtClean="0">
                <a:latin typeface="Georgia" panose="02040502050405020303" pitchFamily="18" charset="0"/>
              </a:rPr>
              <a:t>is a product greater than a 2 owner search needed to identify a title issue.</a:t>
            </a:r>
          </a:p>
          <a:p>
            <a:pPr marL="257175" indent="-257175">
              <a:buFont typeface="+mj-lt"/>
              <a:buAutoNum type="arabicPeriod"/>
            </a:pPr>
            <a:endParaRPr lang="en-US" sz="1400" dirty="0" smtClean="0">
              <a:latin typeface="Georgia" panose="02040502050405020303" pitchFamily="18" charset="0"/>
            </a:endParaRPr>
          </a:p>
          <a:p>
            <a:pPr marL="257175" indent="-257175">
              <a:buFont typeface="+mj-lt"/>
              <a:buAutoNum type="arabicPeriod"/>
            </a:pPr>
            <a:r>
              <a:rPr lang="en-US" sz="1400" dirty="0" smtClean="0">
                <a:latin typeface="Georgia" panose="02040502050405020303" pitchFamily="18" charset="0"/>
              </a:rPr>
              <a:t> Another </a:t>
            </a:r>
            <a:r>
              <a:rPr lang="en-US" sz="1400" dirty="0">
                <a:latin typeface="Georgia" panose="02040502050405020303" pitchFamily="18" charset="0"/>
              </a:rPr>
              <a:t>supporting observation is </a:t>
            </a:r>
            <a:r>
              <a:rPr lang="en-US" sz="1400" dirty="0" smtClean="0">
                <a:latin typeface="Georgia" panose="02040502050405020303" pitchFamily="18" charset="0"/>
              </a:rPr>
              <a:t>that only </a:t>
            </a:r>
            <a:r>
              <a:rPr lang="en-US" sz="1400" dirty="0">
                <a:latin typeface="Georgia" panose="02040502050405020303" pitchFamily="18" charset="0"/>
              </a:rPr>
              <a:t>.05% of the time </a:t>
            </a:r>
            <a:r>
              <a:rPr lang="en-US" sz="1400" dirty="0" smtClean="0">
                <a:latin typeface="Georgia" panose="02040502050405020303" pitchFamily="18" charset="0"/>
              </a:rPr>
              <a:t>was the </a:t>
            </a:r>
            <a:r>
              <a:rPr lang="en-US" sz="1400" dirty="0">
                <a:latin typeface="Georgia" panose="02040502050405020303" pitchFamily="18" charset="0"/>
              </a:rPr>
              <a:t>issue </a:t>
            </a:r>
            <a:r>
              <a:rPr lang="en-US" sz="1400" dirty="0" smtClean="0">
                <a:latin typeface="Georgia" panose="02040502050405020303" pitchFamily="18" charset="0"/>
              </a:rPr>
              <a:t>first identified </a:t>
            </a:r>
            <a:r>
              <a:rPr lang="en-US" sz="1400" dirty="0">
                <a:latin typeface="Georgia" panose="02040502050405020303" pitchFamily="18" charset="0"/>
              </a:rPr>
              <a:t>by the REO buyer attorney. </a:t>
            </a:r>
          </a:p>
        </p:txBody>
      </p:sp>
    </p:spTree>
    <p:extLst>
      <p:ext uri="{BB962C8B-B14F-4D97-AF65-F5344CB8AC3E}">
        <p14:creationId xmlns:p14="http://schemas.microsoft.com/office/powerpoint/2010/main" val="4093489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p:nvPr>
        </p:nvSpPr>
        <p:spPr>
          <a:xfrm>
            <a:off x="831230" y="736756"/>
            <a:ext cx="8084170" cy="737818"/>
          </a:xfrm>
        </p:spPr>
        <p:txBody>
          <a:bodyPr/>
          <a:lstStyle/>
          <a:p>
            <a:pPr>
              <a:lnSpc>
                <a:spcPct val="100000"/>
              </a:lnSpc>
            </a:pPr>
            <a:r>
              <a:rPr lang="en-US" sz="1800" dirty="0" smtClean="0"/>
              <a:t>Appendix I:  </a:t>
            </a:r>
            <a:r>
              <a:rPr lang="en-US" dirty="0" smtClean="0"/>
              <a:t/>
            </a:r>
            <a:br>
              <a:rPr lang="en-US" dirty="0" smtClean="0"/>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sz="1350" b="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4711200"/>
              </p:ext>
            </p:extLst>
          </p:nvPr>
        </p:nvGraphicFramePr>
        <p:xfrm>
          <a:off x="831230" y="2306595"/>
          <a:ext cx="7354827" cy="3036665"/>
        </p:xfrm>
        <a:graphic>
          <a:graphicData uri="http://schemas.openxmlformats.org/drawingml/2006/table">
            <a:tbl>
              <a:tblPr>
                <a:tableStyleId>{5C22544A-7EE6-4342-B048-85BDC9FD1C3A}</a:tableStyleId>
              </a:tblPr>
              <a:tblGrid>
                <a:gridCol w="171339"/>
                <a:gridCol w="3055551"/>
                <a:gridCol w="1306463"/>
                <a:gridCol w="1536960"/>
                <a:gridCol w="1284514"/>
              </a:tblGrid>
              <a:tr h="196716">
                <a:tc>
                  <a:txBody>
                    <a:bodyPr/>
                    <a:lstStyle/>
                    <a:p>
                      <a:pPr algn="l" fontAlgn="b"/>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7144" marR="7144" marT="7144" marB="0" anchor="b">
                    <a:solidFill>
                      <a:srgbClr val="00B0F0"/>
                    </a:solidFill>
                  </a:tcPr>
                </a:tc>
                <a:tc>
                  <a:txBody>
                    <a:bodyPr/>
                    <a:lstStyle/>
                    <a:p>
                      <a:pPr algn="l" rtl="0" fontAlgn="b"/>
                      <a:r>
                        <a:rPr lang="en-US" sz="1100" u="none" strike="noStrike" dirty="0">
                          <a:effectLst/>
                          <a:latin typeface="Georgia" panose="02040502050405020303" pitchFamily="18" charset="0"/>
                        </a:rPr>
                        <a:t>Review Results</a:t>
                      </a:r>
                      <a:endParaRPr lang="en-US" sz="1100" b="0" i="0" u="none" strike="noStrike" dirty="0">
                        <a:solidFill>
                          <a:srgbClr val="000000"/>
                        </a:solidFill>
                        <a:effectLst/>
                        <a:latin typeface="Georgia" panose="02040502050405020303" pitchFamily="18" charset="0"/>
                      </a:endParaRPr>
                    </a:p>
                  </a:txBody>
                  <a:tcPr marL="7144" marR="7144" marT="7144" marB="0" anchor="b">
                    <a:solidFill>
                      <a:srgbClr val="00B0F0"/>
                    </a:solidFill>
                  </a:tcPr>
                </a:tc>
                <a:tc>
                  <a:txBody>
                    <a:bodyPr/>
                    <a:lstStyle/>
                    <a:p>
                      <a:pPr algn="r" rtl="0" fontAlgn="b"/>
                      <a:r>
                        <a:rPr lang="en-US" sz="1100" u="none" strike="noStrike" dirty="0">
                          <a:effectLst/>
                          <a:latin typeface="Georgia" panose="02040502050405020303" pitchFamily="18" charset="0"/>
                        </a:rPr>
                        <a:t>Total</a:t>
                      </a:r>
                      <a:endParaRPr lang="en-US" sz="1100" b="0" i="0" u="none" strike="noStrike" dirty="0">
                        <a:solidFill>
                          <a:srgbClr val="000000"/>
                        </a:solidFill>
                        <a:effectLst/>
                        <a:latin typeface="Georgia" panose="02040502050405020303" pitchFamily="18" charset="0"/>
                      </a:endParaRPr>
                    </a:p>
                  </a:txBody>
                  <a:tcPr marL="7144" marR="7144" marT="7144" marB="0" anchor="b">
                    <a:solidFill>
                      <a:srgbClr val="00B0F0"/>
                    </a:solidFill>
                  </a:tcPr>
                </a:tc>
                <a:tc>
                  <a:txBody>
                    <a:bodyPr/>
                    <a:lstStyle/>
                    <a:p>
                      <a:pPr algn="r" rtl="0" fontAlgn="b"/>
                      <a:r>
                        <a:rPr lang="en-US" sz="1100" u="none" strike="noStrike" dirty="0" err="1">
                          <a:effectLst/>
                          <a:latin typeface="Georgia" panose="02040502050405020303" pitchFamily="18" charset="0"/>
                        </a:rPr>
                        <a:t>Indem</a:t>
                      </a:r>
                      <a:r>
                        <a:rPr lang="en-US" sz="1100" u="none" strike="noStrike" dirty="0">
                          <a:effectLst/>
                          <a:latin typeface="Georgia" panose="02040502050405020303" pitchFamily="18" charset="0"/>
                        </a:rPr>
                        <a:t> or Repurchase</a:t>
                      </a:r>
                      <a:endParaRPr lang="en-US" sz="1100" b="0" i="0" u="none" strike="noStrike" dirty="0">
                        <a:solidFill>
                          <a:srgbClr val="000000"/>
                        </a:solidFill>
                        <a:effectLst/>
                        <a:latin typeface="Georgia" panose="02040502050405020303" pitchFamily="18" charset="0"/>
                      </a:endParaRPr>
                    </a:p>
                  </a:txBody>
                  <a:tcPr marL="7144" marR="7144" marT="7144" marB="0" anchor="b">
                    <a:solidFill>
                      <a:srgbClr val="00B0F0"/>
                    </a:solidFill>
                  </a:tcPr>
                </a:tc>
                <a:tc>
                  <a:txBody>
                    <a:bodyPr/>
                    <a:lstStyle/>
                    <a:p>
                      <a:pPr algn="r" rtl="0" fontAlgn="b"/>
                      <a:r>
                        <a:rPr lang="en-US" sz="1100" u="none" strike="noStrike" dirty="0">
                          <a:effectLst/>
                          <a:latin typeface="Georgia" panose="02040502050405020303" pitchFamily="18" charset="0"/>
                        </a:rPr>
                        <a:t>Open 90+ Days</a:t>
                      </a:r>
                      <a:endParaRPr lang="en-US" sz="1100" b="0" i="0" u="none" strike="noStrike" dirty="0">
                        <a:solidFill>
                          <a:srgbClr val="000000"/>
                        </a:solidFill>
                        <a:effectLst/>
                        <a:latin typeface="Georgia" panose="02040502050405020303" pitchFamily="18" charset="0"/>
                      </a:endParaRPr>
                    </a:p>
                  </a:txBody>
                  <a:tcPr marL="7144" marR="7144" marT="7144" marB="0" anchor="b">
                    <a:solidFill>
                      <a:srgbClr val="00B0F0"/>
                    </a:solidFill>
                  </a:tcPr>
                </a:tc>
              </a:tr>
              <a:tr h="228600">
                <a:tc>
                  <a:txBody>
                    <a:bodyPr/>
                    <a:lstStyle/>
                    <a:p>
                      <a:pPr algn="l" fontAlgn="b"/>
                      <a:r>
                        <a:rPr lang="en-US" sz="1400" u="none" strike="noStrike">
                          <a:effectLst/>
                        </a:rPr>
                        <a:t> </a:t>
                      </a:r>
                      <a:endParaRPr lang="en-US" sz="1400" b="0" i="0" u="none" strike="noStrike">
                        <a:solidFill>
                          <a:srgbClr val="000000"/>
                        </a:solidFill>
                        <a:effectLst/>
                        <a:latin typeface="Arial" panose="020B0604020202020204" pitchFamily="34" charset="0"/>
                      </a:endParaRPr>
                    </a:p>
                  </a:txBody>
                  <a:tcPr marL="7144" marR="7144" marT="7144" marB="0" anchor="b"/>
                </a:tc>
                <a:tc>
                  <a:txBody>
                    <a:bodyPr/>
                    <a:lstStyle/>
                    <a:p>
                      <a:pPr algn="r" rtl="0" fontAlgn="b"/>
                      <a:r>
                        <a:rPr lang="en-US" sz="800" u="none" strike="noStrike">
                          <a:effectLst/>
                          <a:latin typeface="Georgia" panose="02040502050405020303" pitchFamily="18" charset="0"/>
                        </a:rPr>
                        <a:t>Full Population</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                                40,189 </a:t>
                      </a:r>
                      <a:endParaRPr lang="en-US" sz="8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                                         1,368 </a:t>
                      </a:r>
                      <a:endParaRPr lang="en-US" sz="8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                                 38,821 </a:t>
                      </a:r>
                      <a:endParaRPr lang="en-US" sz="800" b="0" i="0" u="none" strike="noStrike" dirty="0">
                        <a:solidFill>
                          <a:srgbClr val="000000"/>
                        </a:solidFill>
                        <a:effectLst/>
                        <a:latin typeface="Georgia" panose="02040502050405020303" pitchFamily="18" charset="0"/>
                      </a:endParaRPr>
                    </a:p>
                  </a:txBody>
                  <a:tcPr marL="7144" marR="7144" marT="7144" marB="0" anchor="b"/>
                </a:tc>
              </a:tr>
              <a:tr h="157163">
                <a:tc>
                  <a:txBody>
                    <a:bodyPr/>
                    <a:lstStyle/>
                    <a:p>
                      <a:pPr algn="l" rtl="0" fontAlgn="b"/>
                      <a:r>
                        <a:rPr lang="en-US" sz="800" u="none" strike="noStrike">
                          <a:effectLst/>
                        </a:rPr>
                        <a:t>1</a:t>
                      </a:r>
                      <a:endParaRPr lang="en-US" sz="8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900" u="none" strike="noStrike" dirty="0" smtClean="0">
                          <a:effectLst/>
                          <a:latin typeface="Georgia" panose="02040502050405020303" pitchFamily="18" charset="0"/>
                        </a:rPr>
                        <a:t>% of 2-Owner </a:t>
                      </a:r>
                      <a:r>
                        <a:rPr lang="en-US" sz="900" u="none" strike="noStrike" dirty="0">
                          <a:effectLst/>
                          <a:latin typeface="Georgia" panose="02040502050405020303" pitchFamily="18" charset="0"/>
                        </a:rPr>
                        <a:t>Search </a:t>
                      </a:r>
                      <a:r>
                        <a:rPr lang="en-US" sz="900" u="none" strike="noStrike" dirty="0" smtClean="0">
                          <a:effectLst/>
                          <a:latin typeface="Georgia" panose="02040502050405020303" pitchFamily="18" charset="0"/>
                        </a:rPr>
                        <a:t>over total known search products</a:t>
                      </a:r>
                      <a:endParaRPr lang="en-US" sz="900" b="0" i="0" u="none" strike="noStrike" dirty="0">
                        <a:solidFill>
                          <a:srgbClr val="000000"/>
                        </a:solidFill>
                        <a:effectLst/>
                        <a:latin typeface="Georgia" panose="02040502050405020303" pitchFamily="18" charset="0"/>
                      </a:endParaRPr>
                    </a:p>
                  </a:txBody>
                  <a:tcPr marL="7144" marR="7144" marT="7144" marB="0" anchor="b"/>
                </a:tc>
                <a:tc>
                  <a:txBody>
                    <a:bodyPr/>
                    <a:lstStyle/>
                    <a:p>
                      <a:pPr algn="l" rtl="0" fontAlgn="b"/>
                      <a:r>
                        <a:rPr lang="en-US" sz="800" u="none" strike="noStrike">
                          <a:effectLst/>
                          <a:latin typeface="Georgia" panose="02040502050405020303" pitchFamily="18" charset="0"/>
                        </a:rPr>
                        <a:t> </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l" rtl="0" fontAlgn="b"/>
                      <a:r>
                        <a:rPr lang="en-US" sz="800" u="none" strike="noStrike">
                          <a:effectLst/>
                          <a:latin typeface="Georgia" panose="02040502050405020303" pitchFamily="18" charset="0"/>
                        </a:rPr>
                        <a:t> </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l" rtl="0" fontAlgn="b"/>
                      <a:r>
                        <a:rPr lang="en-US" sz="800" u="none" strike="noStrike">
                          <a:effectLst/>
                          <a:latin typeface="Georgia" panose="02040502050405020303" pitchFamily="18" charset="0"/>
                        </a:rPr>
                        <a:t> </a:t>
                      </a:r>
                      <a:endParaRPr lang="en-US" sz="800" b="0" i="0" u="none" strike="noStrike">
                        <a:solidFill>
                          <a:srgbClr val="000000"/>
                        </a:solidFill>
                        <a:effectLst/>
                        <a:latin typeface="Georgia" panose="02040502050405020303" pitchFamily="18" charset="0"/>
                      </a:endParaRPr>
                    </a:p>
                  </a:txBody>
                  <a:tcPr marL="7144" marR="7144" marT="7144" marB="0" anchor="b"/>
                </a:tc>
              </a:tr>
              <a:tr h="212884">
                <a:tc>
                  <a:txBody>
                    <a:bodyPr/>
                    <a:lstStyle/>
                    <a:p>
                      <a:pPr algn="l" fontAlgn="b"/>
                      <a:r>
                        <a:rPr lang="en-US" sz="1400" u="none" strike="noStrike">
                          <a:effectLst/>
                        </a:rPr>
                        <a:t> </a:t>
                      </a:r>
                      <a:endParaRPr lang="en-US" sz="14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800" u="none" strike="noStrike" dirty="0" smtClean="0">
                          <a:effectLst/>
                          <a:latin typeface="Georgia" panose="02040502050405020303" pitchFamily="18" charset="0"/>
                        </a:rPr>
                        <a:t>At </a:t>
                      </a:r>
                      <a:r>
                        <a:rPr lang="en-US" sz="800" u="none" strike="noStrike" dirty="0">
                          <a:effectLst/>
                          <a:latin typeface="Georgia" panose="02040502050405020303" pitchFamily="18" charset="0"/>
                        </a:rPr>
                        <a:t>Origination</a:t>
                      </a:r>
                      <a:endParaRPr lang="en-US" sz="800" b="0" i="0" u="none" strike="noStrike" dirty="0">
                        <a:solidFill>
                          <a:srgbClr val="000000"/>
                        </a:solidFill>
                        <a:effectLst/>
                        <a:latin typeface="Georgia" panose="02040502050405020303" pitchFamily="18" charset="0"/>
                      </a:endParaRPr>
                    </a:p>
                  </a:txBody>
                  <a:tcPr marL="128588" marR="7144" marT="7144" marB="0" anchor="b"/>
                </a:tc>
                <a:tc>
                  <a:txBody>
                    <a:bodyPr/>
                    <a:lstStyle/>
                    <a:p>
                      <a:pPr algn="r" rtl="0" fontAlgn="b"/>
                      <a:r>
                        <a:rPr lang="en-US" sz="800" u="none" strike="noStrike">
                          <a:effectLst/>
                          <a:latin typeface="Georgia" panose="02040502050405020303" pitchFamily="18" charset="0"/>
                        </a:rPr>
                        <a:t>76%</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87%</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75%</a:t>
                      </a:r>
                      <a:endParaRPr lang="en-US" sz="800" b="0" i="0" u="none" strike="noStrike">
                        <a:solidFill>
                          <a:srgbClr val="000000"/>
                        </a:solidFill>
                        <a:effectLst/>
                        <a:latin typeface="Georgia" panose="02040502050405020303" pitchFamily="18" charset="0"/>
                      </a:endParaRPr>
                    </a:p>
                  </a:txBody>
                  <a:tcPr marL="7144" marR="7144" marT="7144" marB="0" anchor="b"/>
                </a:tc>
              </a:tr>
              <a:tr h="212884">
                <a:tc>
                  <a:txBody>
                    <a:bodyPr/>
                    <a:lstStyle/>
                    <a:p>
                      <a:pPr algn="l" fontAlgn="b"/>
                      <a:r>
                        <a:rPr lang="en-US" sz="1400" u="none" strike="noStrike">
                          <a:effectLst/>
                        </a:rPr>
                        <a:t> </a:t>
                      </a:r>
                      <a:endParaRPr lang="en-US" sz="14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800" u="none" strike="noStrike" dirty="0" smtClean="0">
                          <a:effectLst/>
                          <a:latin typeface="Georgia" panose="02040502050405020303" pitchFamily="18" charset="0"/>
                        </a:rPr>
                        <a:t>At </a:t>
                      </a:r>
                      <a:r>
                        <a:rPr lang="en-US" sz="800" u="none" strike="noStrike" dirty="0">
                          <a:effectLst/>
                          <a:latin typeface="Georgia" panose="02040502050405020303" pitchFamily="18" charset="0"/>
                        </a:rPr>
                        <a:t>Foreclosure</a:t>
                      </a:r>
                      <a:endParaRPr lang="en-US" sz="800" b="0" i="0" u="none" strike="noStrike" dirty="0">
                        <a:solidFill>
                          <a:srgbClr val="000000"/>
                        </a:solidFill>
                        <a:effectLst/>
                        <a:latin typeface="Georgia" panose="02040502050405020303" pitchFamily="18" charset="0"/>
                      </a:endParaRPr>
                    </a:p>
                  </a:txBody>
                  <a:tcPr marL="128588" marR="7144" marT="7144" marB="0" anchor="b"/>
                </a:tc>
                <a:tc>
                  <a:txBody>
                    <a:bodyPr/>
                    <a:lstStyle/>
                    <a:p>
                      <a:pPr algn="r" rtl="0" fontAlgn="b"/>
                      <a:r>
                        <a:rPr lang="en-US" sz="800" u="none" strike="noStrike">
                          <a:effectLst/>
                          <a:latin typeface="Georgia" panose="02040502050405020303" pitchFamily="18" charset="0"/>
                        </a:rPr>
                        <a:t>65%</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90%</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64%</a:t>
                      </a:r>
                      <a:endParaRPr lang="en-US" sz="800" b="0" i="0" u="none" strike="noStrike">
                        <a:solidFill>
                          <a:srgbClr val="000000"/>
                        </a:solidFill>
                        <a:effectLst/>
                        <a:latin typeface="Georgia" panose="02040502050405020303" pitchFamily="18" charset="0"/>
                      </a:endParaRPr>
                    </a:p>
                  </a:txBody>
                  <a:tcPr marL="7144" marR="7144" marT="7144" marB="0" anchor="b"/>
                </a:tc>
              </a:tr>
              <a:tr h="212884">
                <a:tc>
                  <a:txBody>
                    <a:bodyPr/>
                    <a:lstStyle/>
                    <a:p>
                      <a:pPr algn="l" fontAlgn="b"/>
                      <a:r>
                        <a:rPr lang="en-US" sz="1400" u="none" strike="noStrike">
                          <a:effectLst/>
                        </a:rPr>
                        <a:t> </a:t>
                      </a:r>
                      <a:endParaRPr lang="en-US" sz="14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800" u="none" strike="noStrike" dirty="0" smtClean="0">
                          <a:effectLst/>
                          <a:latin typeface="Georgia" panose="02040502050405020303" pitchFamily="18" charset="0"/>
                        </a:rPr>
                        <a:t>After </a:t>
                      </a:r>
                      <a:r>
                        <a:rPr lang="en-US" sz="800" u="none" strike="noStrike" dirty="0">
                          <a:effectLst/>
                          <a:latin typeface="Georgia" panose="02040502050405020303" pitchFamily="18" charset="0"/>
                        </a:rPr>
                        <a:t>REO</a:t>
                      </a:r>
                      <a:endParaRPr lang="en-US" sz="800" b="0" i="0" u="none" strike="noStrike" dirty="0">
                        <a:solidFill>
                          <a:srgbClr val="000000"/>
                        </a:solidFill>
                        <a:effectLst/>
                        <a:latin typeface="Georgia" panose="02040502050405020303" pitchFamily="18" charset="0"/>
                      </a:endParaRPr>
                    </a:p>
                  </a:txBody>
                  <a:tcPr marL="128588" marR="7144" marT="7144" marB="0" anchor="b"/>
                </a:tc>
                <a:tc>
                  <a:txBody>
                    <a:bodyPr/>
                    <a:lstStyle/>
                    <a:p>
                      <a:pPr algn="r" rtl="0" fontAlgn="b"/>
                      <a:r>
                        <a:rPr lang="en-US" sz="800" u="none" strike="noStrike" dirty="0">
                          <a:effectLst/>
                          <a:latin typeface="Georgia" panose="02040502050405020303" pitchFamily="18" charset="0"/>
                        </a:rPr>
                        <a:t>87%</a:t>
                      </a:r>
                      <a:endParaRPr lang="en-US" sz="8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87%</a:t>
                      </a:r>
                      <a:endParaRPr lang="en-US" sz="8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87%</a:t>
                      </a:r>
                      <a:endParaRPr lang="en-US" sz="800" b="0" i="0" u="none" strike="noStrike" dirty="0">
                        <a:solidFill>
                          <a:srgbClr val="000000"/>
                        </a:solidFill>
                        <a:effectLst/>
                        <a:latin typeface="Georgia" panose="02040502050405020303" pitchFamily="18" charset="0"/>
                      </a:endParaRPr>
                    </a:p>
                  </a:txBody>
                  <a:tcPr marL="7144" marR="7144" marT="7144" marB="0" anchor="b"/>
                </a:tc>
              </a:tr>
              <a:tr h="304416">
                <a:tc>
                  <a:txBody>
                    <a:bodyPr/>
                    <a:lstStyle/>
                    <a:p>
                      <a:pPr algn="l" rtl="0" fontAlgn="b"/>
                      <a:r>
                        <a:rPr lang="en-US" sz="800" u="none" strike="noStrike">
                          <a:effectLst/>
                        </a:rPr>
                        <a:t>2</a:t>
                      </a:r>
                      <a:endParaRPr lang="en-US" sz="8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900" u="none" strike="noStrike" dirty="0" smtClean="0">
                          <a:effectLst/>
                          <a:latin typeface="Georgia" panose="02040502050405020303" pitchFamily="18" charset="0"/>
                        </a:rPr>
                        <a:t>%</a:t>
                      </a:r>
                      <a:r>
                        <a:rPr lang="en-US" sz="900" u="none" strike="noStrike" baseline="0" dirty="0" smtClean="0">
                          <a:effectLst/>
                          <a:latin typeface="Georgia" panose="02040502050405020303" pitchFamily="18" charset="0"/>
                        </a:rPr>
                        <a:t> of </a:t>
                      </a:r>
                      <a:r>
                        <a:rPr lang="en-US" sz="900" u="none" strike="noStrike" dirty="0" smtClean="0">
                          <a:effectLst/>
                          <a:latin typeface="Georgia" panose="02040502050405020303" pitchFamily="18" charset="0"/>
                        </a:rPr>
                        <a:t>Top </a:t>
                      </a:r>
                      <a:r>
                        <a:rPr lang="en-US" sz="900" u="none" strike="noStrike" dirty="0">
                          <a:effectLst/>
                          <a:latin typeface="Georgia" panose="02040502050405020303" pitchFamily="18" charset="0"/>
                        </a:rPr>
                        <a:t>ranked issue types </a:t>
                      </a:r>
                      <a:endParaRPr lang="en-US" sz="9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Deed (</a:t>
                      </a:r>
                      <a:r>
                        <a:rPr lang="en-US" sz="800" u="none" strike="noStrike" dirty="0" smtClean="0">
                          <a:effectLst/>
                          <a:latin typeface="Georgia" panose="02040502050405020303" pitchFamily="18" charset="0"/>
                        </a:rPr>
                        <a:t>46%), </a:t>
                      </a:r>
                      <a:r>
                        <a:rPr lang="en-US" sz="800" u="none" strike="noStrike" dirty="0">
                          <a:effectLst/>
                          <a:latin typeface="Georgia" panose="02040502050405020303" pitchFamily="18" charset="0"/>
                        </a:rPr>
                        <a:t>HOA (18%), Junior Lien (14%)</a:t>
                      </a:r>
                      <a:endParaRPr lang="en-US" sz="8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Deed (25%), Mobile Home (20%), Legal Desc (14%)</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Deed (46%), HOA (19%), Junior Lien (</a:t>
                      </a:r>
                      <a:r>
                        <a:rPr lang="en-US" sz="800" u="none" strike="noStrike" dirty="0" smtClean="0">
                          <a:effectLst/>
                          <a:latin typeface="Georgia" panose="02040502050405020303" pitchFamily="18" charset="0"/>
                        </a:rPr>
                        <a:t>15%)</a:t>
                      </a:r>
                      <a:endParaRPr lang="en-US" sz="800" b="0" i="0" u="none" strike="noStrike" dirty="0">
                        <a:solidFill>
                          <a:srgbClr val="000000"/>
                        </a:solidFill>
                        <a:effectLst/>
                        <a:latin typeface="Georgia" panose="02040502050405020303" pitchFamily="18" charset="0"/>
                      </a:endParaRPr>
                    </a:p>
                  </a:txBody>
                  <a:tcPr marL="7144" marR="7144" marT="7144" marB="0" anchor="b"/>
                </a:tc>
              </a:tr>
              <a:tr h="214313">
                <a:tc>
                  <a:txBody>
                    <a:bodyPr/>
                    <a:lstStyle/>
                    <a:p>
                      <a:pPr algn="l" rtl="0" fontAlgn="b"/>
                      <a:r>
                        <a:rPr lang="en-US" sz="800" u="none" strike="noStrike">
                          <a:effectLst/>
                        </a:rPr>
                        <a:t>3</a:t>
                      </a:r>
                      <a:endParaRPr lang="en-US" sz="8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900" u="none" strike="noStrike" dirty="0" smtClean="0">
                          <a:effectLst/>
                          <a:latin typeface="Georgia" panose="02040502050405020303" pitchFamily="18" charset="0"/>
                        </a:rPr>
                        <a:t>Timing of issue occurrence</a:t>
                      </a:r>
                      <a:endParaRPr lang="en-US" sz="900" b="0" i="0" u="none" strike="noStrike" dirty="0">
                        <a:solidFill>
                          <a:srgbClr val="000000"/>
                        </a:solidFill>
                        <a:effectLst/>
                        <a:latin typeface="Georgia" panose="02040502050405020303" pitchFamily="18" charset="0"/>
                      </a:endParaRPr>
                    </a:p>
                  </a:txBody>
                  <a:tcPr marL="7144" marR="7144" marT="7144" marB="0" anchor="b"/>
                </a:tc>
                <a:tc>
                  <a:txBody>
                    <a:bodyPr/>
                    <a:lstStyle/>
                    <a:p>
                      <a:pPr algn="l" fontAlgn="b"/>
                      <a:r>
                        <a:rPr lang="en-US" sz="1400" u="none" strike="noStrike">
                          <a:effectLst/>
                          <a:latin typeface="Georgia" panose="02040502050405020303" pitchFamily="18" charset="0"/>
                        </a:rPr>
                        <a:t> </a:t>
                      </a:r>
                      <a:endParaRPr lang="en-US" sz="1400" b="0" i="0" u="none" strike="noStrike">
                        <a:solidFill>
                          <a:srgbClr val="000000"/>
                        </a:solidFill>
                        <a:effectLst/>
                        <a:latin typeface="Georgia" panose="02040502050405020303" pitchFamily="18" charset="0"/>
                      </a:endParaRPr>
                    </a:p>
                  </a:txBody>
                  <a:tcPr marL="7144" marR="7144" marT="7144" marB="0" anchor="b"/>
                </a:tc>
                <a:tc>
                  <a:txBody>
                    <a:bodyPr/>
                    <a:lstStyle/>
                    <a:p>
                      <a:pPr algn="l" fontAlgn="b"/>
                      <a:r>
                        <a:rPr lang="en-US" sz="1400" u="none" strike="noStrike">
                          <a:effectLst/>
                          <a:latin typeface="Georgia" panose="02040502050405020303" pitchFamily="18" charset="0"/>
                        </a:rPr>
                        <a:t> </a:t>
                      </a:r>
                      <a:endParaRPr lang="en-US" sz="1400" b="0" i="0" u="none" strike="noStrike">
                        <a:solidFill>
                          <a:srgbClr val="000000"/>
                        </a:solidFill>
                        <a:effectLst/>
                        <a:latin typeface="Georgia" panose="02040502050405020303" pitchFamily="18" charset="0"/>
                      </a:endParaRPr>
                    </a:p>
                  </a:txBody>
                  <a:tcPr marL="7144" marR="7144" marT="7144" marB="0" anchor="b"/>
                </a:tc>
                <a:tc>
                  <a:txBody>
                    <a:bodyPr/>
                    <a:lstStyle/>
                    <a:p>
                      <a:pPr algn="l" rtl="0" fontAlgn="b"/>
                      <a:r>
                        <a:rPr lang="en-US" sz="800" u="none" strike="noStrike" dirty="0">
                          <a:effectLst/>
                          <a:latin typeface="Georgia" panose="02040502050405020303" pitchFamily="18" charset="0"/>
                        </a:rPr>
                        <a:t> </a:t>
                      </a:r>
                      <a:endParaRPr lang="en-US" sz="800" b="0" i="0" u="none" strike="noStrike" dirty="0">
                        <a:solidFill>
                          <a:srgbClr val="000000"/>
                        </a:solidFill>
                        <a:effectLst/>
                        <a:latin typeface="Georgia" panose="02040502050405020303" pitchFamily="18" charset="0"/>
                      </a:endParaRPr>
                    </a:p>
                  </a:txBody>
                  <a:tcPr marL="7144" marR="7144" marT="7144" marB="0" anchor="b"/>
                </a:tc>
              </a:tr>
              <a:tr h="212884">
                <a:tc>
                  <a:txBody>
                    <a:bodyPr/>
                    <a:lstStyle/>
                    <a:p>
                      <a:pPr algn="l" fontAlgn="b"/>
                      <a:r>
                        <a:rPr lang="en-US" sz="1400" u="none" strike="noStrike">
                          <a:effectLst/>
                        </a:rPr>
                        <a:t> </a:t>
                      </a:r>
                      <a:endParaRPr lang="en-US" sz="14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800" u="none" strike="noStrike" dirty="0">
                          <a:effectLst/>
                          <a:latin typeface="Georgia" panose="02040502050405020303" pitchFamily="18" charset="0"/>
                        </a:rPr>
                        <a:t>% of issues occurred prior to origination</a:t>
                      </a:r>
                      <a:endParaRPr lang="en-US" sz="800" b="0" i="0" u="none" strike="noStrike" dirty="0">
                        <a:solidFill>
                          <a:srgbClr val="000000"/>
                        </a:solidFill>
                        <a:effectLst/>
                        <a:latin typeface="Georgia" panose="02040502050405020303" pitchFamily="18" charset="0"/>
                      </a:endParaRPr>
                    </a:p>
                  </a:txBody>
                  <a:tcPr marL="128588" marR="7144" marT="7144" marB="0" anchor="b"/>
                </a:tc>
                <a:tc>
                  <a:txBody>
                    <a:bodyPr/>
                    <a:lstStyle/>
                    <a:p>
                      <a:pPr algn="r" rtl="0" fontAlgn="b"/>
                      <a:r>
                        <a:rPr lang="en-US" sz="800" u="none" strike="noStrike">
                          <a:effectLst/>
                          <a:latin typeface="Georgia" panose="02040502050405020303" pitchFamily="18" charset="0"/>
                        </a:rPr>
                        <a:t>3%</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27%</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2%</a:t>
                      </a:r>
                      <a:endParaRPr lang="en-US" sz="800" b="0" i="0" u="none" strike="noStrike" dirty="0">
                        <a:solidFill>
                          <a:srgbClr val="000000"/>
                        </a:solidFill>
                        <a:effectLst/>
                        <a:latin typeface="Georgia" panose="02040502050405020303" pitchFamily="18" charset="0"/>
                      </a:endParaRPr>
                    </a:p>
                  </a:txBody>
                  <a:tcPr marL="7144" marR="7144" marT="7144" marB="0" anchor="b"/>
                </a:tc>
              </a:tr>
              <a:tr h="212884">
                <a:tc>
                  <a:txBody>
                    <a:bodyPr/>
                    <a:lstStyle/>
                    <a:p>
                      <a:pPr algn="l" fontAlgn="b"/>
                      <a:r>
                        <a:rPr lang="en-US" sz="1400" u="none" strike="noStrike">
                          <a:effectLst/>
                        </a:rPr>
                        <a:t> </a:t>
                      </a:r>
                      <a:endParaRPr lang="en-US" sz="14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800" u="none" strike="noStrike" dirty="0">
                          <a:effectLst/>
                          <a:latin typeface="Georgia" panose="02040502050405020303" pitchFamily="18" charset="0"/>
                        </a:rPr>
                        <a:t>% of issues occurred between origination and foreclosure </a:t>
                      </a:r>
                      <a:endParaRPr lang="en-US" sz="800" b="0" i="0" u="none" strike="noStrike" dirty="0">
                        <a:solidFill>
                          <a:srgbClr val="000000"/>
                        </a:solidFill>
                        <a:effectLst/>
                        <a:latin typeface="Georgia" panose="02040502050405020303" pitchFamily="18" charset="0"/>
                      </a:endParaRPr>
                    </a:p>
                  </a:txBody>
                  <a:tcPr marL="128588" marR="7144" marT="7144" marB="0" anchor="b"/>
                </a:tc>
                <a:tc>
                  <a:txBody>
                    <a:bodyPr/>
                    <a:lstStyle/>
                    <a:p>
                      <a:pPr algn="r" rtl="0" fontAlgn="b"/>
                      <a:r>
                        <a:rPr lang="en-US" sz="800" u="none" strike="noStrike">
                          <a:effectLst/>
                          <a:latin typeface="Georgia" panose="02040502050405020303" pitchFamily="18" charset="0"/>
                        </a:rPr>
                        <a:t>18%</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29%</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17%</a:t>
                      </a:r>
                      <a:endParaRPr lang="en-US" sz="800" b="0" i="0" u="none" strike="noStrike">
                        <a:solidFill>
                          <a:srgbClr val="000000"/>
                        </a:solidFill>
                        <a:effectLst/>
                        <a:latin typeface="Georgia" panose="02040502050405020303" pitchFamily="18" charset="0"/>
                      </a:endParaRPr>
                    </a:p>
                  </a:txBody>
                  <a:tcPr marL="7144" marR="7144" marT="7144" marB="0" anchor="b"/>
                </a:tc>
              </a:tr>
              <a:tr h="228600">
                <a:tc>
                  <a:txBody>
                    <a:bodyPr/>
                    <a:lstStyle/>
                    <a:p>
                      <a:pPr algn="l" rtl="0" fontAlgn="b"/>
                      <a:r>
                        <a:rPr lang="en-US" sz="800" u="none" strike="noStrike">
                          <a:effectLst/>
                        </a:rPr>
                        <a:t>4</a:t>
                      </a:r>
                      <a:endParaRPr lang="en-US" sz="8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900" u="none" strike="noStrike" dirty="0">
                          <a:effectLst/>
                          <a:latin typeface="Georgia" panose="02040502050405020303" pitchFamily="18" charset="0"/>
                        </a:rPr>
                        <a:t>% of issues identified by REO title vendor</a:t>
                      </a:r>
                      <a:endParaRPr lang="en-US" sz="9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94%</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94%</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94%</a:t>
                      </a:r>
                      <a:endParaRPr lang="en-US" sz="800" b="0" i="0" u="none" strike="noStrike" dirty="0">
                        <a:solidFill>
                          <a:srgbClr val="000000"/>
                        </a:solidFill>
                        <a:effectLst/>
                        <a:latin typeface="Georgia" panose="02040502050405020303" pitchFamily="18" charset="0"/>
                      </a:endParaRPr>
                    </a:p>
                  </a:txBody>
                  <a:tcPr marL="7144" marR="7144" marT="7144" marB="0" anchor="b"/>
                </a:tc>
              </a:tr>
              <a:tr h="231458">
                <a:tc>
                  <a:txBody>
                    <a:bodyPr/>
                    <a:lstStyle/>
                    <a:p>
                      <a:pPr algn="l" rtl="0" fontAlgn="b"/>
                      <a:r>
                        <a:rPr lang="en-US" sz="800" u="none" strike="noStrike">
                          <a:effectLst/>
                        </a:rPr>
                        <a:t>5</a:t>
                      </a:r>
                      <a:endParaRPr lang="en-US" sz="8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900" u="none" strike="noStrike">
                          <a:effectLst/>
                          <a:latin typeface="Georgia" panose="02040502050405020303" pitchFamily="18" charset="0"/>
                        </a:rPr>
                        <a:t>% of issues identified by REO buyer attorney</a:t>
                      </a:r>
                      <a:endParaRPr lang="en-US" sz="9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0.05%</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1.47%</a:t>
                      </a:r>
                      <a:endParaRPr lang="en-US" sz="800" b="0" i="0" u="none" strike="noStrike">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a:effectLst/>
                          <a:latin typeface="Georgia" panose="02040502050405020303" pitchFamily="18" charset="0"/>
                        </a:rPr>
                        <a:t>0.00%</a:t>
                      </a:r>
                      <a:endParaRPr lang="en-US" sz="800" b="0" i="0" u="none" strike="noStrike">
                        <a:solidFill>
                          <a:srgbClr val="000000"/>
                        </a:solidFill>
                        <a:effectLst/>
                        <a:latin typeface="Georgia" panose="02040502050405020303" pitchFamily="18" charset="0"/>
                      </a:endParaRPr>
                    </a:p>
                  </a:txBody>
                  <a:tcPr marL="7144" marR="7144" marT="7144" marB="0" anchor="b"/>
                </a:tc>
              </a:tr>
              <a:tr h="342900">
                <a:tc>
                  <a:txBody>
                    <a:bodyPr/>
                    <a:lstStyle/>
                    <a:p>
                      <a:pPr algn="l" rtl="0" fontAlgn="b"/>
                      <a:r>
                        <a:rPr lang="en-US" sz="800" u="none" strike="noStrike">
                          <a:effectLst/>
                        </a:rPr>
                        <a:t>6</a:t>
                      </a:r>
                      <a:endParaRPr lang="en-US" sz="800" b="0" i="0" u="none" strike="noStrike">
                        <a:solidFill>
                          <a:srgbClr val="000000"/>
                        </a:solidFill>
                        <a:effectLst/>
                        <a:latin typeface="Arial" panose="020B0604020202020204" pitchFamily="34" charset="0"/>
                      </a:endParaRPr>
                    </a:p>
                  </a:txBody>
                  <a:tcPr marL="7144" marR="7144" marT="7144" marB="0" anchor="b"/>
                </a:tc>
                <a:tc>
                  <a:txBody>
                    <a:bodyPr/>
                    <a:lstStyle/>
                    <a:p>
                      <a:pPr algn="l" rtl="0" fontAlgn="b"/>
                      <a:r>
                        <a:rPr lang="en-US" sz="900" u="none" strike="noStrike" dirty="0">
                          <a:effectLst/>
                          <a:latin typeface="Georgia" panose="02040502050405020303" pitchFamily="18" charset="0"/>
                        </a:rPr>
                        <a:t>% of issues not cited at the foreclosure title search and would be </a:t>
                      </a:r>
                      <a:r>
                        <a:rPr lang="en-US" sz="900" u="none" strike="noStrike" dirty="0" err="1">
                          <a:effectLst/>
                          <a:latin typeface="Georgia" panose="02040502050405020303" pitchFamily="18" charset="0"/>
                        </a:rPr>
                        <a:t>be</a:t>
                      </a:r>
                      <a:r>
                        <a:rPr lang="en-US" sz="900" u="none" strike="noStrike" dirty="0">
                          <a:effectLst/>
                          <a:latin typeface="Georgia" panose="02040502050405020303" pitchFamily="18" charset="0"/>
                        </a:rPr>
                        <a:t> identified by a more than 2-owner search</a:t>
                      </a:r>
                      <a:endParaRPr lang="en-US" sz="9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0.12%</a:t>
                      </a:r>
                      <a:endParaRPr lang="en-US" sz="8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3.53%</a:t>
                      </a:r>
                      <a:endParaRPr lang="en-US" sz="800" b="0" i="0" u="none" strike="noStrike" dirty="0">
                        <a:solidFill>
                          <a:srgbClr val="000000"/>
                        </a:solidFill>
                        <a:effectLst/>
                        <a:latin typeface="Georgia" panose="02040502050405020303" pitchFamily="18" charset="0"/>
                      </a:endParaRPr>
                    </a:p>
                  </a:txBody>
                  <a:tcPr marL="7144" marR="7144" marT="7144" marB="0" anchor="b"/>
                </a:tc>
                <a:tc>
                  <a:txBody>
                    <a:bodyPr/>
                    <a:lstStyle/>
                    <a:p>
                      <a:pPr algn="r" rtl="0" fontAlgn="b"/>
                      <a:r>
                        <a:rPr lang="en-US" sz="800" u="none" strike="noStrike" dirty="0">
                          <a:effectLst/>
                          <a:latin typeface="Georgia" panose="02040502050405020303" pitchFamily="18" charset="0"/>
                        </a:rPr>
                        <a:t>0.00%</a:t>
                      </a:r>
                      <a:endParaRPr lang="en-US" sz="800" b="0" i="0" u="none" strike="noStrike" dirty="0">
                        <a:solidFill>
                          <a:srgbClr val="000000"/>
                        </a:solidFill>
                        <a:effectLst/>
                        <a:latin typeface="Georgia" panose="02040502050405020303" pitchFamily="18" charset="0"/>
                      </a:endParaRPr>
                    </a:p>
                  </a:txBody>
                  <a:tcPr marL="7144" marR="7144" marT="7144" marB="0" anchor="b"/>
                </a:tc>
              </a:tr>
            </a:tbl>
          </a:graphicData>
        </a:graphic>
      </p:graphicFrame>
      <p:sp>
        <p:nvSpPr>
          <p:cNvPr id="10" name="Oval 9"/>
          <p:cNvSpPr/>
          <p:nvPr/>
        </p:nvSpPr>
        <p:spPr>
          <a:xfrm>
            <a:off x="4728955" y="4839646"/>
            <a:ext cx="878681" cy="57775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p:cNvSpPr txBox="1"/>
          <p:nvPr/>
        </p:nvSpPr>
        <p:spPr>
          <a:xfrm>
            <a:off x="733167" y="1424153"/>
            <a:ext cx="7452890" cy="523220"/>
          </a:xfrm>
          <a:prstGeom prst="rect">
            <a:avLst/>
          </a:prstGeom>
          <a:noFill/>
        </p:spPr>
        <p:txBody>
          <a:bodyPr wrap="square" rtlCol="0">
            <a:spAutoFit/>
          </a:bodyPr>
          <a:lstStyle/>
          <a:p>
            <a:r>
              <a:rPr lang="en-US" sz="1400" u="sng" dirty="0">
                <a:latin typeface="Times New Roman" panose="02020603050405020304" pitchFamily="18" charset="0"/>
                <a:cs typeface="Times New Roman" panose="02020603050405020304" pitchFamily="18" charset="0"/>
              </a:rPr>
              <a:t>Detailed Review Results </a:t>
            </a:r>
            <a:r>
              <a:rPr lang="en-US" sz="1400" dirty="0">
                <a:latin typeface="Times New Roman" panose="02020603050405020304" pitchFamily="18" charset="0"/>
                <a:cs typeface="Times New Roman" panose="02020603050405020304" pitchFamily="18" charset="0"/>
              </a:rPr>
              <a:t>- the following summary shows the percentages of the selected answers over the full populations of each column. </a:t>
            </a:r>
            <a:endParaRPr lang="en-US" sz="1400" dirty="0"/>
          </a:p>
        </p:txBody>
      </p:sp>
    </p:spTree>
    <p:extLst>
      <p:ext uri="{BB962C8B-B14F-4D97-AF65-F5344CB8AC3E}">
        <p14:creationId xmlns:p14="http://schemas.microsoft.com/office/powerpoint/2010/main" val="3240335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p:nvPr>
        </p:nvSpPr>
        <p:spPr>
          <a:xfrm>
            <a:off x="831230" y="736756"/>
            <a:ext cx="8084170" cy="581298"/>
          </a:xfrm>
        </p:spPr>
        <p:txBody>
          <a:bodyPr/>
          <a:lstStyle/>
          <a:p>
            <a:pPr>
              <a:lnSpc>
                <a:spcPct val="100000"/>
              </a:lnSpc>
            </a:pPr>
            <a:r>
              <a:rPr lang="en-US" sz="1800" dirty="0" smtClean="0"/>
              <a:t>Appendix II: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sz="1350" b="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3949" y="1318054"/>
            <a:ext cx="7452890" cy="523220"/>
          </a:xfrm>
          <a:prstGeom prst="rect">
            <a:avLst/>
          </a:prstGeom>
          <a:noFill/>
        </p:spPr>
        <p:txBody>
          <a:bodyPr wrap="square" rtlCol="0">
            <a:spAutoFit/>
          </a:bodyPr>
          <a:lstStyle/>
          <a:p>
            <a:r>
              <a:rPr lang="en-US" sz="1400" u="sng" dirty="0" smtClean="0">
                <a:latin typeface="Times New Roman" panose="02020603050405020304" pitchFamily="18" charset="0"/>
                <a:cs typeface="Times New Roman" panose="02020603050405020304" pitchFamily="18" charset="0"/>
              </a:rPr>
              <a:t>Title Issue Type Details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following summary shows the percentages of </a:t>
            </a:r>
            <a:r>
              <a:rPr lang="en-US" sz="1400" dirty="0" smtClean="0">
                <a:latin typeface="Times New Roman" panose="02020603050405020304" pitchFamily="18" charset="0"/>
                <a:cs typeface="Times New Roman" panose="02020603050405020304" pitchFamily="18" charset="0"/>
              </a:rPr>
              <a:t>each issue type for </a:t>
            </a:r>
            <a:r>
              <a:rPr lang="en-US" sz="1400" dirty="0">
                <a:latin typeface="Times New Roman" panose="02020603050405020304" pitchFamily="18" charset="0"/>
                <a:cs typeface="Times New Roman" panose="02020603050405020304" pitchFamily="18" charset="0"/>
              </a:rPr>
              <a:t>the full </a:t>
            </a:r>
            <a:r>
              <a:rPr lang="en-US" sz="1400" dirty="0" smtClean="0">
                <a:latin typeface="Times New Roman" panose="02020603050405020304" pitchFamily="18" charset="0"/>
                <a:cs typeface="Times New Roman" panose="02020603050405020304" pitchFamily="18" charset="0"/>
              </a:rPr>
              <a:t>populations. </a:t>
            </a:r>
            <a:endParaRPr lang="en-US" sz="1400" dirty="0"/>
          </a:p>
        </p:txBody>
      </p:sp>
      <p:sp>
        <p:nvSpPr>
          <p:cNvPr id="5" name="TextBox 4"/>
          <p:cNvSpPr txBox="1"/>
          <p:nvPr/>
        </p:nvSpPr>
        <p:spPr>
          <a:xfrm>
            <a:off x="1238250" y="5787868"/>
            <a:ext cx="5379309" cy="230832"/>
          </a:xfrm>
          <a:prstGeom prst="rect">
            <a:avLst/>
          </a:prstGeom>
          <a:noFill/>
        </p:spPr>
        <p:txBody>
          <a:bodyPr wrap="square" rtlCol="0">
            <a:spAutoFit/>
          </a:bodyPr>
          <a:lstStyle/>
          <a:p>
            <a:r>
              <a:rPr lang="en-US" sz="900" dirty="0" smtClean="0"/>
              <a:t>Note: Each REO could have multiple title issues so issue count </a:t>
            </a:r>
            <a:r>
              <a:rPr lang="en-US" sz="900" dirty="0" smtClean="0"/>
              <a:t>is higher than distinct REO count.</a:t>
            </a:r>
            <a:endParaRPr lang="en-US" sz="900" dirty="0"/>
          </a:p>
        </p:txBody>
      </p:sp>
      <p:graphicFrame>
        <p:nvGraphicFramePr>
          <p:cNvPr id="2" name="Table 1"/>
          <p:cNvGraphicFramePr>
            <a:graphicFrameLocks noGrp="1"/>
          </p:cNvGraphicFramePr>
          <p:nvPr>
            <p:extLst>
              <p:ext uri="{D42A27DB-BD31-4B8C-83A1-F6EECF244321}">
                <p14:modId xmlns:p14="http://schemas.microsoft.com/office/powerpoint/2010/main" val="1224364374"/>
              </p:ext>
            </p:extLst>
          </p:nvPr>
        </p:nvGraphicFramePr>
        <p:xfrm>
          <a:off x="1238250" y="2228848"/>
          <a:ext cx="6600825" cy="3455959"/>
        </p:xfrm>
        <a:graphic>
          <a:graphicData uri="http://schemas.openxmlformats.org/drawingml/2006/table">
            <a:tbl>
              <a:tblPr>
                <a:tableStyleId>{5C22544A-7EE6-4342-B048-85BDC9FD1C3A}</a:tableStyleId>
              </a:tblPr>
              <a:tblGrid>
                <a:gridCol w="2648875"/>
                <a:gridCol w="2067830"/>
                <a:gridCol w="1884120"/>
              </a:tblGrid>
              <a:tr h="265843">
                <a:tc>
                  <a:txBody>
                    <a:bodyPr/>
                    <a:lstStyle/>
                    <a:p>
                      <a:pPr algn="l" fontAlgn="b"/>
                      <a:r>
                        <a:rPr lang="en-US" sz="1100" u="none" strike="noStrike" dirty="0">
                          <a:effectLst/>
                        </a:rPr>
                        <a:t>Issue Type</a:t>
                      </a:r>
                      <a:endParaRPr lang="en-US" sz="1100" b="0" i="0" u="none" strike="noStrike" dirty="0">
                        <a:solidFill>
                          <a:srgbClr val="000000"/>
                        </a:solidFill>
                        <a:effectLst/>
                        <a:latin typeface="Calibri" panose="020F0502020204030204" pitchFamily="34" charset="0"/>
                      </a:endParaRPr>
                    </a:p>
                  </a:txBody>
                  <a:tcPr marL="9153" marR="9153" marT="9153" marB="0" anchor="b">
                    <a:solidFill>
                      <a:srgbClr val="00B0F0"/>
                    </a:solidFill>
                  </a:tcPr>
                </a:tc>
                <a:tc>
                  <a:txBody>
                    <a:bodyPr/>
                    <a:lstStyle/>
                    <a:p>
                      <a:pPr algn="r" fontAlgn="b"/>
                      <a:r>
                        <a:rPr lang="en-US" sz="1100" u="none" strike="noStrike" dirty="0">
                          <a:effectLst/>
                        </a:rPr>
                        <a:t> Issue Count (Full Population) </a:t>
                      </a:r>
                      <a:endParaRPr lang="en-US" sz="1100" b="0" i="0" u="none" strike="noStrike" dirty="0">
                        <a:solidFill>
                          <a:srgbClr val="000000"/>
                        </a:solidFill>
                        <a:effectLst/>
                        <a:latin typeface="Calibri" panose="020F0502020204030204" pitchFamily="34" charset="0"/>
                      </a:endParaRPr>
                    </a:p>
                  </a:txBody>
                  <a:tcPr marL="9153" marR="9153" marT="9153" marB="0" anchor="b">
                    <a:solidFill>
                      <a:srgbClr val="00B0F0"/>
                    </a:solidFill>
                  </a:tcPr>
                </a:tc>
                <a:tc>
                  <a:txBody>
                    <a:bodyPr/>
                    <a:lstStyle/>
                    <a:p>
                      <a:pPr algn="r" fontAlgn="b"/>
                      <a:r>
                        <a:rPr lang="en-US" sz="1100" u="none" strike="noStrike" dirty="0">
                          <a:effectLst/>
                        </a:rPr>
                        <a:t>Percentage of Total</a:t>
                      </a:r>
                      <a:endParaRPr lang="en-US" sz="1100" b="0" i="0" u="none" strike="noStrike" dirty="0">
                        <a:solidFill>
                          <a:srgbClr val="000000"/>
                        </a:solidFill>
                        <a:effectLst/>
                        <a:latin typeface="Calibri" panose="020F0502020204030204" pitchFamily="34" charset="0"/>
                      </a:endParaRPr>
                    </a:p>
                  </a:txBody>
                  <a:tcPr marL="9153" marR="9153" marT="9153" marB="0" anchor="b">
                    <a:solidFill>
                      <a:srgbClr val="00B0F0"/>
                    </a:solidFill>
                  </a:tcPr>
                </a:tc>
              </a:tr>
              <a:tr h="265843">
                <a:tc>
                  <a:txBody>
                    <a:bodyPr/>
                    <a:lstStyle/>
                    <a:p>
                      <a:pPr algn="l" fontAlgn="b"/>
                      <a:r>
                        <a:rPr lang="en-US" sz="1100" u="none" strike="noStrike">
                          <a:effectLst/>
                        </a:rPr>
                        <a:t>Deed</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                                      23,218 </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45.52%</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HOA</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                                        9,329 </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18.29%</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Junior Lien</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dirty="0">
                          <a:effectLst/>
                        </a:rPr>
                        <a:t>                                        7,351 </a:t>
                      </a:r>
                      <a:endParaRPr lang="en-US" sz="1100" b="0" i="0" u="none" strike="noStrike" dirty="0">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14.41%</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DIL</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dirty="0">
                          <a:effectLst/>
                        </a:rPr>
                        <a:t>                                        3,380 </a:t>
                      </a:r>
                      <a:endParaRPr lang="en-US" sz="1100" b="0" i="0" u="none" strike="noStrike" dirty="0">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6.63%</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Judgment</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dirty="0">
                          <a:effectLst/>
                        </a:rPr>
                        <a:t>                                        1,872 </a:t>
                      </a:r>
                      <a:endParaRPr lang="en-US" sz="1100" b="0" i="0" u="none" strike="noStrike" dirty="0">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3.67%</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Tax</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dirty="0">
                          <a:effectLst/>
                        </a:rPr>
                        <a:t>                                        1,646 </a:t>
                      </a:r>
                      <a:endParaRPr lang="en-US" sz="1100" b="0" i="0" u="none" strike="noStrike" dirty="0">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3.23%</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Senior Lien</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dirty="0">
                          <a:effectLst/>
                        </a:rPr>
                        <a:t>                                        1,386 </a:t>
                      </a:r>
                      <a:endParaRPr lang="en-US" sz="1100" b="0" i="0" u="none" strike="noStrike" dirty="0">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2.72%</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Mobile Home</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                                        1,313 </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Legal Description</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                                        1,220 </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2.39%</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Break in Chain</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                                            263 </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dirty="0">
                          <a:effectLst/>
                        </a:rPr>
                        <a:t>Document Error</a:t>
                      </a:r>
                      <a:endParaRPr lang="en-US" sz="1100" b="0" i="0" u="none" strike="noStrike" dirty="0">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dirty="0">
                          <a:effectLst/>
                        </a:rPr>
                        <a:t>                                              32 </a:t>
                      </a:r>
                      <a:endParaRPr lang="en-US" sz="1100" b="0" i="0" u="none" strike="noStrike" dirty="0">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153" marR="9153" marT="9153" marB="0" anchor="b"/>
                </a:tc>
              </a:tr>
              <a:tr h="265843">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a:effectLst/>
                        </a:rPr>
                        <a:t>                                      51,010 </a:t>
                      </a:r>
                      <a:endParaRPr lang="en-US" sz="1100" b="0" i="0" u="none" strike="noStrike">
                        <a:solidFill>
                          <a:srgbClr val="000000"/>
                        </a:solidFill>
                        <a:effectLst/>
                        <a:latin typeface="Calibri" panose="020F0502020204030204" pitchFamily="34" charset="0"/>
                      </a:endParaRPr>
                    </a:p>
                  </a:txBody>
                  <a:tcPr marL="9153" marR="9153" marT="9153" marB="0" anchor="b"/>
                </a:tc>
                <a:tc>
                  <a:txBody>
                    <a:bodyPr/>
                    <a:lstStyle/>
                    <a:p>
                      <a:pPr algn="r" fontAlgn="b"/>
                      <a:r>
                        <a:rPr lang="en-US" sz="1100" u="none" strike="noStrike" dirty="0">
                          <a:effectLst/>
                        </a:rPr>
                        <a:t>100.00%</a:t>
                      </a:r>
                      <a:endParaRPr lang="en-US" sz="1100" b="0" i="0" u="none" strike="noStrike" dirty="0">
                        <a:solidFill>
                          <a:srgbClr val="000000"/>
                        </a:solidFill>
                        <a:effectLst/>
                        <a:latin typeface="Calibri" panose="020F0502020204030204" pitchFamily="34" charset="0"/>
                      </a:endParaRPr>
                    </a:p>
                  </a:txBody>
                  <a:tcPr marL="9153" marR="9153" marT="9153" marB="0" anchor="b"/>
                </a:tc>
              </a:tr>
            </a:tbl>
          </a:graphicData>
        </a:graphic>
      </p:graphicFrame>
    </p:spTree>
    <p:extLst>
      <p:ext uri="{BB962C8B-B14F-4D97-AF65-F5344CB8AC3E}">
        <p14:creationId xmlns:p14="http://schemas.microsoft.com/office/powerpoint/2010/main" val="2994484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p:nvPr>
        </p:nvSpPr>
        <p:spPr>
          <a:xfrm>
            <a:off x="831230" y="736756"/>
            <a:ext cx="8084170" cy="737818"/>
          </a:xfrm>
        </p:spPr>
        <p:txBody>
          <a:bodyPr/>
          <a:lstStyle/>
          <a:p>
            <a:pPr>
              <a:lnSpc>
                <a:spcPct val="100000"/>
              </a:lnSpc>
            </a:pPr>
            <a:r>
              <a:rPr lang="en-US" sz="1800" dirty="0" smtClean="0"/>
              <a:t>Appendix II: Title Issue Type Descriptions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sz="1350" b="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58300700"/>
              </p:ext>
            </p:extLst>
          </p:nvPr>
        </p:nvGraphicFramePr>
        <p:xfrm>
          <a:off x="620412" y="1392194"/>
          <a:ext cx="7886700" cy="4827855"/>
        </p:xfrm>
        <a:graphic>
          <a:graphicData uri="http://schemas.openxmlformats.org/drawingml/2006/table">
            <a:tbl>
              <a:tblPr>
                <a:tableStyleId>{5C22544A-7EE6-4342-B048-85BDC9FD1C3A}</a:tableStyleId>
              </a:tblPr>
              <a:tblGrid>
                <a:gridCol w="954263"/>
                <a:gridCol w="6932437"/>
              </a:tblGrid>
              <a:tr h="288324">
                <a:tc>
                  <a:txBody>
                    <a:bodyPr/>
                    <a:lstStyle/>
                    <a:p>
                      <a:pPr algn="l" fontAlgn="b"/>
                      <a:r>
                        <a:rPr lang="en-US" sz="900" b="1" u="none" strike="noStrike" dirty="0">
                          <a:effectLst/>
                        </a:rPr>
                        <a:t>Title Issue </a:t>
                      </a:r>
                      <a:r>
                        <a:rPr lang="en-US" sz="900" b="1" u="none" strike="noStrike" dirty="0" smtClean="0">
                          <a:effectLst/>
                        </a:rPr>
                        <a:t>Type</a:t>
                      </a:r>
                      <a:endParaRPr lang="en-US" sz="900" b="1" i="0" u="none" strike="noStrike" dirty="0">
                        <a:solidFill>
                          <a:srgbClr val="000000"/>
                        </a:solidFill>
                        <a:effectLst/>
                        <a:latin typeface="Calibri" panose="020F0502020204030204" pitchFamily="34" charset="0"/>
                      </a:endParaRPr>
                    </a:p>
                  </a:txBody>
                  <a:tcPr marL="7017" marR="7017" marT="7017" marB="0" anchor="b">
                    <a:solidFill>
                      <a:srgbClr val="00B0F0"/>
                    </a:solidFill>
                  </a:tcPr>
                </a:tc>
                <a:tc>
                  <a:txBody>
                    <a:bodyPr/>
                    <a:lstStyle/>
                    <a:p>
                      <a:pPr algn="ctr" fontAlgn="b"/>
                      <a:r>
                        <a:rPr lang="en-US" sz="900" b="1" u="none" strike="noStrike" dirty="0">
                          <a:effectLst/>
                        </a:rPr>
                        <a:t>Description</a:t>
                      </a:r>
                      <a:endParaRPr lang="en-US" sz="900" b="1" i="0" u="none" strike="noStrike" dirty="0">
                        <a:solidFill>
                          <a:srgbClr val="000000"/>
                        </a:solidFill>
                        <a:effectLst/>
                        <a:latin typeface="Calibri" panose="020F0502020204030204" pitchFamily="34" charset="0"/>
                      </a:endParaRPr>
                    </a:p>
                  </a:txBody>
                  <a:tcPr marL="7017" marR="7017" marT="7017" marB="0" anchor="b">
                    <a:solidFill>
                      <a:srgbClr val="00B0F0"/>
                    </a:solidFill>
                  </a:tcPr>
                </a:tc>
              </a:tr>
              <a:tr h="412103">
                <a:tc>
                  <a:txBody>
                    <a:bodyPr/>
                    <a:lstStyle/>
                    <a:p>
                      <a:pPr algn="l" fontAlgn="b"/>
                      <a:r>
                        <a:rPr lang="en-US" sz="900" u="none" strike="noStrike">
                          <a:effectLst/>
                        </a:rPr>
                        <a:t>Deed</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a:effectLst/>
                        </a:rPr>
                        <a:t>This issue pertains to the foreclosure deed or a deed that may follow the foreclosure deed, which did not vest Fannie Mae into title.  This issue remains open until Fannie Mae is correctly vested into title 100%.  </a:t>
                      </a:r>
                      <a:endParaRPr lang="en-US" sz="900" b="0" i="0" u="none" strike="noStrike">
                        <a:solidFill>
                          <a:srgbClr val="000000"/>
                        </a:solidFill>
                        <a:effectLst/>
                        <a:latin typeface="Calibri" panose="020F0502020204030204" pitchFamily="34" charset="0"/>
                      </a:endParaRPr>
                    </a:p>
                  </a:txBody>
                  <a:tcPr marL="7017" marR="7017" marT="7017" marB="0" anchor="b"/>
                </a:tc>
              </a:tr>
              <a:tr h="412103">
                <a:tc>
                  <a:txBody>
                    <a:bodyPr/>
                    <a:lstStyle/>
                    <a:p>
                      <a:pPr algn="l" fontAlgn="b"/>
                      <a:r>
                        <a:rPr lang="en-US" sz="900" u="none" strike="noStrike" dirty="0">
                          <a:effectLst/>
                        </a:rPr>
                        <a:t>HOA</a:t>
                      </a:r>
                      <a:endParaRPr lang="en-US" sz="900" b="0" i="0" u="none" strike="noStrike" dirty="0">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dirty="0">
                          <a:effectLst/>
                        </a:rPr>
                        <a:t>This issue pertains to Homeowners Association (HOA) dues owed against a property, in which they are delinquent and overdue.  Fannie Mae works with servicers and HOA supplier teams to resolve and bring dues current.  If the HOA dues are current on the property, we do not reflect an open title issue.  </a:t>
                      </a:r>
                      <a:endParaRPr lang="en-US" sz="900" b="0" i="0" u="none" strike="noStrike" dirty="0">
                        <a:solidFill>
                          <a:srgbClr val="000000"/>
                        </a:solidFill>
                        <a:effectLst/>
                        <a:latin typeface="Calibri" panose="020F0502020204030204" pitchFamily="34" charset="0"/>
                      </a:endParaRPr>
                    </a:p>
                  </a:txBody>
                  <a:tcPr marL="7017" marR="7017" marT="7017" marB="0" anchor="b"/>
                </a:tc>
              </a:tr>
              <a:tr h="206052">
                <a:tc>
                  <a:txBody>
                    <a:bodyPr/>
                    <a:lstStyle/>
                    <a:p>
                      <a:pPr algn="l" fontAlgn="b"/>
                      <a:r>
                        <a:rPr lang="en-US" sz="900" u="none" strike="noStrike">
                          <a:effectLst/>
                        </a:rPr>
                        <a:t>Junior Lien</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a:effectLst/>
                        </a:rPr>
                        <a:t>This issue pertains to an open junior lien mortgage showing on title that must be released in order to provide clear title.  </a:t>
                      </a:r>
                      <a:endParaRPr lang="en-US" sz="900" b="0" i="0" u="none" strike="noStrike">
                        <a:solidFill>
                          <a:srgbClr val="000000"/>
                        </a:solidFill>
                        <a:effectLst/>
                        <a:latin typeface="Calibri" panose="020F0502020204030204" pitchFamily="34" charset="0"/>
                      </a:endParaRPr>
                    </a:p>
                  </a:txBody>
                  <a:tcPr marL="7017" marR="7017" marT="7017" marB="0" anchor="b"/>
                </a:tc>
              </a:tr>
              <a:tr h="618156">
                <a:tc>
                  <a:txBody>
                    <a:bodyPr/>
                    <a:lstStyle/>
                    <a:p>
                      <a:pPr algn="l" fontAlgn="b"/>
                      <a:r>
                        <a:rPr lang="en-US" sz="900" u="none" strike="noStrike">
                          <a:effectLst/>
                        </a:rPr>
                        <a:t>Deed In Lieu (DIL)</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a:effectLst/>
                        </a:rPr>
                        <a:t>This issue pertains to the deed in lieu of foreclosure (DIL) that is not complete.  Indicating the DIL itself has either not been executed by the borrower or it may not yet be recorded to place Fannie Mae into ownership of the property.  This issue remains open until Fannie Mae is correctly showing vested into title 100%. </a:t>
                      </a:r>
                      <a:endParaRPr lang="en-US" sz="900" b="0" i="0" u="none" strike="noStrike">
                        <a:solidFill>
                          <a:srgbClr val="000000"/>
                        </a:solidFill>
                        <a:effectLst/>
                        <a:latin typeface="Calibri" panose="020F0502020204030204" pitchFamily="34" charset="0"/>
                      </a:endParaRPr>
                    </a:p>
                  </a:txBody>
                  <a:tcPr marL="7017" marR="7017" marT="7017" marB="0" anchor="b"/>
                </a:tc>
              </a:tr>
              <a:tr h="618156">
                <a:tc>
                  <a:txBody>
                    <a:bodyPr/>
                    <a:lstStyle/>
                    <a:p>
                      <a:pPr algn="l" fontAlgn="b"/>
                      <a:r>
                        <a:rPr lang="en-US" sz="900" u="none" strike="noStrike">
                          <a:effectLst/>
                        </a:rPr>
                        <a:t>Judgment</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a:effectLst/>
                        </a:rPr>
                        <a:t>This issue pertains to an open judgment or lien that may be discovered.  This may include a child support lien/judgment, an open Universal Commercial Code (UCC) lien, mechanics/utility/weed/demolition liens, etc.  The outstanding judgment/liens must be resolved, paid, or released prior to being able to provide clear title. </a:t>
                      </a:r>
                      <a:endParaRPr lang="en-US" sz="900" b="0" i="0" u="none" strike="noStrike">
                        <a:solidFill>
                          <a:srgbClr val="000000"/>
                        </a:solidFill>
                        <a:effectLst/>
                        <a:latin typeface="Calibri" panose="020F0502020204030204" pitchFamily="34" charset="0"/>
                      </a:endParaRPr>
                    </a:p>
                  </a:txBody>
                  <a:tcPr marL="7017" marR="7017" marT="7017" marB="0" anchor="b"/>
                </a:tc>
              </a:tr>
              <a:tr h="412103">
                <a:tc>
                  <a:txBody>
                    <a:bodyPr/>
                    <a:lstStyle/>
                    <a:p>
                      <a:pPr algn="l" fontAlgn="b"/>
                      <a:r>
                        <a:rPr lang="en-US" sz="900" u="none" strike="noStrike">
                          <a:effectLst/>
                        </a:rPr>
                        <a:t>Tax</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a:effectLst/>
                        </a:rPr>
                        <a:t>This issue pertains to the taxes owed against a property, in which they are delinquent and overdue.  Fannie Mae works with servicers and HOA supplier teams to resolve and bring dues current.  If the taxes are current on the property, we do not reflect an open title issue. </a:t>
                      </a:r>
                      <a:endParaRPr lang="en-US" sz="900" b="0" i="0" u="none" strike="noStrike">
                        <a:solidFill>
                          <a:srgbClr val="000000"/>
                        </a:solidFill>
                        <a:effectLst/>
                        <a:latin typeface="Calibri" panose="020F0502020204030204" pitchFamily="34" charset="0"/>
                      </a:endParaRPr>
                    </a:p>
                  </a:txBody>
                  <a:tcPr marL="7017" marR="7017" marT="7017" marB="0" anchor="b"/>
                </a:tc>
              </a:tr>
              <a:tr h="412103">
                <a:tc>
                  <a:txBody>
                    <a:bodyPr/>
                    <a:lstStyle/>
                    <a:p>
                      <a:pPr algn="l" fontAlgn="b"/>
                      <a:r>
                        <a:rPr lang="en-US" sz="900" u="none" strike="noStrike">
                          <a:effectLst/>
                        </a:rPr>
                        <a:t>Senior Lien</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dirty="0">
                          <a:effectLst/>
                        </a:rPr>
                        <a:t>This issue involves an open senior lien mortgage on title product that must be released in order to provide clear title.  This also includes DIL properties, where the Fannie Mae originating mortgage is unreleased.  </a:t>
                      </a:r>
                      <a:endParaRPr lang="en-US" sz="900" b="0" i="0" u="none" strike="noStrike" dirty="0">
                        <a:solidFill>
                          <a:srgbClr val="000000"/>
                        </a:solidFill>
                        <a:effectLst/>
                        <a:latin typeface="Calibri" panose="020F0502020204030204" pitchFamily="34" charset="0"/>
                      </a:endParaRPr>
                    </a:p>
                  </a:txBody>
                  <a:tcPr marL="7017" marR="7017" marT="7017" marB="0" anchor="b"/>
                </a:tc>
              </a:tr>
              <a:tr h="412103">
                <a:tc>
                  <a:txBody>
                    <a:bodyPr/>
                    <a:lstStyle/>
                    <a:p>
                      <a:pPr algn="l" fontAlgn="b"/>
                      <a:r>
                        <a:rPr lang="en-US" sz="900" u="none" strike="noStrike">
                          <a:effectLst/>
                        </a:rPr>
                        <a:t>Legal Description</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a:effectLst/>
                        </a:rPr>
                        <a:t>This issue pertains to errors within the legal description originated and/or foreclosed on.  This may include easements, incorrect legal descriptions, access issues, missing parcels, and encroachments.  </a:t>
                      </a:r>
                      <a:endParaRPr lang="en-US" sz="900" b="0" i="0" u="none" strike="noStrike">
                        <a:solidFill>
                          <a:srgbClr val="000000"/>
                        </a:solidFill>
                        <a:effectLst/>
                        <a:latin typeface="Calibri" panose="020F0502020204030204" pitchFamily="34" charset="0"/>
                      </a:endParaRPr>
                    </a:p>
                  </a:txBody>
                  <a:tcPr marL="7017" marR="7017" marT="7017" marB="0" anchor="b"/>
                </a:tc>
              </a:tr>
              <a:tr h="412103">
                <a:tc>
                  <a:txBody>
                    <a:bodyPr/>
                    <a:lstStyle/>
                    <a:p>
                      <a:pPr algn="l" fontAlgn="b"/>
                      <a:r>
                        <a:rPr lang="en-US" sz="900" u="none" strike="noStrike">
                          <a:effectLst/>
                        </a:rPr>
                        <a:t>Break in Chain</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a:effectLst/>
                        </a:rPr>
                        <a:t>This issue involves a break in the chain of title.  This could date back as far as the title search is provided.  A break in the chain of title indicates that we do not have 100% interest in the property, as there is a “break” in the chain of title as it has been divested.  </a:t>
                      </a:r>
                      <a:endParaRPr lang="en-US" sz="900" b="0" i="0" u="none" strike="noStrike">
                        <a:solidFill>
                          <a:srgbClr val="000000"/>
                        </a:solidFill>
                        <a:effectLst/>
                        <a:latin typeface="Calibri" panose="020F0502020204030204" pitchFamily="34" charset="0"/>
                      </a:endParaRPr>
                    </a:p>
                  </a:txBody>
                  <a:tcPr marL="7017" marR="7017" marT="7017" marB="0" anchor="b"/>
                </a:tc>
              </a:tr>
              <a:tr h="412103">
                <a:tc>
                  <a:txBody>
                    <a:bodyPr/>
                    <a:lstStyle/>
                    <a:p>
                      <a:pPr algn="l" fontAlgn="b"/>
                      <a:r>
                        <a:rPr lang="en-US" sz="900" u="none" strike="noStrike" dirty="0">
                          <a:effectLst/>
                        </a:rPr>
                        <a:t>Mobile Home</a:t>
                      </a:r>
                      <a:endParaRPr lang="en-US" sz="900" b="0" i="0" u="none" strike="noStrike" dirty="0">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dirty="0" smtClean="0">
                          <a:effectLst/>
                        </a:rPr>
                        <a:t>This issue involves </a:t>
                      </a:r>
                      <a:r>
                        <a:rPr lang="en-US" sz="900" u="none" strike="noStrike" dirty="0">
                          <a:effectLst/>
                        </a:rPr>
                        <a:t>mobile home titles that are not retired at loan origination.  Fannie Mae may receive properties where the mobile home title remains in the name of the borrower or servicer at times.  Mobile home title must be retired in order to sell as real property.   </a:t>
                      </a:r>
                      <a:endParaRPr lang="en-US" sz="900" b="0" i="0" u="none" strike="noStrike" dirty="0">
                        <a:solidFill>
                          <a:srgbClr val="000000"/>
                        </a:solidFill>
                        <a:effectLst/>
                        <a:latin typeface="Calibri" panose="020F0502020204030204" pitchFamily="34" charset="0"/>
                      </a:endParaRPr>
                    </a:p>
                  </a:txBody>
                  <a:tcPr marL="7017" marR="7017" marT="7017" marB="0" anchor="b"/>
                </a:tc>
              </a:tr>
              <a:tr h="206052">
                <a:tc>
                  <a:txBody>
                    <a:bodyPr/>
                    <a:lstStyle/>
                    <a:p>
                      <a:pPr algn="l" fontAlgn="b"/>
                      <a:r>
                        <a:rPr lang="en-US" sz="900" u="none" strike="noStrike">
                          <a:effectLst/>
                        </a:rPr>
                        <a:t>Document Error</a:t>
                      </a:r>
                      <a:endParaRPr lang="en-US" sz="900" b="0" i="0" u="none" strike="noStrike">
                        <a:solidFill>
                          <a:srgbClr val="000000"/>
                        </a:solidFill>
                        <a:effectLst/>
                        <a:latin typeface="Calibri" panose="020F0502020204030204" pitchFamily="34" charset="0"/>
                      </a:endParaRPr>
                    </a:p>
                  </a:txBody>
                  <a:tcPr marL="7017" marR="7017" marT="7017" marB="0" anchor="b"/>
                </a:tc>
                <a:tc>
                  <a:txBody>
                    <a:bodyPr/>
                    <a:lstStyle/>
                    <a:p>
                      <a:pPr algn="l" fontAlgn="b"/>
                      <a:r>
                        <a:rPr lang="en-US" sz="900" u="none" strike="noStrike" dirty="0">
                          <a:effectLst/>
                        </a:rPr>
                        <a:t>This issue is related to missing or incorrect document details.  Common examples include missing signatures or notarizations. </a:t>
                      </a:r>
                      <a:endParaRPr lang="en-US" sz="900" b="0" i="0" u="none" strike="noStrike" dirty="0">
                        <a:solidFill>
                          <a:srgbClr val="000000"/>
                        </a:solidFill>
                        <a:effectLst/>
                        <a:latin typeface="Calibri" panose="020F0502020204030204" pitchFamily="34" charset="0"/>
                      </a:endParaRPr>
                    </a:p>
                  </a:txBody>
                  <a:tcPr marL="7017" marR="7017" marT="7017" marB="0" anchor="b"/>
                </a:tc>
              </a:tr>
            </a:tbl>
          </a:graphicData>
        </a:graphic>
      </p:graphicFrame>
    </p:spTree>
    <p:extLst>
      <p:ext uri="{BB962C8B-B14F-4D97-AF65-F5344CB8AC3E}">
        <p14:creationId xmlns:p14="http://schemas.microsoft.com/office/powerpoint/2010/main" val="267221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annie Mae Theme">
      <a:dk1>
        <a:sysClr val="windowText" lastClr="000000"/>
      </a:dk1>
      <a:lt1>
        <a:sysClr val="window" lastClr="FFFFFF"/>
      </a:lt1>
      <a:dk2>
        <a:srgbClr val="000F2B"/>
      </a:dk2>
      <a:lt2>
        <a:srgbClr val="D9D7DC"/>
      </a:lt2>
      <a:accent1>
        <a:srgbClr val="99660F"/>
      </a:accent1>
      <a:accent2>
        <a:srgbClr val="C55147"/>
      </a:accent2>
      <a:accent3>
        <a:srgbClr val="216C2B"/>
      </a:accent3>
      <a:accent4>
        <a:srgbClr val="574A71"/>
      </a:accent4>
      <a:accent5>
        <a:srgbClr val="007697"/>
      </a:accent5>
      <a:accent6>
        <a:srgbClr val="C0540F"/>
      </a:accent6>
      <a:hlink>
        <a:srgbClr val="0563C1"/>
      </a:hlink>
      <a:folHlink>
        <a:srgbClr val="954F72"/>
      </a:folHlink>
    </a:clrScheme>
    <a:fontScheme name="Fannie Mae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HFA MBA Title Working Group.potx [Read-Only]" id="{4E779CC8-254D-4F9A-9EAF-201A1866338D}" vid="{EE7F68C5-A6E4-4B70-9EEB-6EE704AB12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FHFA MBA Title Working Group</Template>
  <TotalTime>1847</TotalTime>
  <Words>1267</Words>
  <Application>Microsoft Office PowerPoint</Application>
  <PresentationFormat>On-screen Show (4:3)</PresentationFormat>
  <Paragraphs>171</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Georgia</vt:lpstr>
      <vt:lpstr>Times New Roman</vt:lpstr>
      <vt:lpstr>Wingdings</vt:lpstr>
      <vt:lpstr>Office Theme</vt:lpstr>
      <vt:lpstr>FHFA/MBA Title Working Group </vt:lpstr>
      <vt:lpstr>FHFA/MBA Title working group:  Possible Pre-Origination Indemnification    </vt:lpstr>
      <vt:lpstr>FHFA/MBA Title working group: Title Issue Findings </vt:lpstr>
      <vt:lpstr>Appendix I:    </vt:lpstr>
      <vt:lpstr>Appendix II:   </vt:lpstr>
      <vt:lpstr>Appendix II: Title Issue Type Descriptions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FHFA/MBA Title Working Group</dc:title>
  <dc:creator>Perkins, Patricia L</dc:creator>
  <cp:lastModifiedBy>Hu, Catherine</cp:lastModifiedBy>
  <cp:revision>35</cp:revision>
  <cp:lastPrinted>2016-08-02T17:36:29Z</cp:lastPrinted>
  <dcterms:created xsi:type="dcterms:W3CDTF">2016-07-29T18:10:51Z</dcterms:created>
  <dcterms:modified xsi:type="dcterms:W3CDTF">2016-09-16T13:04:49Z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2013713654</vt:i4>
  </property>
  <property fmtid="{D5CDD505-2E9C-101B-9397-08002B2CF9AE}" pid="4" name="_EmailSubject">
    <vt:lpwstr>Getting Chirantan on board</vt:lpwstr>
  </property>
  <property fmtid="{D5CDD505-2E9C-101B-9397-08002B2CF9AE}" pid="5" name="_AuthorEmail">
    <vt:lpwstr>catherine_hu@fanniemae.com</vt:lpwstr>
  </property>
  <property fmtid="{D5CDD505-2E9C-101B-9397-08002B2CF9AE}" pid="6" name="_AuthorEmailDisplayName">
    <vt:lpwstr>Hu, Catherine</vt:lpwstr>
  </property>
</Properties>
</file>