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791" r:id="rId2"/>
    <p:sldMasterId id="2147483803" r:id="rId3"/>
    <p:sldMasterId id="2147483815" r:id="rId4"/>
    <p:sldMasterId id="2147483827" r:id="rId5"/>
    <p:sldMasterId id="2147483839" r:id="rId6"/>
    <p:sldMasterId id="2147483851" r:id="rId7"/>
    <p:sldMasterId id="2147483863" r:id="rId8"/>
  </p:sldMasterIdLst>
  <p:notesMasterIdLst>
    <p:notesMasterId r:id="rId28"/>
  </p:notesMasterIdLst>
  <p:handoutMasterIdLst>
    <p:handoutMasterId r:id="rId29"/>
  </p:handoutMasterIdLst>
  <p:sldIdLst>
    <p:sldId id="256" r:id="rId9"/>
    <p:sldId id="257" r:id="rId10"/>
    <p:sldId id="258" r:id="rId11"/>
    <p:sldId id="259" r:id="rId12"/>
    <p:sldId id="268" r:id="rId13"/>
    <p:sldId id="260" r:id="rId14"/>
    <p:sldId id="261" r:id="rId15"/>
    <p:sldId id="262" r:id="rId16"/>
    <p:sldId id="270" r:id="rId17"/>
    <p:sldId id="271" r:id="rId18"/>
    <p:sldId id="263" r:id="rId19"/>
    <p:sldId id="272" r:id="rId20"/>
    <p:sldId id="264" r:id="rId21"/>
    <p:sldId id="273" r:id="rId22"/>
    <p:sldId id="265" r:id="rId23"/>
    <p:sldId id="274" r:id="rId24"/>
    <p:sldId id="266" r:id="rId25"/>
    <p:sldId id="275" r:id="rId26"/>
    <p:sldId id="267" r:id="rId2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DBFD5-74B3-4FB6-A912-D4AA98054A76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59944-4B78-48D5-B857-5EB253EF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8A307-01DC-415A-8DFC-AD44DF2FA618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C9663-30CA-4A3B-BD1F-CD77DE93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91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0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8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82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4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5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7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7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6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4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067C7D66-E8CC-4A9C-98EC-EBFC613C399F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3657600" y="2133600"/>
            <a:ext cx="85344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0" y="0"/>
            <a:ext cx="12192000" cy="2286000"/>
            <a:chOff x="0" y="0"/>
            <a:chExt cx="5760" cy="1440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0" y="0"/>
              <a:ext cx="5760" cy="1440"/>
              <a:chOff x="0" y="0"/>
              <a:chExt cx="5760" cy="1440"/>
            </a:xfrm>
          </p:grpSpPr>
          <p:sp>
            <p:nvSpPr>
              <p:cNvPr id="9" name="Rectangle 37"/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4032" cy="1344"/>
              </a:xfrm>
              <a:prstGeom prst="rect">
                <a:avLst/>
              </a:prstGeom>
              <a:solidFill>
                <a:srgbClr val="007D68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728" cy="134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1" name="Rectangle 43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1728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2" name="Rectangle 45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4032" cy="96"/>
              </a:xfrm>
              <a:prstGeom prst="rect">
                <a:avLst/>
              </a:prstGeom>
              <a:solidFill>
                <a:schemeClr val="tx1">
                  <a:alpha val="39999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</p:grpSp>
        <p:pic>
          <p:nvPicPr>
            <p:cNvPr id="8" name="Picture 11" descr="FM corp_banner_PPT_RG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960"/>
              <a:ext cx="5760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8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Confidential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57600" y="4303541"/>
            <a:ext cx="8128000" cy="497059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4876800"/>
            <a:ext cx="8128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0287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2465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3542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14600"/>
            <a:ext cx="10363200" cy="501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7519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08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969351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32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4985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6648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9521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42560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75212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001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311102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2919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1862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067C7D66-E8CC-4A9C-98EC-EBFC613C399F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3657600" y="2133600"/>
            <a:ext cx="85344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0" y="0"/>
            <a:ext cx="12192000" cy="2286000"/>
            <a:chOff x="0" y="0"/>
            <a:chExt cx="5760" cy="1440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0" y="0"/>
              <a:ext cx="5760" cy="1440"/>
              <a:chOff x="0" y="0"/>
              <a:chExt cx="5760" cy="1440"/>
            </a:xfrm>
          </p:grpSpPr>
          <p:sp>
            <p:nvSpPr>
              <p:cNvPr id="9" name="Rectangle 37"/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4032" cy="1344"/>
              </a:xfrm>
              <a:prstGeom prst="rect">
                <a:avLst/>
              </a:prstGeom>
              <a:solidFill>
                <a:srgbClr val="007D68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728" cy="134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1" name="Rectangle 43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1728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2" name="Rectangle 45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4032" cy="96"/>
              </a:xfrm>
              <a:prstGeom prst="rect">
                <a:avLst/>
              </a:prstGeom>
              <a:solidFill>
                <a:schemeClr val="tx1">
                  <a:alpha val="39999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</p:grpSp>
        <p:pic>
          <p:nvPicPr>
            <p:cNvPr id="8" name="Picture 11" descr="FM corp_banner_PPT_RG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960"/>
              <a:ext cx="5760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8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Confidential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57600" y="4303541"/>
            <a:ext cx="8128000" cy="497059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4876800"/>
            <a:ext cx="8128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91192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5957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495127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1467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80399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3403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5487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39800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9951014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824491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392307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12344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54939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14600"/>
            <a:ext cx="10363200" cy="501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20490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6328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89626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32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1396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61318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7991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1467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7746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064405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4746001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373853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76650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8442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067C7D66-E8CC-4A9C-98EC-EBFC613C399F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3657600" y="2133600"/>
            <a:ext cx="85344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0" y="0"/>
            <a:ext cx="12192000" cy="2286000"/>
            <a:chOff x="0" y="0"/>
            <a:chExt cx="5760" cy="1440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0" y="0"/>
              <a:ext cx="5760" cy="1440"/>
              <a:chOff x="0" y="0"/>
              <a:chExt cx="5760" cy="1440"/>
            </a:xfrm>
          </p:grpSpPr>
          <p:sp>
            <p:nvSpPr>
              <p:cNvPr id="9" name="Rectangle 37"/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4032" cy="1344"/>
              </a:xfrm>
              <a:prstGeom prst="rect">
                <a:avLst/>
              </a:prstGeom>
              <a:solidFill>
                <a:srgbClr val="007D68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728" cy="134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1" name="Rectangle 43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1728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2" name="Rectangle 45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4032" cy="96"/>
              </a:xfrm>
              <a:prstGeom prst="rect">
                <a:avLst/>
              </a:prstGeom>
              <a:solidFill>
                <a:schemeClr val="tx1">
                  <a:alpha val="39999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</p:grpSp>
        <p:pic>
          <p:nvPicPr>
            <p:cNvPr id="8" name="Picture 11" descr="FM corp_banner_PPT_RG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960"/>
              <a:ext cx="5760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8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Confidential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57600" y="4303541"/>
            <a:ext cx="8128000" cy="497059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4876800"/>
            <a:ext cx="8128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55746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47465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4080485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1467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88645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26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5986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53247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409519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897115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8658499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78410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3362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14600"/>
            <a:ext cx="10363200" cy="501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82828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6331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712012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32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760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46255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76144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3301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414195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1772172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3764835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77461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52707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067C7D66-E8CC-4A9C-98EC-EBFC613C399F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3657600" y="2133600"/>
            <a:ext cx="85344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0" y="0"/>
            <a:ext cx="12192000" cy="2286000"/>
            <a:chOff x="0" y="0"/>
            <a:chExt cx="5760" cy="1440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0" y="0"/>
              <a:ext cx="5760" cy="1440"/>
              <a:chOff x="0" y="0"/>
              <a:chExt cx="5760" cy="1440"/>
            </a:xfrm>
          </p:grpSpPr>
          <p:sp>
            <p:nvSpPr>
              <p:cNvPr id="9" name="Rectangle 37"/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4032" cy="1344"/>
              </a:xfrm>
              <a:prstGeom prst="rect">
                <a:avLst/>
              </a:prstGeom>
              <a:solidFill>
                <a:srgbClr val="007D68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728" cy="134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1" name="Rectangle 43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1728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2" name="Rectangle 45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4032" cy="96"/>
              </a:xfrm>
              <a:prstGeom prst="rect">
                <a:avLst/>
              </a:prstGeom>
              <a:solidFill>
                <a:schemeClr val="tx1">
                  <a:alpha val="39999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</p:grpSp>
        <p:pic>
          <p:nvPicPr>
            <p:cNvPr id="8" name="Picture 11" descr="FM corp_banner_PPT_RG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960"/>
              <a:ext cx="5760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8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Confidential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57600" y="4303541"/>
            <a:ext cx="8128000" cy="497059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4876800"/>
            <a:ext cx="8128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472950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6584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81770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264622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1467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22569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03980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3194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510071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9168956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270025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35627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7349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14600"/>
            <a:ext cx="10363200" cy="501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66229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700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86565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3725095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32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2228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28519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0851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643375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5822638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0658932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61460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1871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693908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1043093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5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C52400F1-4B3F-47A6-B5E0-1BD98CBFBA2A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029" name="Picture 7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032" name="Footer Placeholder 1"/>
          <p:cNvSpPr txBox="1">
            <a:spLocks noGrp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tIns="0" bIns="0" anchor="ctr"/>
          <a:lstStyle/>
          <a:p>
            <a:pPr algn="r" eaLnBrk="0" hangingPunct="0">
              <a:defRPr/>
            </a:pPr>
            <a:r>
              <a:rPr lang="en-US" sz="10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9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Confidential</a:t>
            </a: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0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0" y="1676400"/>
            <a:ext cx="812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FC3F963-0066-4FB8-8C3C-4174318D8C2B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331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876800" y="609601"/>
            <a:ext cx="72136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300" i="1" dirty="0">
                <a:solidFill>
                  <a:srgbClr val="696969"/>
                </a:solidFill>
                <a:latin typeface="Arial" pitchFamily="34" charset="0"/>
                <a:ea typeface="+mn-ea"/>
                <a:cs typeface="Arial" pitchFamily="34" charset="0"/>
              </a:rPr>
              <a:t>Multifamily Mortgage Business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October 2012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|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Alternative Strategy for Multifamily Small Loans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3200" y="0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Credit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MS PGothic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MS PGothic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MS PGothic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MS PGothic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MS PGothic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MS PGothic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1043093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5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C52400F1-4B3F-47A6-B5E0-1BD98CBFBA2A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029" name="Picture 7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032" name="Footer Placeholder 1"/>
          <p:cNvSpPr txBox="1">
            <a:spLocks noGrp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tIns="0" bIns="0" anchor="ctr"/>
          <a:lstStyle/>
          <a:p>
            <a:pPr algn="r" eaLnBrk="0" hangingPunct="0">
              <a:defRPr/>
            </a:pPr>
            <a:r>
              <a:rPr lang="en-US" sz="10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9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Confidential</a:t>
            </a: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0" y="1676400"/>
            <a:ext cx="812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FC3F963-0066-4FB8-8C3C-4174318D8C2B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331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876800" y="609601"/>
            <a:ext cx="72136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300" i="1" dirty="0">
                <a:solidFill>
                  <a:srgbClr val="696969"/>
                </a:solidFill>
                <a:latin typeface="Arial" pitchFamily="34" charset="0"/>
                <a:ea typeface="+mn-ea"/>
                <a:cs typeface="Arial" pitchFamily="34" charset="0"/>
              </a:rPr>
              <a:t>Multifamily Mortgage Business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October 2012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|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Alternative Strategy for Multifamily Small Loans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3200" y="0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Credit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8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MS PGothic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MS PGothic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MS PGothic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MS PGothic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MS PGothic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MS PGothic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1043093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5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C52400F1-4B3F-47A6-B5E0-1BD98CBFBA2A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029" name="Picture 7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032" name="Footer Placeholder 1"/>
          <p:cNvSpPr txBox="1">
            <a:spLocks noGrp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tIns="0" bIns="0" anchor="ctr"/>
          <a:lstStyle/>
          <a:p>
            <a:pPr algn="r" eaLnBrk="0" hangingPunct="0">
              <a:defRPr/>
            </a:pPr>
            <a:r>
              <a:rPr lang="en-US" sz="10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9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Confidential</a:t>
            </a: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1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0" y="1676400"/>
            <a:ext cx="812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FC3F963-0066-4FB8-8C3C-4174318D8C2B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331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876800" y="609601"/>
            <a:ext cx="72136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300" i="1" dirty="0">
                <a:solidFill>
                  <a:srgbClr val="696969"/>
                </a:solidFill>
                <a:latin typeface="Arial" pitchFamily="34" charset="0"/>
                <a:ea typeface="+mn-ea"/>
                <a:cs typeface="Arial" pitchFamily="34" charset="0"/>
              </a:rPr>
              <a:t>Multifamily Mortgage Business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October 2012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|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Alternative Strategy for Multifamily Small Loans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3200" y="0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Credit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7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MS PGothic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MS PGothic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MS PGothic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MS PGothic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MS PGothic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MS PGothic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1043093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5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C52400F1-4B3F-47A6-B5E0-1BD98CBFBA2A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029" name="Picture 7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032" name="Footer Placeholder 1"/>
          <p:cNvSpPr txBox="1">
            <a:spLocks noGrp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tIns="0" bIns="0" anchor="ctr"/>
          <a:lstStyle/>
          <a:p>
            <a:pPr algn="r" eaLnBrk="0" hangingPunct="0">
              <a:defRPr/>
            </a:pPr>
            <a:r>
              <a:rPr lang="en-US" sz="10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9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Confidential</a:t>
            </a: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2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0" y="1676400"/>
            <a:ext cx="812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FC3F963-0066-4FB8-8C3C-4174318D8C2B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331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876800" y="609601"/>
            <a:ext cx="72136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300" i="1" dirty="0">
                <a:solidFill>
                  <a:srgbClr val="696969"/>
                </a:solidFill>
                <a:latin typeface="Arial" pitchFamily="34" charset="0"/>
                <a:ea typeface="+mn-ea"/>
                <a:cs typeface="Arial" pitchFamily="34" charset="0"/>
              </a:rPr>
              <a:t>Multifamily Mortgage Business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October 2012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|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Alternative Strategy for Multifamily Small Loans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3200" y="0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Credit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30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MS PGothic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MS PGothic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MS PGothic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MS PGothic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MS PGothic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MS PGothic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and Closing Supplier Scorecard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62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787" y="714503"/>
            <a:ext cx="64579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175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Trend -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Provides the month-to-date and prior months historical scores for the chosen supplier including the historical values for title score, closing score and final score, as well as title performance metrics including 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Average Days to Completion (Curative &amp; Vesting), % Completed Within Standard (Curative &amp; Vesting), % of Issues Aged Over 90 Days and % Issues Opened After OA</a:t>
            </a:r>
          </a:p>
        </p:txBody>
      </p:sp>
    </p:spTree>
    <p:extLst>
      <p:ext uri="{BB962C8B-B14F-4D97-AF65-F5344CB8AC3E}">
        <p14:creationId xmlns:p14="http://schemas.microsoft.com/office/powerpoint/2010/main" val="9451389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599" y="789031"/>
            <a:ext cx="6429375" cy="554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598" y="789031"/>
            <a:ext cx="64293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323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Trend - Closing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Provides the month-to-date and prior months historical scores for the chosen supplier including the historical values for closing performance metrics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Overall Conversion Rate Historical Trend, Days OA to Dispose Trend, Days to Receive Funds Trend, and Days to Dispose Trend, HUD OOB, QC Audit and </a:t>
            </a:r>
            <a:r>
              <a:rPr lang="en-US" dirty="0" smtClean="0"/>
              <a:t>Soft skill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46041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74" y="782980"/>
            <a:ext cx="64389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616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4328"/>
            <a:ext cx="10515600" cy="1325563"/>
          </a:xfrm>
        </p:spPr>
        <p:txBody>
          <a:bodyPr/>
          <a:lstStyle/>
          <a:p>
            <a:r>
              <a:rPr lang="en-US" dirty="0" smtClean="0"/>
              <a:t>Details -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Provides </a:t>
            </a:r>
            <a:r>
              <a:rPr lang="en-US" dirty="0"/>
              <a:t>selected property level details for the month-to-date or selected months for the chosen state including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Issues </a:t>
            </a:r>
            <a:r>
              <a:rPr lang="en-US" dirty="0"/>
              <a:t>Completed Outside Standard, Issues Completed Within Standard, Issues Outstanding, Issues Opened After </a:t>
            </a:r>
            <a:r>
              <a:rPr lang="en-US" dirty="0" smtClean="0"/>
              <a:t>OA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39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638175"/>
            <a:ext cx="64674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167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- 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Provides selected property level details for the month-to-date or selected month for the chosen supplier and state, including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Properties with Offer Accepted &gt; 40 Days, Properties Disposed Outside Standard, and Funds Received Outside Standard, and HUD OOB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8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619" y="810525"/>
            <a:ext cx="64674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08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list of terms and definitions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89165" y="2303794"/>
            <a:ext cx="5035276" cy="41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97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Provide suppliers team and senior real </a:t>
            </a:r>
            <a:r>
              <a:rPr lang="en-US" dirty="0"/>
              <a:t>e</a:t>
            </a:r>
            <a:r>
              <a:rPr lang="en-US" dirty="0" smtClean="0"/>
              <a:t>state management a functional scorecard to evaluate supplier performance for the title and closing processes</a:t>
            </a:r>
          </a:p>
          <a:p>
            <a:pPr>
              <a:buFont typeface="Arial"/>
              <a:buChar char="•"/>
            </a:pPr>
            <a:r>
              <a:rPr lang="en-US" dirty="0" smtClean="0"/>
              <a:t>Provide title and closing suppliers a functional scorecard that displays their performance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47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and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CPM Portal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FM Connect </a:t>
            </a:r>
          </a:p>
          <a:p>
            <a:r>
              <a:rPr lang="en-US" dirty="0" smtClean="0"/>
              <a:t>The scorecard is reported on monthly basis for the selected months and a daily basis for the month-to-date </a:t>
            </a:r>
          </a:p>
          <a:p>
            <a:r>
              <a:rPr lang="en-US" dirty="0" smtClean="0"/>
              <a:t>Fannie </a:t>
            </a:r>
            <a:r>
              <a:rPr lang="en-US" dirty="0"/>
              <a:t>Mae (FMN) Equator ODS and POWEBCLM (CDM) databases</a:t>
            </a:r>
          </a:p>
        </p:txBody>
      </p:sp>
    </p:spTree>
    <p:extLst>
      <p:ext uri="{BB962C8B-B14F-4D97-AF65-F5344CB8AC3E}">
        <p14:creationId xmlns:p14="http://schemas.microsoft.com/office/powerpoint/2010/main" val="2609560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633" y="609599"/>
            <a:ext cx="7416514" cy="563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72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Compared </a:t>
            </a:r>
            <a:r>
              <a:rPr lang="en-US" dirty="0"/>
              <a:t>each scoring metric with the Excel based scorecard at asset/issue </a:t>
            </a:r>
            <a:r>
              <a:rPr lang="en-US" dirty="0" smtClean="0"/>
              <a:t>level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Compared </a:t>
            </a:r>
            <a:r>
              <a:rPr lang="en-US" dirty="0"/>
              <a:t>each scoring metric with the Vendor scorecard at asset/issue </a:t>
            </a:r>
            <a:r>
              <a:rPr lang="en-US" dirty="0" smtClean="0"/>
              <a:t>level</a:t>
            </a:r>
          </a:p>
          <a:p>
            <a:pPr lvl="1">
              <a:buFont typeface="Arial"/>
              <a:buChar char="•"/>
            </a:pPr>
            <a:r>
              <a:rPr lang="en-US" dirty="0"/>
              <a:t>Compared title score and components, closing score and components with the vendor scorecard at aggregate </a:t>
            </a:r>
            <a:r>
              <a:rPr lang="en-US" dirty="0" smtClean="0"/>
              <a:t>level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Independent </a:t>
            </a:r>
            <a:r>
              <a:rPr lang="en-US" dirty="0"/>
              <a:t>code was written and executed to validate the </a:t>
            </a:r>
            <a:r>
              <a:rPr lang="en-US" dirty="0" smtClean="0"/>
              <a:t>scoring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55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/>
              <a:buChar char="•"/>
            </a:pPr>
            <a:r>
              <a:rPr lang="en-US" dirty="0"/>
              <a:t>Cover Page</a:t>
            </a:r>
          </a:p>
          <a:p>
            <a:pPr lvl="0">
              <a:buFont typeface="Arial"/>
              <a:buChar char="•"/>
            </a:pPr>
            <a:r>
              <a:rPr lang="en-US" dirty="0"/>
              <a:t>Scorecard Summary</a:t>
            </a:r>
          </a:p>
          <a:p>
            <a:pPr lvl="0">
              <a:buFont typeface="Arial"/>
              <a:buChar char="•"/>
            </a:pPr>
            <a:r>
              <a:rPr lang="en-US" dirty="0"/>
              <a:t>Performance Summary</a:t>
            </a:r>
          </a:p>
          <a:p>
            <a:pPr lvl="0">
              <a:buFont typeface="Arial"/>
              <a:buChar char="•"/>
            </a:pPr>
            <a:r>
              <a:rPr lang="en-US" dirty="0"/>
              <a:t>Historical Trend - Title</a:t>
            </a:r>
          </a:p>
          <a:p>
            <a:pPr lvl="0">
              <a:buFont typeface="Arial"/>
              <a:buChar char="•"/>
            </a:pPr>
            <a:r>
              <a:rPr lang="en-US" dirty="0"/>
              <a:t>Historical Trend - Closing</a:t>
            </a:r>
          </a:p>
          <a:p>
            <a:pPr lvl="0">
              <a:buFont typeface="Arial"/>
              <a:buChar char="•"/>
            </a:pPr>
            <a:r>
              <a:rPr lang="en-US" dirty="0"/>
              <a:t>Details - Title </a:t>
            </a:r>
          </a:p>
          <a:p>
            <a:pPr lvl="0">
              <a:buFont typeface="Arial"/>
              <a:buChar char="•"/>
            </a:pPr>
            <a:r>
              <a:rPr lang="en-US" dirty="0"/>
              <a:t>Details - Closing</a:t>
            </a:r>
          </a:p>
          <a:p>
            <a:pPr lvl="0">
              <a:buFont typeface="Arial"/>
              <a:buChar char="•"/>
            </a:pPr>
            <a:r>
              <a:rPr lang="en-US" dirty="0"/>
              <a:t>Glossary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872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page for the Title and Closing Supplier Scorecard with descriptions for all the pages in the report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29" y="2503599"/>
            <a:ext cx="4371460" cy="37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58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 Summary &amp; Performance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These two worksheets together provide the daily month-to-date and month-end score for the chosen supplier and the detailed metrics for the supplier firm and other supplier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00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710126"/>
            <a:ext cx="64674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725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0FF9826A-23F4-4E21-970C-A3072FFC6417}" vid="{86AEE9B6-B01F-438A-AAC8-79D751E40397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8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heme1">
  <a:themeElements>
    <a:clrScheme name="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0FF9826A-23F4-4E21-970C-A3072FFC6417}" vid="{86AEE9B6-B01F-438A-AAC8-79D751E40397}"/>
    </a:ext>
  </a:extLst>
</a:theme>
</file>

<file path=ppt/theme/theme4.xml><?xml version="1.0" encoding="utf-8"?>
<a:theme xmlns:a="http://schemas.openxmlformats.org/drawingml/2006/main" name="19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Theme1">
  <a:themeElements>
    <a:clrScheme name="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0FF9826A-23F4-4E21-970C-A3072FFC6417}" vid="{86AEE9B6-B01F-438A-AAC8-79D751E40397}"/>
    </a:ext>
  </a:extLst>
</a:theme>
</file>

<file path=ppt/theme/theme6.xml><?xml version="1.0" encoding="utf-8"?>
<a:theme xmlns:a="http://schemas.openxmlformats.org/drawingml/2006/main" name="20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Theme1">
  <a:themeElements>
    <a:clrScheme name="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0FF9826A-23F4-4E21-970C-A3072FFC6417}" vid="{86AEE9B6-B01F-438A-AAC8-79D751E40397}"/>
    </a:ext>
  </a:extLst>
</a:theme>
</file>

<file path=ppt/theme/theme8.xml><?xml version="1.0" encoding="utf-8"?>
<a:theme xmlns:a="http://schemas.openxmlformats.org/drawingml/2006/main" name="21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1737</TotalTime>
  <Words>427</Words>
  <Application>Microsoft Office PowerPoint</Application>
  <PresentationFormat>Widescreen</PresentationFormat>
  <Paragraphs>54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ＭＳ Ｐゴシック</vt:lpstr>
      <vt:lpstr>ＭＳ Ｐゴシック</vt:lpstr>
      <vt:lpstr>Arial</vt:lpstr>
      <vt:lpstr>Calibri</vt:lpstr>
      <vt:lpstr>Wingdings</vt:lpstr>
      <vt:lpstr>Wingdings 2</vt:lpstr>
      <vt:lpstr>Theme1</vt:lpstr>
      <vt:lpstr>18_Technology</vt:lpstr>
      <vt:lpstr>1_Theme1</vt:lpstr>
      <vt:lpstr>19_Technology</vt:lpstr>
      <vt:lpstr>2_Theme1</vt:lpstr>
      <vt:lpstr>20_Technology</vt:lpstr>
      <vt:lpstr>3_Theme1</vt:lpstr>
      <vt:lpstr>21_Technology</vt:lpstr>
      <vt:lpstr>Title and Closing Supplier Scorecard</vt:lpstr>
      <vt:lpstr>Objective</vt:lpstr>
      <vt:lpstr>Report and Data Source</vt:lpstr>
      <vt:lpstr>PowerPoint Presentation</vt:lpstr>
      <vt:lpstr>Validation</vt:lpstr>
      <vt:lpstr>Contents</vt:lpstr>
      <vt:lpstr>Cover Page</vt:lpstr>
      <vt:lpstr>Scorecard Summary &amp; Performance Summary</vt:lpstr>
      <vt:lpstr>PowerPoint Presentation</vt:lpstr>
      <vt:lpstr>PowerPoint Presentation</vt:lpstr>
      <vt:lpstr>Historical Trend - Title</vt:lpstr>
      <vt:lpstr>PowerPoint Presentation</vt:lpstr>
      <vt:lpstr>Historical Trend - Closing </vt:lpstr>
      <vt:lpstr>PowerPoint Presentation</vt:lpstr>
      <vt:lpstr>Details - Title</vt:lpstr>
      <vt:lpstr>PowerPoint Presentation</vt:lpstr>
      <vt:lpstr>Detail - Closing</vt:lpstr>
      <vt:lpstr>PowerPoint Presentation</vt:lpstr>
      <vt:lpstr>Glossary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and Closing Supplier Scorecard</dc:title>
  <dc:creator>Chen, Max</dc:creator>
  <cp:lastModifiedBy>Chen, Max</cp:lastModifiedBy>
  <cp:revision>15</cp:revision>
  <cp:lastPrinted>2016-12-01T15:38:18Z</cp:lastPrinted>
  <dcterms:created xsi:type="dcterms:W3CDTF">2016-12-01T14:21:06Z</dcterms:created>
  <dcterms:modified xsi:type="dcterms:W3CDTF">2017-08-02T22:24:31Z</dcterms:modified>
</cp:coreProperties>
</file>