
<file path=[Content_Types].xml><?xml version="1.0" encoding="utf-8"?>
<Types xmlns="http://schemas.openxmlformats.org/package/2006/content-types">
  <Default Extension="com&amp;app=2002&amp;size=f9999,10000&amp;q=a80&amp;n=0&amp;g=0n&amp;fmt=jpeg" ContentType="image/jpeg"/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47"/>
  </p:notesMasterIdLst>
  <p:sldIdLst>
    <p:sldId id="296" r:id="rId2"/>
    <p:sldId id="308" r:id="rId3"/>
    <p:sldId id="307" r:id="rId4"/>
    <p:sldId id="318" r:id="rId5"/>
    <p:sldId id="321" r:id="rId6"/>
    <p:sldId id="297" r:id="rId7"/>
    <p:sldId id="303" r:id="rId8"/>
    <p:sldId id="304" r:id="rId9"/>
    <p:sldId id="305" r:id="rId10"/>
    <p:sldId id="306" r:id="rId11"/>
    <p:sldId id="300" r:id="rId12"/>
    <p:sldId id="319" r:id="rId13"/>
    <p:sldId id="302" r:id="rId14"/>
    <p:sldId id="320" r:id="rId15"/>
    <p:sldId id="269" r:id="rId16"/>
    <p:sldId id="314" r:id="rId17"/>
    <p:sldId id="324" r:id="rId18"/>
    <p:sldId id="325" r:id="rId19"/>
    <p:sldId id="326" r:id="rId20"/>
    <p:sldId id="327" r:id="rId21"/>
    <p:sldId id="323" r:id="rId22"/>
    <p:sldId id="317" r:id="rId23"/>
    <p:sldId id="322" r:id="rId24"/>
    <p:sldId id="313" r:id="rId25"/>
    <p:sldId id="328" r:id="rId26"/>
    <p:sldId id="329" r:id="rId27"/>
    <p:sldId id="330" r:id="rId28"/>
    <p:sldId id="331" r:id="rId29"/>
    <p:sldId id="311" r:id="rId30"/>
    <p:sldId id="315" r:id="rId31"/>
    <p:sldId id="316" r:id="rId32"/>
    <p:sldId id="332" r:id="rId33"/>
    <p:sldId id="333" r:id="rId34"/>
    <p:sldId id="334" r:id="rId35"/>
    <p:sldId id="335" r:id="rId36"/>
    <p:sldId id="336" r:id="rId37"/>
    <p:sldId id="275" r:id="rId38"/>
    <p:sldId id="265" r:id="rId39"/>
    <p:sldId id="338" r:id="rId40"/>
    <p:sldId id="339" r:id="rId41"/>
    <p:sldId id="343" r:id="rId42"/>
    <p:sldId id="256" r:id="rId43"/>
    <p:sldId id="341" r:id="rId44"/>
    <p:sldId id="258" r:id="rId45"/>
    <p:sldId id="344" r:id="rId4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C7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2523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3A2CB-F578-44D4-8673-13CBDFC446D4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01AB7E-81DB-4C4A-ABAA-FDD08EA3B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262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58126-93C1-44CD-89B6-3C1BDBB7443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99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01AB7E-81DB-4C4A-ABAA-FDD08EA3BDE0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184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817CD-CED4-489B-9E9F-AD1166594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4683F8-2F3B-4E74-A0ED-AC4246DEA7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77C5CA-37CB-4DE8-84C1-6282A76F0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BBEE-92D2-42CA-9BF1-61E745E5B646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4DD6A2-7547-4905-8477-E072F2472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D27250-123E-4B1B-A80D-B8CDCEF5B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E5B6D-8239-45F7-B191-029E884E49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331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5289C-C841-4505-9DAC-FFCB7B403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67C516-DA2C-4B25-A99B-DE883953B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441A4C-D113-4A1E-AC79-C98216EC8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BBEE-92D2-42CA-9BF1-61E745E5B646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F3E9CE-F2C2-4B74-A692-C5AEE13A1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8FF53F-15A7-44EE-892E-94500D008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E5B6D-8239-45F7-B191-029E884E49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293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FDFA4F0-DFD9-4E82-896B-97394D6404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9810D4-9B04-4315-9BCF-44D23AEAA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5E3640-D5DD-481B-9E8D-A8F81366D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BBEE-92D2-42CA-9BF1-61E745E5B646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86F046-B6DC-46AC-A53D-C07A03D97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EFCD6C-33BA-49D3-BFD6-ACFFE97F1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E5B6D-8239-45F7-B191-029E884E49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999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5B402A-A238-4AA1-A35B-A9BE51A8D4F9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963529"/>
      </p:ext>
    </p:extLst>
  </p:cSld>
  <p:clrMapOvr>
    <a:masterClrMapping/>
  </p:clrMapOvr>
  <p:transition>
    <p:checker dir="vert"/>
  </p:transition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 bwMode="auto">
          <a:xfrm>
            <a:off x="0" y="5271063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5476793"/>
            <a:ext cx="779767" cy="365125"/>
          </a:xfrm>
        </p:spPr>
        <p:txBody>
          <a:bodyPr/>
          <a:lstStyle/>
          <a:p>
            <a:fld id="{11BE5B6D-8239-45F7-B191-029E884E49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156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6547DF-9E4B-4F80-A266-A8DF6DDB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214033-94B0-425C-BEA3-9E66976BE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4A400B-4B96-476B-A432-E2E3F8A60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BBEE-92D2-42CA-9BF1-61E745E5B646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0CE953-2CD4-4555-8ACF-AEF532A9B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B91B5A-24BA-4266-81B2-57D0818C5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E5B6D-8239-45F7-B191-029E884E49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74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204A6-2FB7-4999-8735-C5C64E627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6B0B8E-3EC9-4F5C-A622-74A9DF116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A037DB-BAEA-4DB5-BF84-51181ACD0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BBEE-92D2-42CA-9BF1-61E745E5B646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92CE57-7462-4BD4-8731-A1FB7F0EA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086016-00CA-499B-819F-53857F2D8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E5B6D-8239-45F7-B191-029E884E49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008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2993C-3CD9-435D-8134-2FF8B3F31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33AFBE-728D-4B27-942D-7968B8F3CE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BF25B6-CC8F-4A4E-90DE-21A593459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2946BB-5CB2-4EBB-A13F-1CDFBB342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BBEE-92D2-42CA-9BF1-61E745E5B646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98B80A-294C-45E6-9276-BC990CA82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357456-8ED5-49EF-A664-6194C93B1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E5B6D-8239-45F7-B191-029E884E49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761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52B37-DEBC-41DF-B077-6F09744D0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35B063-CB2C-4FDE-91A1-28EACFF53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2FD1F1-2E22-4025-A353-765881F79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13F123-F762-4BD7-9E5E-B18C7C4A4B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9EF058-B775-4F15-ADCE-5C9C4C0ADA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6FC82E0-2C27-414A-B94F-A6AEB49D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BBEE-92D2-42CA-9BF1-61E745E5B646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08381DC-9D4A-47C7-B06A-97E03718A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ECEF01-ECA1-4F69-969A-F7BE1AAE3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E5B6D-8239-45F7-B191-029E884E49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449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2724A-1E8A-4B0F-838A-DE84A8D15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0789A3-0B24-4192-9A71-B9579BF6E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BBEE-92D2-42CA-9BF1-61E745E5B646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692EE3-28C3-46F0-889F-FC60A70BA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11ED4D-8040-43BF-ADF8-D24BA23BE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E5B6D-8239-45F7-B191-029E884E49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40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AA02AD-61F8-4176-A581-14341F8E6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BBEE-92D2-42CA-9BF1-61E745E5B646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C2199C-98B3-48BE-8576-207C09053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793211-DEE7-4330-A8F4-169191E4F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E5B6D-8239-45F7-B191-029E884E49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537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EA3E5-C346-4887-A0B0-317BF5BF6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5FF434-7D71-4888-803B-95056B69F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17E9B9-B5BD-450B-A95D-50994389E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E8BA53-9B9F-4D5B-8904-85D1944B5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BBEE-92D2-42CA-9BF1-61E745E5B646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208538-BEB0-447C-B8A9-87A9BF1A6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4B8616-13B0-4697-9BC3-54029AB20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E5B6D-8239-45F7-B191-029E884E49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074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FB24D4-DC92-46C4-8C24-81D868AEC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E146CA-7E23-4ED5-96BD-45218E038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14EB65-7DC9-4424-BE65-E1196B2EA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BAC068-BBC7-4D16-9DD1-7AD661154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BBEE-92D2-42CA-9BF1-61E745E5B646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70D72C-0AF6-4068-82DE-7CC802803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0A8E71-5307-4D67-A5F4-849FB6AAA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E5B6D-8239-45F7-B191-029E884E49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56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5B3B29-930F-4ABB-872E-A9CCD91A9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C596DB-7036-4F51-BFDF-C9B02BF64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A71CD9-583A-46D2-9C44-0F8B3022A3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CBBEE-92D2-42CA-9BF1-61E745E5B646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21F111-5701-4595-9D26-117901EE28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99884E-F68B-43A2-86EB-FCB160CDB3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E5B6D-8239-45F7-B191-029E884E49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72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7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openxmlformats.org/officeDocument/2006/relationships/image" Target="../media/image24.wmf"/><Relationship Id="rId12" Type="http://schemas.openxmlformats.org/officeDocument/2006/relationships/image" Target="../media/image3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31.png"/><Relationship Id="rId5" Type="http://schemas.openxmlformats.org/officeDocument/2006/relationships/image" Target="../media/image23.wmf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25.wmf"/><Relationship Id="rId1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1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7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52.emf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emf"/><Relationship Id="rId5" Type="http://schemas.openxmlformats.org/officeDocument/2006/relationships/image" Target="../media/image50.emf"/><Relationship Id="rId4" Type="http://schemas.openxmlformats.org/officeDocument/2006/relationships/image" Target="../media/image6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gi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2.png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com&amp;app=2002&amp;size=f9999,10000&amp;q=a80&amp;n=0&amp;g=0n&amp;fmt=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3" Type="http://schemas.openxmlformats.org/officeDocument/2006/relationships/image" Target="../media/image270.png"/><Relationship Id="rId7" Type="http://schemas.openxmlformats.org/officeDocument/2006/relationships/image" Target="../media/image29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0.png"/><Relationship Id="rId5" Type="http://schemas.openxmlformats.org/officeDocument/2006/relationships/image" Target="../media/image281.png"/><Relationship Id="rId4" Type="http://schemas.openxmlformats.org/officeDocument/2006/relationships/image" Target="../media/image26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6.png"/><Relationship Id="rId7" Type="http://schemas.openxmlformats.org/officeDocument/2006/relationships/image" Target="../media/image91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F2723F31-E2F1-4294-A4D9-C1C5D536CA3E}"/>
              </a:ext>
            </a:extLst>
          </p:cNvPr>
          <p:cNvSpPr txBox="1">
            <a:spLocks/>
          </p:cNvSpPr>
          <p:nvPr/>
        </p:nvSpPr>
        <p:spPr>
          <a:xfrm>
            <a:off x="4332785" y="2762237"/>
            <a:ext cx="4316363" cy="207870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6000" b="1" dirty="0">
                <a:latin typeface="+mn-ea"/>
                <a:ea typeface="+mn-ea"/>
              </a:rPr>
              <a:t>期末复习</a:t>
            </a:r>
          </a:p>
        </p:txBody>
      </p:sp>
    </p:spTree>
    <p:extLst>
      <p:ext uri="{BB962C8B-B14F-4D97-AF65-F5344CB8AC3E}">
        <p14:creationId xmlns:p14="http://schemas.microsoft.com/office/powerpoint/2010/main" val="3831167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5ECAA39-4EE1-4EA0-BBE4-06F0668B146A}"/>
                  </a:ext>
                </a:extLst>
              </p:cNvPr>
              <p:cNvSpPr txBox="1"/>
              <p:nvPr/>
            </p:nvSpPr>
            <p:spPr>
              <a:xfrm>
                <a:off x="4731769" y="1514453"/>
                <a:ext cx="6043642" cy="24916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方向：</a:t>
                </a:r>
                <a:r>
                  <a:rPr lang="zh-CN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速度为</a:t>
                </a:r>
                <a:r>
                  <a:rPr lang="en-US" altLang="zh-CN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32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的匀速直线运动</a:t>
                </a:r>
                <a:endParaRPr lang="en-US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32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</a:p>
              <a:p>
                <a:r>
                  <a:rPr lang="en-US" altLang="zh-CN" sz="3200" b="1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方向：</a:t>
                </a:r>
                <a:r>
                  <a:rPr lang="zh-CN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自由落体</a:t>
                </a:r>
                <a:endParaRPr lang="en-US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𝒈</m:t>
                      </m:r>
                      <m:sSup>
                        <m:sSup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5ECAA39-4EE1-4EA0-BBE4-06F0668B1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769" y="1514453"/>
                <a:ext cx="6043642" cy="2491644"/>
              </a:xfrm>
              <a:prstGeom prst="rect">
                <a:avLst/>
              </a:prstGeom>
              <a:blipFill>
                <a:blip r:embed="rId2"/>
                <a:stretch>
                  <a:fillRect l="-2520" t="-3667" r="-19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BAB2B4FD-7ACC-44B7-99C6-34856CA1475D}"/>
              </a:ext>
            </a:extLst>
          </p:cNvPr>
          <p:cNvSpPr txBox="1"/>
          <p:nvPr/>
        </p:nvSpPr>
        <p:spPr>
          <a:xfrm>
            <a:off x="1771063" y="135684"/>
            <a:ext cx="91942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40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沿水平方向</a:t>
            </a:r>
            <a:r>
              <a:rPr lang="en-US" altLang="zh-CN" sz="4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4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的匀变速曲线运动</a:t>
            </a:r>
            <a:endParaRPr lang="en-US" altLang="zh-CN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平抛</a:t>
            </a:r>
            <a:endParaRPr lang="en-US" altLang="zh-CN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409867A-03FB-41D2-87CA-1D672EAEFC43}"/>
              </a:ext>
            </a:extLst>
          </p:cNvPr>
          <p:cNvGrpSpPr/>
          <p:nvPr/>
        </p:nvGrpSpPr>
        <p:grpSpPr>
          <a:xfrm>
            <a:off x="-243161" y="1834072"/>
            <a:ext cx="3727501" cy="6124284"/>
            <a:chOff x="0" y="509178"/>
            <a:chExt cx="3727501" cy="6124284"/>
          </a:xfrm>
        </p:grpSpPr>
        <p:sp>
          <p:nvSpPr>
            <p:cNvPr id="15" name="弧形 14">
              <a:extLst>
                <a:ext uri="{FF2B5EF4-FFF2-40B4-BE49-F238E27FC236}">
                  <a16:creationId xmlns:a16="http://schemas.microsoft.com/office/drawing/2014/main" id="{CF6578AC-96BB-4CE8-9171-2F88A8240AEA}"/>
                </a:ext>
              </a:extLst>
            </p:cNvPr>
            <p:cNvSpPr/>
            <p:nvPr/>
          </p:nvSpPr>
          <p:spPr>
            <a:xfrm>
              <a:off x="0" y="1210840"/>
              <a:ext cx="3574304" cy="5422622"/>
            </a:xfrm>
            <a:prstGeom prst="arc">
              <a:avLst>
                <a:gd name="adj1" fmla="val 16200000"/>
                <a:gd name="adj2" fmla="val 20924360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154F800F-9607-4D0F-B6E2-7AE240706D50}"/>
                </a:ext>
              </a:extLst>
            </p:cNvPr>
            <p:cNvCxnSpPr>
              <a:cxnSpLocks/>
            </p:cNvCxnSpPr>
            <p:nvPr/>
          </p:nvCxnSpPr>
          <p:spPr>
            <a:xfrm>
              <a:off x="1787152" y="1210840"/>
              <a:ext cx="94806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B8ECA94-1318-413C-9B1E-0ED59083DD2A}"/>
                </a:ext>
              </a:extLst>
            </p:cNvPr>
            <p:cNvSpPr txBox="1"/>
            <p:nvPr/>
          </p:nvSpPr>
          <p:spPr>
            <a:xfrm>
              <a:off x="1901151" y="509178"/>
              <a:ext cx="5437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36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B7A7D447-6353-457C-AD58-A22A400F0C23}"/>
                </a:ext>
              </a:extLst>
            </p:cNvPr>
            <p:cNvSpPr/>
            <p:nvPr/>
          </p:nvSpPr>
          <p:spPr>
            <a:xfrm>
              <a:off x="1637898" y="1100180"/>
              <a:ext cx="221318" cy="22131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FC2025D0-DC51-49F1-97C6-21AFDCE1E7A7}"/>
                </a:ext>
              </a:extLst>
            </p:cNvPr>
            <p:cNvGrpSpPr/>
            <p:nvPr/>
          </p:nvGrpSpPr>
          <p:grpSpPr>
            <a:xfrm>
              <a:off x="1369161" y="1210839"/>
              <a:ext cx="402923" cy="2462653"/>
              <a:chOff x="1634974" y="2130556"/>
              <a:chExt cx="402923" cy="2462653"/>
            </a:xfrm>
          </p:grpSpPr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B53A40A2-DFEF-437C-985D-06A256C58B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7897" y="2130556"/>
                <a:ext cx="0" cy="241486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AC2703F-7593-4F2D-A00B-20BE401F6C0A}"/>
                  </a:ext>
                </a:extLst>
              </p:cNvPr>
              <p:cNvSpPr txBox="1"/>
              <p:nvPr/>
            </p:nvSpPr>
            <p:spPr>
              <a:xfrm>
                <a:off x="1634974" y="4069989"/>
                <a:ext cx="3433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zh-CN" alt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B67AC987-E70A-46F4-BE2F-17EB1FAF03E1}"/>
                </a:ext>
              </a:extLst>
            </p:cNvPr>
            <p:cNvGrpSpPr/>
            <p:nvPr/>
          </p:nvGrpSpPr>
          <p:grpSpPr>
            <a:xfrm>
              <a:off x="1772530" y="659954"/>
              <a:ext cx="1954971" cy="550885"/>
              <a:chOff x="1990057" y="1579671"/>
              <a:chExt cx="1954971" cy="550885"/>
            </a:xfrm>
          </p:grpSpPr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1902AA03-208E-4229-9F5F-E97F3E43B9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0057" y="2130556"/>
                <a:ext cx="195462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D18A0732-EAF1-4209-B454-1092EECA8D12}"/>
                  </a:ext>
                </a:extLst>
              </p:cNvPr>
              <p:cNvSpPr txBox="1"/>
              <p:nvPr/>
            </p:nvSpPr>
            <p:spPr>
              <a:xfrm>
                <a:off x="3580826" y="1579671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zh-CN" alt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AB4EC70D-3226-444F-8862-5E4AAF14BFAC}"/>
              </a:ext>
            </a:extLst>
          </p:cNvPr>
          <p:cNvSpPr txBox="1"/>
          <p:nvPr/>
        </p:nvSpPr>
        <p:spPr>
          <a:xfrm>
            <a:off x="4565444" y="4013213"/>
            <a:ext cx="78169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平抛射程：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从高度为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处平抛，水平方向的位移。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417E03CD-A507-405D-9B59-232EF4F2487D}"/>
                  </a:ext>
                </a:extLst>
              </p:cNvPr>
              <p:cNvSpPr/>
              <p:nvPr/>
            </p:nvSpPr>
            <p:spPr>
              <a:xfrm>
                <a:off x="6040196" y="4356948"/>
                <a:ext cx="5686290" cy="25476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3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sz="36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36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altLang="zh-CN" sz="36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sz="36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6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3600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num>
                            <m:den>
                              <m:r>
                                <a:rPr lang="en-US" altLang="zh-CN" sz="3600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altLang="zh-CN" sz="3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417E03CD-A507-405D-9B59-232EF4F248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196" y="4356948"/>
                <a:ext cx="5686290" cy="25476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B0D646AF-CFA0-4C61-8752-E4C02235D1C2}"/>
                  </a:ext>
                </a:extLst>
              </p:cNvPr>
              <p:cNvSpPr txBox="1"/>
              <p:nvPr/>
            </p:nvSpPr>
            <p:spPr>
              <a:xfrm>
                <a:off x="4655985" y="5097547"/>
                <a:ext cx="1822935" cy="1547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num>
                            <m:den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B0D646AF-CFA0-4C61-8752-E4C02235D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985" y="5097547"/>
                <a:ext cx="1822935" cy="15473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6541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A49B531-2E09-4CE1-A28F-31A43AB5F361}"/>
              </a:ext>
            </a:extLst>
          </p:cNvPr>
          <p:cNvSpPr txBox="1"/>
          <p:nvPr/>
        </p:nvSpPr>
        <p:spPr>
          <a:xfrm>
            <a:off x="4005398" y="1067327"/>
            <a:ext cx="7816903" cy="2214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运动轨迹方程：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不同时间物体运动经过的位置连线，用包含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的一个关系式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来表示（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不含时间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4F0E18E-5FBB-4969-AEBA-6ECFFEEBC286}"/>
                  </a:ext>
                </a:extLst>
              </p:cNvPr>
              <p:cNvSpPr/>
              <p:nvPr/>
            </p:nvSpPr>
            <p:spPr>
              <a:xfrm>
                <a:off x="4759647" y="3632793"/>
                <a:ext cx="5686290" cy="20928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36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36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6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altLang="zh-CN" sz="3600" b="1" i="1">
                        <a:latin typeface="Cambria Math" panose="02040503050406030204" pitchFamily="18" charset="0"/>
                      </a:rPr>
                      <m:t>𝒈</m:t>
                    </m:r>
                    <m:sSup>
                      <m:sSupPr>
                        <m:ctrlPr>
                          <a:rPr lang="en-US" altLang="zh-CN" sz="3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6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altLang="zh-CN" sz="36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CN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36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6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altLang="zh-CN" sz="3600" b="1" i="1">
                        <a:latin typeface="Cambria Math" panose="02040503050406030204" pitchFamily="18" charset="0"/>
                      </a:rPr>
                      <m:t>𝒈</m:t>
                    </m:r>
                    <m:sSup>
                      <m:sSupPr>
                        <m:ctrlPr>
                          <a:rPr lang="en-US" altLang="zh-CN" sz="3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600" b="1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sz="3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3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600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zh-CN" sz="36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36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3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36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num>
                      <m:den>
                        <m:r>
                          <a:rPr lang="en-US" altLang="zh-CN" sz="3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sSubSup>
                          <m:sSubSupPr>
                            <m:ctrlPr>
                              <a:rPr lang="en-US" altLang="zh-CN" sz="36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36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36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altLang="zh-CN" sz="3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den>
                    </m:f>
                    <m:sSup>
                      <m:sSupPr>
                        <m:ctrlPr>
                          <a:rPr lang="en-US" altLang="zh-CN" sz="3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sz="3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altLang="zh-CN" sz="3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32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抛物线</a:t>
                </a: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4F0E18E-5FBB-4969-AEBA-6ECFFEEBC2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647" y="3632793"/>
                <a:ext cx="5686290" cy="2092881"/>
              </a:xfrm>
              <a:prstGeom prst="rect">
                <a:avLst/>
              </a:prstGeom>
              <a:blipFill>
                <a:blip r:embed="rId2"/>
                <a:stretch>
                  <a:fillRect b="-7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1685D11B-08D5-47D4-99D9-F0A8342F4217}"/>
              </a:ext>
            </a:extLst>
          </p:cNvPr>
          <p:cNvGrpSpPr/>
          <p:nvPr/>
        </p:nvGrpSpPr>
        <p:grpSpPr>
          <a:xfrm>
            <a:off x="-487315" y="476325"/>
            <a:ext cx="3727501" cy="6124284"/>
            <a:chOff x="0" y="509178"/>
            <a:chExt cx="3727501" cy="6124284"/>
          </a:xfrm>
        </p:grpSpPr>
        <p:sp>
          <p:nvSpPr>
            <p:cNvPr id="5" name="弧形 4">
              <a:extLst>
                <a:ext uri="{FF2B5EF4-FFF2-40B4-BE49-F238E27FC236}">
                  <a16:creationId xmlns:a16="http://schemas.microsoft.com/office/drawing/2014/main" id="{B3AD07A7-561F-4EFF-B400-DB7D08B24D45}"/>
                </a:ext>
              </a:extLst>
            </p:cNvPr>
            <p:cNvSpPr/>
            <p:nvPr/>
          </p:nvSpPr>
          <p:spPr>
            <a:xfrm>
              <a:off x="0" y="1210840"/>
              <a:ext cx="3574304" cy="5422622"/>
            </a:xfrm>
            <a:prstGeom prst="arc">
              <a:avLst>
                <a:gd name="adj1" fmla="val 16200000"/>
                <a:gd name="adj2" fmla="val 20924360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99413C46-ADE9-49F3-8D56-6A44FD200F7C}"/>
                </a:ext>
              </a:extLst>
            </p:cNvPr>
            <p:cNvCxnSpPr>
              <a:cxnSpLocks/>
            </p:cNvCxnSpPr>
            <p:nvPr/>
          </p:nvCxnSpPr>
          <p:spPr>
            <a:xfrm>
              <a:off x="1787152" y="1210840"/>
              <a:ext cx="94806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19C4F75-379A-4D90-A3AD-D39390D9819F}"/>
                </a:ext>
              </a:extLst>
            </p:cNvPr>
            <p:cNvSpPr txBox="1"/>
            <p:nvPr/>
          </p:nvSpPr>
          <p:spPr>
            <a:xfrm>
              <a:off x="1901151" y="509178"/>
              <a:ext cx="5437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36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586B1A16-9B53-4DB6-B3DE-2CC4955245C5}"/>
                </a:ext>
              </a:extLst>
            </p:cNvPr>
            <p:cNvSpPr/>
            <p:nvPr/>
          </p:nvSpPr>
          <p:spPr>
            <a:xfrm>
              <a:off x="1637898" y="1100180"/>
              <a:ext cx="221318" cy="22131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AC365E8D-1D33-432C-BA7B-B986F53B2E7A}"/>
                </a:ext>
              </a:extLst>
            </p:cNvPr>
            <p:cNvGrpSpPr/>
            <p:nvPr/>
          </p:nvGrpSpPr>
          <p:grpSpPr>
            <a:xfrm>
              <a:off x="1369161" y="1210839"/>
              <a:ext cx="402923" cy="2462653"/>
              <a:chOff x="1634974" y="2130556"/>
              <a:chExt cx="402923" cy="2462653"/>
            </a:xfrm>
          </p:grpSpPr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FC27CD20-8F6E-4E5E-B289-B5B37868D6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7897" y="2130556"/>
                <a:ext cx="0" cy="241486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7E7918F-8545-45C5-8855-014B34DE70F1}"/>
                  </a:ext>
                </a:extLst>
              </p:cNvPr>
              <p:cNvSpPr txBox="1"/>
              <p:nvPr/>
            </p:nvSpPr>
            <p:spPr>
              <a:xfrm>
                <a:off x="1634974" y="4069989"/>
                <a:ext cx="3433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zh-CN" alt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452D22DD-FCCB-4DB1-AC7D-299A6B7189A3}"/>
                </a:ext>
              </a:extLst>
            </p:cNvPr>
            <p:cNvGrpSpPr/>
            <p:nvPr/>
          </p:nvGrpSpPr>
          <p:grpSpPr>
            <a:xfrm>
              <a:off x="1772530" y="659954"/>
              <a:ext cx="1954971" cy="550885"/>
              <a:chOff x="1990057" y="1579671"/>
              <a:chExt cx="1954971" cy="550885"/>
            </a:xfrm>
          </p:grpSpPr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96A38BA9-FA57-42E5-9DC0-A14CE69908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0057" y="2130556"/>
                <a:ext cx="195462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09F7ACD-854F-4076-B100-BADF7B8F0486}"/>
                  </a:ext>
                </a:extLst>
              </p:cNvPr>
              <p:cNvSpPr txBox="1"/>
              <p:nvPr/>
            </p:nvSpPr>
            <p:spPr>
              <a:xfrm>
                <a:off x="3580826" y="1579671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zh-CN" alt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C347267-CF9C-482A-B6E8-8B2E7B2DCAE0}"/>
                  </a:ext>
                </a:extLst>
              </p:cNvPr>
              <p:cNvSpPr txBox="1"/>
              <p:nvPr/>
            </p:nvSpPr>
            <p:spPr>
              <a:xfrm>
                <a:off x="1214026" y="3914864"/>
                <a:ext cx="2025811" cy="22140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32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𝒈</m:t>
                      </m:r>
                      <m:sSup>
                        <m:sSup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C347267-CF9C-482A-B6E8-8B2E7B2DC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026" y="3914864"/>
                <a:ext cx="2025811" cy="22140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751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C7343F0-A4C3-49D6-BFA4-905D95C19CE3}"/>
                  </a:ext>
                </a:extLst>
              </p:cNvPr>
              <p:cNvSpPr txBox="1"/>
              <p:nvPr/>
            </p:nvSpPr>
            <p:spPr>
              <a:xfrm>
                <a:off x="5009466" y="2357808"/>
                <a:ext cx="6421373" cy="16419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实际位移：</a:t>
                </a:r>
                <a:r>
                  <a:rPr lang="en-US" altLang="zh-CN" sz="3200" b="1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</a:p>
              <a:p>
                <a:r>
                  <a:rPr lang="zh-CN" altLang="en-US" sz="32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方向：</a:t>
                </a:r>
                <a:r>
                  <a:rPr lang="en-US" altLang="zh-CN" sz="3200" b="1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40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𝒕𝒂𝒏</m:t>
                    </m:r>
                    <m:r>
                      <a:rPr lang="zh-CN" altLang="en-US" sz="4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  <m:r>
                      <a:rPr lang="en-US" altLang="zh-CN" sz="40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4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4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num>
                      <m:den>
                        <m:r>
                          <a:rPr lang="en-US" altLang="zh-CN" sz="4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den>
                    </m:f>
                    <m:r>
                      <a:rPr lang="en-US" altLang="zh-CN" sz="40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4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4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𝒈</m:t>
                        </m:r>
                        <m:sSup>
                          <m:sSupPr>
                            <m:ctrlPr>
                              <a:rPr lang="en-US" altLang="zh-CN" sz="4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40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e>
                          <m:sup>
                            <m:r>
                              <a:rPr lang="en-US" altLang="zh-CN" sz="4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altLang="zh-CN" sz="4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sSub>
                          <m:sSubPr>
                            <m:ctrlPr>
                              <a:rPr lang="en-US" altLang="zh-CN" sz="40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0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40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4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den>
                    </m:f>
                    <m:r>
                      <a:rPr lang="en-US" altLang="zh-CN" sz="4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4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4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𝒈</m:t>
                        </m:r>
                        <m:r>
                          <a:rPr lang="en-US" altLang="zh-CN" sz="4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num>
                      <m:den>
                        <m:r>
                          <a:rPr lang="en-US" altLang="zh-CN" sz="4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sSub>
                          <m:sSubPr>
                            <m:ctrlPr>
                              <a:rPr lang="en-US" altLang="zh-CN" sz="40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0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40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C7343F0-A4C3-49D6-BFA4-905D95C19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466" y="2357808"/>
                <a:ext cx="6421373" cy="1641988"/>
              </a:xfrm>
              <a:prstGeom prst="rect">
                <a:avLst/>
              </a:prstGeom>
              <a:blipFill>
                <a:blip r:embed="rId2"/>
                <a:stretch>
                  <a:fillRect l="-2469" t="-5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06A74B04-B101-48CF-B6AF-8FFFB7B2A937}"/>
              </a:ext>
            </a:extLst>
          </p:cNvPr>
          <p:cNvGrpSpPr/>
          <p:nvPr/>
        </p:nvGrpSpPr>
        <p:grpSpPr>
          <a:xfrm>
            <a:off x="-199141" y="1479394"/>
            <a:ext cx="3727501" cy="6124284"/>
            <a:chOff x="0" y="509178"/>
            <a:chExt cx="3727501" cy="6124284"/>
          </a:xfrm>
        </p:grpSpPr>
        <p:sp>
          <p:nvSpPr>
            <p:cNvPr id="4" name="弧形 3">
              <a:extLst>
                <a:ext uri="{FF2B5EF4-FFF2-40B4-BE49-F238E27FC236}">
                  <a16:creationId xmlns:a16="http://schemas.microsoft.com/office/drawing/2014/main" id="{FB09CBE4-8122-4AA3-9E5A-10F635F43119}"/>
                </a:ext>
              </a:extLst>
            </p:cNvPr>
            <p:cNvSpPr/>
            <p:nvPr/>
          </p:nvSpPr>
          <p:spPr>
            <a:xfrm>
              <a:off x="0" y="1210840"/>
              <a:ext cx="3574304" cy="5422622"/>
            </a:xfrm>
            <a:prstGeom prst="arc">
              <a:avLst>
                <a:gd name="adj1" fmla="val 16200000"/>
                <a:gd name="adj2" fmla="val 20924360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DEB9218C-74C1-4478-89AE-F0F88E524AEE}"/>
                </a:ext>
              </a:extLst>
            </p:cNvPr>
            <p:cNvCxnSpPr>
              <a:cxnSpLocks/>
            </p:cNvCxnSpPr>
            <p:nvPr/>
          </p:nvCxnSpPr>
          <p:spPr>
            <a:xfrm>
              <a:off x="1787152" y="1210840"/>
              <a:ext cx="94806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2BE2680-AAF3-4533-B823-DD841D5BE4A0}"/>
                </a:ext>
              </a:extLst>
            </p:cNvPr>
            <p:cNvSpPr txBox="1"/>
            <p:nvPr/>
          </p:nvSpPr>
          <p:spPr>
            <a:xfrm>
              <a:off x="1901151" y="509178"/>
              <a:ext cx="5437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36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526673E6-755A-442C-A435-50B565DEC479}"/>
                </a:ext>
              </a:extLst>
            </p:cNvPr>
            <p:cNvSpPr/>
            <p:nvPr/>
          </p:nvSpPr>
          <p:spPr>
            <a:xfrm>
              <a:off x="1637898" y="1100180"/>
              <a:ext cx="221318" cy="22131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D9AB4AF0-40D6-4EA9-BE02-FCBB0D61594F}"/>
                </a:ext>
              </a:extLst>
            </p:cNvPr>
            <p:cNvGrpSpPr/>
            <p:nvPr/>
          </p:nvGrpSpPr>
          <p:grpSpPr>
            <a:xfrm>
              <a:off x="1369161" y="1210839"/>
              <a:ext cx="402923" cy="2462653"/>
              <a:chOff x="1634974" y="2130556"/>
              <a:chExt cx="402923" cy="2462653"/>
            </a:xfrm>
          </p:grpSpPr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0F8EC0C3-DD14-4B8C-A06D-D2E5C5C2E9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7897" y="2130556"/>
                <a:ext cx="0" cy="241486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B2B5546-3011-4759-8BBC-F69319FEB4FB}"/>
                  </a:ext>
                </a:extLst>
              </p:cNvPr>
              <p:cNvSpPr txBox="1"/>
              <p:nvPr/>
            </p:nvSpPr>
            <p:spPr>
              <a:xfrm>
                <a:off x="1634974" y="4069989"/>
                <a:ext cx="3433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zh-CN" alt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67AE8DB1-E4F2-4D39-A05A-BF018745C9EA}"/>
                </a:ext>
              </a:extLst>
            </p:cNvPr>
            <p:cNvGrpSpPr/>
            <p:nvPr/>
          </p:nvGrpSpPr>
          <p:grpSpPr>
            <a:xfrm>
              <a:off x="1772530" y="659954"/>
              <a:ext cx="1954971" cy="550885"/>
              <a:chOff x="1990057" y="1579671"/>
              <a:chExt cx="1954971" cy="550885"/>
            </a:xfrm>
          </p:grpSpPr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ABAA40FC-B59F-42A3-90D7-CD8C457BFD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0057" y="2130556"/>
                <a:ext cx="195462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CC43EF3-7448-445F-BFA4-E0A14B423B13}"/>
                  </a:ext>
                </a:extLst>
              </p:cNvPr>
              <p:cNvSpPr txBox="1"/>
              <p:nvPr/>
            </p:nvSpPr>
            <p:spPr>
              <a:xfrm>
                <a:off x="3580826" y="1579671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zh-CN" alt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A39F92E-8046-4836-9EE5-F86BD58D370A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1627664" y="2259303"/>
            <a:ext cx="1670309" cy="1815493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E625C735-D3E5-40F4-8588-7BA9EEC5EE0D}"/>
              </a:ext>
            </a:extLst>
          </p:cNvPr>
          <p:cNvSpPr txBox="1"/>
          <p:nvPr/>
        </p:nvSpPr>
        <p:spPr>
          <a:xfrm>
            <a:off x="2127151" y="3178802"/>
            <a:ext cx="364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sz="3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0F4CD1B-349D-4125-91F4-691AFE66EC65}"/>
              </a:ext>
            </a:extLst>
          </p:cNvPr>
          <p:cNvSpPr/>
          <p:nvPr/>
        </p:nvSpPr>
        <p:spPr>
          <a:xfrm>
            <a:off x="1997275" y="2301639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</a:p>
        </p:txBody>
      </p:sp>
      <p:sp>
        <p:nvSpPr>
          <p:cNvPr id="17" name="弧形 16">
            <a:extLst>
              <a:ext uri="{FF2B5EF4-FFF2-40B4-BE49-F238E27FC236}">
                <a16:creationId xmlns:a16="http://schemas.microsoft.com/office/drawing/2014/main" id="{77CB3FBB-3CEE-4985-BE0F-F0A4153ED75B}"/>
              </a:ext>
            </a:extLst>
          </p:cNvPr>
          <p:cNvSpPr/>
          <p:nvPr/>
        </p:nvSpPr>
        <p:spPr>
          <a:xfrm rot="4472373">
            <a:off x="1535353" y="1988453"/>
            <a:ext cx="531244" cy="612160"/>
          </a:xfrm>
          <a:prstGeom prst="arc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632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853C9E39-9B3D-4DAE-BFEF-1AABD312ECC5}"/>
              </a:ext>
            </a:extLst>
          </p:cNvPr>
          <p:cNvSpPr txBox="1"/>
          <p:nvPr/>
        </p:nvSpPr>
        <p:spPr>
          <a:xfrm>
            <a:off x="1400823" y="447253"/>
            <a:ext cx="100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速度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E16C9CE-77BA-4992-9354-95A4043E6FF2}"/>
                  </a:ext>
                </a:extLst>
              </p:cNvPr>
              <p:cNvSpPr txBox="1"/>
              <p:nvPr/>
            </p:nvSpPr>
            <p:spPr>
              <a:xfrm>
                <a:off x="4846310" y="447253"/>
                <a:ext cx="4623382" cy="3092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方向：</a:t>
                </a:r>
                <a:endParaRPr lang="en-US" altLang="zh-CN" sz="32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速度为</a:t>
                </a:r>
                <a:r>
                  <a:rPr lang="en-US" altLang="zh-CN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32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的匀速直线运动</a:t>
                </a:r>
                <a:endParaRPr lang="en-US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sz="32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3200" b="1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32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altLang="zh-CN" sz="32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方向：</a:t>
                </a:r>
                <a:endParaRPr lang="en-US" altLang="zh-CN" sz="32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自由落体</a:t>
                </a:r>
                <a:endParaRPr lang="en-US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32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altLang="zh-CN" sz="32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1" i="1">
                          <a:latin typeface="Cambria Math" panose="02040503050406030204" pitchFamily="18" charset="0"/>
                        </a:rPr>
                        <m:t>𝒈𝒕</m:t>
                      </m:r>
                    </m:oMath>
                  </m:oMathPara>
                </a14:m>
                <a:endParaRPr lang="zh-CN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E16C9CE-77BA-4992-9354-95A4043E6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310" y="447253"/>
                <a:ext cx="4623382" cy="3092065"/>
              </a:xfrm>
              <a:prstGeom prst="rect">
                <a:avLst/>
              </a:prstGeom>
              <a:blipFill>
                <a:blip r:embed="rId2"/>
                <a:stretch>
                  <a:fillRect l="-3430" t="-3346" r="-27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>
            <a:extLst>
              <a:ext uri="{FF2B5EF4-FFF2-40B4-BE49-F238E27FC236}">
                <a16:creationId xmlns:a16="http://schemas.microsoft.com/office/drawing/2014/main" id="{A93FE9D1-2467-4A03-8C8C-975ED3008B31}"/>
              </a:ext>
            </a:extLst>
          </p:cNvPr>
          <p:cNvGrpSpPr/>
          <p:nvPr/>
        </p:nvGrpSpPr>
        <p:grpSpPr>
          <a:xfrm>
            <a:off x="-186166" y="952366"/>
            <a:ext cx="3727501" cy="6124284"/>
            <a:chOff x="0" y="509178"/>
            <a:chExt cx="3727501" cy="6124284"/>
          </a:xfrm>
        </p:grpSpPr>
        <p:sp>
          <p:nvSpPr>
            <p:cNvPr id="24" name="弧形 23">
              <a:extLst>
                <a:ext uri="{FF2B5EF4-FFF2-40B4-BE49-F238E27FC236}">
                  <a16:creationId xmlns:a16="http://schemas.microsoft.com/office/drawing/2014/main" id="{2BE9EADC-41FC-4FE9-8A77-2D1DA920CF3A}"/>
                </a:ext>
              </a:extLst>
            </p:cNvPr>
            <p:cNvSpPr/>
            <p:nvPr/>
          </p:nvSpPr>
          <p:spPr>
            <a:xfrm>
              <a:off x="0" y="1210840"/>
              <a:ext cx="3574304" cy="5422622"/>
            </a:xfrm>
            <a:prstGeom prst="arc">
              <a:avLst>
                <a:gd name="adj1" fmla="val 16200000"/>
                <a:gd name="adj2" fmla="val 20924360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4EBE6F30-2028-4F99-9C13-74CC1AF94D01}"/>
                </a:ext>
              </a:extLst>
            </p:cNvPr>
            <p:cNvCxnSpPr>
              <a:cxnSpLocks/>
            </p:cNvCxnSpPr>
            <p:nvPr/>
          </p:nvCxnSpPr>
          <p:spPr>
            <a:xfrm>
              <a:off x="1787152" y="1210840"/>
              <a:ext cx="94806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2A9F7DB-D1E8-4A09-A343-23AA97AA7E01}"/>
                </a:ext>
              </a:extLst>
            </p:cNvPr>
            <p:cNvSpPr txBox="1"/>
            <p:nvPr/>
          </p:nvSpPr>
          <p:spPr>
            <a:xfrm>
              <a:off x="1901151" y="509178"/>
              <a:ext cx="5437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36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55B133FD-4985-497D-93C0-73D698DD8CD9}"/>
                </a:ext>
              </a:extLst>
            </p:cNvPr>
            <p:cNvSpPr/>
            <p:nvPr/>
          </p:nvSpPr>
          <p:spPr>
            <a:xfrm>
              <a:off x="1637898" y="1100180"/>
              <a:ext cx="221318" cy="22131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CDC0DEF3-91E4-409D-A7DB-14BFBAE66F45}"/>
                </a:ext>
              </a:extLst>
            </p:cNvPr>
            <p:cNvGrpSpPr/>
            <p:nvPr/>
          </p:nvGrpSpPr>
          <p:grpSpPr>
            <a:xfrm>
              <a:off x="1369161" y="1210839"/>
              <a:ext cx="402923" cy="2462653"/>
              <a:chOff x="1634974" y="2130556"/>
              <a:chExt cx="402923" cy="2462653"/>
            </a:xfrm>
          </p:grpSpPr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6404D48B-8366-466D-A27B-2DEFA07189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7897" y="2130556"/>
                <a:ext cx="0" cy="241486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E2D8427B-1EDE-4E2F-A40E-1839049381A1}"/>
                  </a:ext>
                </a:extLst>
              </p:cNvPr>
              <p:cNvSpPr txBox="1"/>
              <p:nvPr/>
            </p:nvSpPr>
            <p:spPr>
              <a:xfrm>
                <a:off x="1634974" y="4069989"/>
                <a:ext cx="3433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zh-CN" alt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ABB2F8AD-1532-4239-843F-4279248B5486}"/>
                </a:ext>
              </a:extLst>
            </p:cNvPr>
            <p:cNvGrpSpPr/>
            <p:nvPr/>
          </p:nvGrpSpPr>
          <p:grpSpPr>
            <a:xfrm>
              <a:off x="1772530" y="659954"/>
              <a:ext cx="1954971" cy="550885"/>
              <a:chOff x="1990057" y="1579671"/>
              <a:chExt cx="1954971" cy="550885"/>
            </a:xfrm>
          </p:grpSpPr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A00E7AB6-544C-4118-B570-E6474CCEE4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0057" y="2130556"/>
                <a:ext cx="195462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F7E0BDD7-E1D5-47AC-B57D-7BFE280F1621}"/>
                  </a:ext>
                </a:extLst>
              </p:cNvPr>
              <p:cNvSpPr txBox="1"/>
              <p:nvPr/>
            </p:nvSpPr>
            <p:spPr>
              <a:xfrm>
                <a:off x="3580826" y="1579671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zh-CN" alt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" name="椭圆 3">
            <a:extLst>
              <a:ext uri="{FF2B5EF4-FFF2-40B4-BE49-F238E27FC236}">
                <a16:creationId xmlns:a16="http://schemas.microsoft.com/office/drawing/2014/main" id="{613554CF-2FC7-450B-BC8B-16E95D0F6E85}"/>
              </a:ext>
            </a:extLst>
          </p:cNvPr>
          <p:cNvSpPr/>
          <p:nvPr/>
        </p:nvSpPr>
        <p:spPr>
          <a:xfrm>
            <a:off x="3067807" y="2987094"/>
            <a:ext cx="205087" cy="20508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318B9E3-E508-49A3-A8EB-BE2B662062DD}"/>
              </a:ext>
            </a:extLst>
          </p:cNvPr>
          <p:cNvCxnSpPr>
            <a:cxnSpLocks/>
          </p:cNvCxnSpPr>
          <p:nvPr/>
        </p:nvCxnSpPr>
        <p:spPr>
          <a:xfrm>
            <a:off x="3170350" y="3089637"/>
            <a:ext cx="909342" cy="214986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9793EBAE-49E4-41D3-8D99-E38C42288DFC}"/>
                  </a:ext>
                </a:extLst>
              </p:cNvPr>
              <p:cNvSpPr/>
              <p:nvPr/>
            </p:nvSpPr>
            <p:spPr>
              <a:xfrm>
                <a:off x="4881400" y="3709547"/>
                <a:ext cx="6613990" cy="2601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32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</a:t>
                </a:r>
                <a:r>
                  <a:rPr lang="en-US" altLang="zh-CN" sz="32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</a:t>
                </a:r>
                <a:r>
                  <a:rPr lang="zh-CN" altLang="en-US" sz="32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时刻的速度</a:t>
                </a:r>
                <a:r>
                  <a:rPr lang="en-US" altLang="zh-CN" sz="3200" b="1" i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3200" b="1" i="1" baseline="-25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3200" b="1" i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2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r>
                  <a:rPr lang="zh-CN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大小：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𝒗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sub>
                          <m:sup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bSup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32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sub>
                          <m:sup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rad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3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altLang="zh-CN" sz="32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bSup>
                        <m:r>
                          <a:rPr lang="en-US" altLang="zh-CN" sz="3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𝒈𝒕</m:t>
                            </m:r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endParaRPr lang="en-US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方向：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𝒕𝒂𝒏</m:t>
                    </m:r>
                    <m:r>
                      <a:rPr lang="zh-CN" altLang="en-US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𝜷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sub>
                        </m:sSub>
                      </m:den>
                    </m:f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𝒈𝒕</m:t>
                        </m:r>
                      </m:num>
                      <m:den>
                        <m:sSub>
                          <m:sSubPr>
                            <m:ctrlP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9793EBAE-49E4-41D3-8D99-E38C42288D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400" y="3709547"/>
                <a:ext cx="6613990" cy="2601931"/>
              </a:xfrm>
              <a:prstGeom prst="rect">
                <a:avLst/>
              </a:prstGeom>
              <a:blipFill>
                <a:blip r:embed="rId3"/>
                <a:stretch>
                  <a:fillRect l="-2396" b="-9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9242DF1-9EFE-49C6-A242-A5EB4E1420EF}"/>
              </a:ext>
            </a:extLst>
          </p:cNvPr>
          <p:cNvCxnSpPr>
            <a:cxnSpLocks/>
          </p:cNvCxnSpPr>
          <p:nvPr/>
        </p:nvCxnSpPr>
        <p:spPr>
          <a:xfrm>
            <a:off x="3177133" y="3079257"/>
            <a:ext cx="973257" cy="6843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615FBED2-8C76-4FE4-9884-D39125DE5026}"/>
              </a:ext>
            </a:extLst>
          </p:cNvPr>
          <p:cNvCxnSpPr>
            <a:cxnSpLocks/>
          </p:cNvCxnSpPr>
          <p:nvPr/>
        </p:nvCxnSpPr>
        <p:spPr>
          <a:xfrm>
            <a:off x="3168875" y="3086100"/>
            <a:ext cx="0" cy="2153398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1A7FB6F7-41C1-48D4-9C4D-6DA537886794}"/>
              </a:ext>
            </a:extLst>
          </p:cNvPr>
          <p:cNvSpPr/>
          <p:nvPr/>
        </p:nvSpPr>
        <p:spPr>
          <a:xfrm>
            <a:off x="3192706" y="2391940"/>
            <a:ext cx="10567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32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3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80AB5C15-3EC4-476A-859D-8949CEC0E8CC}"/>
                  </a:ext>
                </a:extLst>
              </p:cNvPr>
              <p:cNvSpPr/>
              <p:nvPr/>
            </p:nvSpPr>
            <p:spPr>
              <a:xfrm>
                <a:off x="2138156" y="5216997"/>
                <a:ext cx="1724959" cy="629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32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altLang="zh-CN" sz="32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1" i="1">
                          <a:latin typeface="Cambria Math" panose="02040503050406030204" pitchFamily="18" charset="0"/>
                        </a:rPr>
                        <m:t>𝒈𝒕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80AB5C15-3EC4-476A-859D-8949CEC0E8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156" y="5216997"/>
                <a:ext cx="1724959" cy="6298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矩形 43">
            <a:extLst>
              <a:ext uri="{FF2B5EF4-FFF2-40B4-BE49-F238E27FC236}">
                <a16:creationId xmlns:a16="http://schemas.microsoft.com/office/drawing/2014/main" id="{8ADE7FA1-B6FB-4497-9013-2BE260F17AC1}"/>
              </a:ext>
            </a:extLst>
          </p:cNvPr>
          <p:cNvSpPr/>
          <p:nvPr/>
        </p:nvSpPr>
        <p:spPr>
          <a:xfrm>
            <a:off x="3507853" y="3124772"/>
            <a:ext cx="3946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</a:p>
        </p:txBody>
      </p:sp>
      <p:sp>
        <p:nvSpPr>
          <p:cNvPr id="45" name="弧形 44">
            <a:extLst>
              <a:ext uri="{FF2B5EF4-FFF2-40B4-BE49-F238E27FC236}">
                <a16:creationId xmlns:a16="http://schemas.microsoft.com/office/drawing/2014/main" id="{82FB40E0-253D-4EAD-AB14-E5EB56EB8359}"/>
              </a:ext>
            </a:extLst>
          </p:cNvPr>
          <p:cNvSpPr/>
          <p:nvPr/>
        </p:nvSpPr>
        <p:spPr>
          <a:xfrm rot="4472373">
            <a:off x="2991434" y="2914350"/>
            <a:ext cx="531244" cy="612160"/>
          </a:xfrm>
          <a:prstGeom prst="arc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77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9" grpId="0"/>
      <p:bldP spid="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9">
            <a:extLst>
              <a:ext uri="{FF2B5EF4-FFF2-40B4-BE49-F238E27FC236}">
                <a16:creationId xmlns:a16="http://schemas.microsoft.com/office/drawing/2014/main" id="{152CC212-F2E4-4047-8D85-B0D0E63EC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796" y="1086339"/>
            <a:ext cx="4462076" cy="4311391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Box 10">
            <a:extLst>
              <a:ext uri="{FF2B5EF4-FFF2-40B4-BE49-F238E27FC236}">
                <a16:creationId xmlns:a16="http://schemas.microsoft.com/office/drawing/2014/main" id="{EC8DA505-2942-4353-851E-5A58BD6C7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54" y="937413"/>
            <a:ext cx="24844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速度方向：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12">
                <a:extLst>
                  <a:ext uri="{FF2B5EF4-FFF2-40B4-BE49-F238E27FC236}">
                    <a16:creationId xmlns:a16="http://schemas.microsoft.com/office/drawing/2014/main" id="{10BAD687-DF9F-4B68-A5A3-310CEB72D745}"/>
                  </a:ext>
                </a:extLst>
              </p:cNvPr>
              <p:cNvSpPr txBox="1"/>
              <p:nvPr/>
            </p:nvSpPr>
            <p:spPr bwMode="auto">
              <a:xfrm>
                <a:off x="1291593" y="1377771"/>
                <a:ext cx="4139283" cy="163080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3600" b="1" 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tan</m:t>
                      </m:r>
                      <m:r>
                        <a:rPr lang="zh-CN" altLang="en-US" sz="36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zh-CN" altLang="en-US" sz="36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3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3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zh-CN" altLang="en-US" sz="3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3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zh-CN" altLang="en-US" sz="3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  <m:r>
                        <a:rPr lang="zh-CN" altLang="en-US" sz="36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3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𝒈𝒕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sz="3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zh-CN" altLang="en-US" sz="3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36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Object 12">
                <a:extLst>
                  <a:ext uri="{FF2B5EF4-FFF2-40B4-BE49-F238E27FC236}">
                    <a16:creationId xmlns:a16="http://schemas.microsoft.com/office/drawing/2014/main" id="{10BAD687-DF9F-4B68-A5A3-310CEB72D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1593" y="1377771"/>
                <a:ext cx="4139283" cy="16308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14">
            <a:extLst>
              <a:ext uri="{FF2B5EF4-FFF2-40B4-BE49-F238E27FC236}">
                <a16:creationId xmlns:a16="http://schemas.microsoft.com/office/drawing/2014/main" id="{2BD17A0D-4626-4B8A-8507-3ED135F9A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54" y="2809262"/>
            <a:ext cx="22685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位移方向：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16">
                <a:extLst>
                  <a:ext uri="{FF2B5EF4-FFF2-40B4-BE49-F238E27FC236}">
                    <a16:creationId xmlns:a16="http://schemas.microsoft.com/office/drawing/2014/main" id="{1217B989-0C86-4BB1-B0D5-6DA9B3ED0511}"/>
                  </a:ext>
                </a:extLst>
              </p:cNvPr>
              <p:cNvSpPr txBox="1"/>
              <p:nvPr/>
            </p:nvSpPr>
            <p:spPr bwMode="auto">
              <a:xfrm>
                <a:off x="1253056" y="3429000"/>
                <a:ext cx="5519045" cy="151814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3600" b="1" 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tan</m:t>
                      </m:r>
                      <m:r>
                        <a:rPr lang="zh-CN" altLang="en-US" sz="36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zh-CN" altLang="en-US" sz="36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3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zh-CN" altLang="en-US" sz="3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zh-CN" altLang="en-US" sz="36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3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  <m:sSup>
                            <m:sSupPr>
                              <m:ctrlPr>
                                <a:rPr lang="zh-CN" altLang="en-US" sz="3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3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zh-CN" altLang="en-US" sz="3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3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sSub>
                            <m:sSubPr>
                              <m:ctrlPr>
                                <a:rPr lang="zh-CN" altLang="en-US" sz="3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zh-CN" altLang="en-US" sz="3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zh-CN" altLang="en-US" sz="3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den>
                      </m:f>
                      <m:r>
                        <a:rPr lang="zh-CN" altLang="en-US" sz="36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3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𝒈𝒕</m:t>
                          </m:r>
                        </m:num>
                        <m:den>
                          <m:r>
                            <a:rPr lang="zh-CN" altLang="en-US" sz="3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sSub>
                            <m:sSubPr>
                              <m:ctrlPr>
                                <a:rPr lang="zh-CN" altLang="en-US" sz="3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zh-CN" altLang="en-US" sz="3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36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Object 16">
                <a:extLst>
                  <a:ext uri="{FF2B5EF4-FFF2-40B4-BE49-F238E27FC236}">
                    <a16:creationId xmlns:a16="http://schemas.microsoft.com/office/drawing/2014/main" id="{1217B989-0C86-4BB1-B0D5-6DA9B3ED0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3056" y="3429000"/>
                <a:ext cx="5519045" cy="15181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19">
                <a:extLst>
                  <a:ext uri="{FF2B5EF4-FFF2-40B4-BE49-F238E27FC236}">
                    <a16:creationId xmlns:a16="http://schemas.microsoft.com/office/drawing/2014/main" id="{116F58B0-DF0F-4DC3-B4C9-6ABA7563A514}"/>
                  </a:ext>
                </a:extLst>
              </p:cNvPr>
              <p:cNvSpPr txBox="1"/>
              <p:nvPr/>
            </p:nvSpPr>
            <p:spPr bwMode="auto">
              <a:xfrm>
                <a:off x="3065463" y="5572125"/>
                <a:ext cx="2665412" cy="6985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3600" b="1" 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tan</m:t>
                      </m:r>
                      <m:r>
                        <a:rPr lang="zh-CN" altLang="en-US" sz="36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m:rPr>
                          <m:nor/>
                        </m:rPr>
                        <a:rPr lang="zh-CN" altLang="en-US" sz="3600" b="1" 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=2</m:t>
                      </m:r>
                      <m:r>
                        <m:rPr>
                          <m:nor/>
                        </m:rPr>
                        <a:rPr lang="zh-CN" altLang="en-US" sz="3600" b="1" 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tan</m:t>
                      </m:r>
                      <m:r>
                        <a:rPr lang="zh-CN" altLang="en-US" sz="36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zh-CN" altLang="en-US" sz="3600" b="1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Object 19">
                <a:extLst>
                  <a:ext uri="{FF2B5EF4-FFF2-40B4-BE49-F238E27FC236}">
                    <a16:creationId xmlns:a16="http://schemas.microsoft.com/office/drawing/2014/main" id="{116F58B0-DF0F-4DC3-B4C9-6ABA7563A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65463" y="5572125"/>
                <a:ext cx="2665412" cy="6985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4080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23C7768-2E5B-4215-B7F2-799A9C521FF3}"/>
                  </a:ext>
                </a:extLst>
              </p:cNvPr>
              <p:cNvSpPr/>
              <p:nvPr/>
            </p:nvSpPr>
            <p:spPr>
              <a:xfrm>
                <a:off x="981220" y="1289827"/>
                <a:ext cx="3344262" cy="21103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32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sz="32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3200" b="1" i="1">
                          <a:latin typeface="Cambria Math" panose="02040503050406030204" pitchFamily="18" charset="0"/>
                        </a:rPr>
                        <m:t>𝒈𝒕</m:t>
                      </m:r>
                    </m:oMath>
                  </m:oMathPara>
                </a14:m>
                <a:endParaRPr lang="en-US" altLang="zh-CN" sz="32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3200" b="1" i="1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altLang="zh-CN" sz="32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32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sz="3200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sz="3200" b="1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32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32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altLang="zh-CN" sz="3200" b="1" i="1">
                          <a:latin typeface="Cambria Math" panose="02040503050406030204" pitchFamily="18" charset="0"/>
                        </a:rPr>
                        <m:t>𝒈</m:t>
                      </m:r>
                      <m:sSup>
                        <m:sSupPr>
                          <m:ctrlPr>
                            <a:rPr lang="en-US" altLang="zh-CN" sz="3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altLang="zh-CN" sz="32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altLang="zh-CN" sz="32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CN" sz="32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3200" b="1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32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2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32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32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altLang="zh-CN" sz="32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3200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3200" b="1" i="1">
                          <a:latin typeface="Cambria Math" panose="02040503050406030204" pitchFamily="18" charset="0"/>
                        </a:rPr>
                        <m:t>𝒈𝒉</m:t>
                      </m:r>
                    </m:oMath>
                  </m:oMathPara>
                </a14:m>
                <a:endParaRPr lang="zh-CN" altLang="en-US" sz="32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23C7768-2E5B-4215-B7F2-799A9C521F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220" y="1289827"/>
                <a:ext cx="3344262" cy="21103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D8AD89E3-A479-49AD-BD1B-18FFF44F3E7D}"/>
              </a:ext>
            </a:extLst>
          </p:cNvPr>
          <p:cNvGrpSpPr/>
          <p:nvPr/>
        </p:nvGrpSpPr>
        <p:grpSpPr>
          <a:xfrm>
            <a:off x="5164426" y="1468513"/>
            <a:ext cx="4310063" cy="4491346"/>
            <a:chOff x="5872278" y="2181483"/>
            <a:chExt cx="4310063" cy="4491346"/>
          </a:xfrm>
        </p:grpSpPr>
        <p:grpSp>
          <p:nvGrpSpPr>
            <p:cNvPr id="9" name="Group 27">
              <a:extLst>
                <a:ext uri="{FF2B5EF4-FFF2-40B4-BE49-F238E27FC236}">
                  <a16:creationId xmlns:a16="http://schemas.microsoft.com/office/drawing/2014/main" id="{80720EAA-6940-48AA-A8EB-E20BE9A633DB}"/>
                </a:ext>
              </a:extLst>
            </p:cNvPr>
            <p:cNvGrpSpPr/>
            <p:nvPr/>
          </p:nvGrpSpPr>
          <p:grpSpPr bwMode="auto">
            <a:xfrm>
              <a:off x="5872278" y="2612004"/>
              <a:ext cx="4310063" cy="4060825"/>
              <a:chOff x="1264" y="573"/>
              <a:chExt cx="2715" cy="2558"/>
            </a:xfrm>
          </p:grpSpPr>
          <p:sp>
            <p:nvSpPr>
              <p:cNvPr id="11" name="Text Box 29">
                <a:extLst>
                  <a:ext uri="{FF2B5EF4-FFF2-40B4-BE49-F238E27FC236}">
                    <a16:creationId xmlns:a16="http://schemas.microsoft.com/office/drawing/2014/main" id="{0724F042-D49B-4092-B8EB-1920232593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64" y="807"/>
                <a:ext cx="494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800" b="1" i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v</a:t>
                </a:r>
                <a:r>
                  <a:rPr kumimoji="1" lang="en-US" altLang="zh-CN" sz="2800" b="1" baseline="-25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2" name="Line 31">
                <a:extLst>
                  <a:ext uri="{FF2B5EF4-FFF2-40B4-BE49-F238E27FC236}">
                    <a16:creationId xmlns:a16="http://schemas.microsoft.com/office/drawing/2014/main" id="{386A2735-783D-4CD9-B8CD-F749631846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31" y="573"/>
                <a:ext cx="0" cy="249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Text Box 33">
                <a:extLst>
                  <a:ext uri="{FF2B5EF4-FFF2-40B4-BE49-F238E27FC236}">
                    <a16:creationId xmlns:a16="http://schemas.microsoft.com/office/drawing/2014/main" id="{1EE8331E-5D4E-4955-9890-F2AC0CEAB6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27" y="2074"/>
                <a:ext cx="352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t/s</a:t>
                </a:r>
              </a:p>
            </p:txBody>
          </p:sp>
          <p:sp>
            <p:nvSpPr>
              <p:cNvPr id="15" name="Line 34">
                <a:extLst>
                  <a:ext uri="{FF2B5EF4-FFF2-40B4-BE49-F238E27FC236}">
                    <a16:creationId xmlns:a16="http://schemas.microsoft.com/office/drawing/2014/main" id="{4C58884C-1235-41AC-83C0-8950B3D6C6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6" y="2115"/>
                <a:ext cx="217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Line 36">
                <a:extLst>
                  <a:ext uri="{FF2B5EF4-FFF2-40B4-BE49-F238E27FC236}">
                    <a16:creationId xmlns:a16="http://schemas.microsoft.com/office/drawing/2014/main" id="{2B5F19C2-5F76-48D9-BAF0-6B0F2D8A55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1" y="1008"/>
                <a:ext cx="1996" cy="2123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" name="矩形 3">
              <a:extLst>
                <a:ext uri="{FF2B5EF4-FFF2-40B4-BE49-F238E27FC236}">
                  <a16:creationId xmlns:a16="http://schemas.microsoft.com/office/drawing/2014/main" id="{6C2139BF-BFFE-4A89-86FB-570A8A883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6068" y="2181483"/>
              <a:ext cx="1941512" cy="662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28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/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m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∙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800" b="1" baseline="300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-1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）</a:t>
              </a:r>
              <a:endParaRPr lang="zh-CN" altLang="en-US" sz="2800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C12C89B1-B1CB-48E0-A302-FB657B9C4749}"/>
              </a:ext>
            </a:extLst>
          </p:cNvPr>
          <p:cNvSpPr txBox="1"/>
          <p:nvPr/>
        </p:nvSpPr>
        <p:spPr>
          <a:xfrm>
            <a:off x="1603294" y="103158"/>
            <a:ext cx="85894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有初速度</a:t>
            </a:r>
            <a:r>
              <a:rPr lang="en-US" altLang="zh-CN" sz="4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40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4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=-</a:t>
            </a:r>
            <a:r>
              <a:rPr lang="en-US" altLang="zh-CN" sz="4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的匀变速直线运动</a:t>
            </a:r>
            <a:endParaRPr lang="en-US" altLang="zh-CN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竖直上抛</a:t>
            </a:r>
            <a:endParaRPr lang="en-US" altLang="zh-CN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639AF38-86C7-4963-8A2A-1802E7523781}"/>
              </a:ext>
            </a:extLst>
          </p:cNvPr>
          <p:cNvSpPr txBox="1"/>
          <p:nvPr/>
        </p:nvSpPr>
        <p:spPr>
          <a:xfrm>
            <a:off x="719285" y="3413202"/>
            <a:ext cx="5099056" cy="2891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抛到最高点的时间</a:t>
            </a:r>
            <a:endParaRPr lang="en-US" altLang="zh-CN" sz="32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能到达的最大高度</a:t>
            </a:r>
            <a:endParaRPr lang="en-US" altLang="zh-CN" sz="32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落回地面的时间</a:t>
            </a:r>
            <a:endParaRPr lang="en-US" altLang="zh-CN" sz="32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2BA9ED09-1550-4ABA-A663-349C9BDD2F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7398030"/>
              </p:ext>
            </p:extLst>
          </p:nvPr>
        </p:nvGraphicFramePr>
        <p:xfrm>
          <a:off x="4189226" y="3411943"/>
          <a:ext cx="593209" cy="1161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4" name="AxMath" r:id="rId4" imgW="212400" imgH="416160" progId="Equation.AxMath">
                  <p:embed/>
                </p:oleObj>
              </mc:Choice>
              <mc:Fallback>
                <p:oleObj name="AxMath" r:id="rId4" imgW="212400" imgH="416160" progId="Equation.AxMath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83097A7C-3B6E-4186-91A1-EF608C9445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89226" y="3411943"/>
                        <a:ext cx="593209" cy="11612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3823E107-484D-4D24-BCE2-ABCA1D0692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7276508"/>
              </p:ext>
            </p:extLst>
          </p:nvPr>
        </p:nvGraphicFramePr>
        <p:xfrm>
          <a:off x="3798086" y="5504948"/>
          <a:ext cx="820574" cy="1137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5" name="AxMath" r:id="rId6" imgW="299520" imgH="416160" progId="Equation.AxMath">
                  <p:embed/>
                </p:oleObj>
              </mc:Choice>
              <mc:Fallback>
                <p:oleObj name="AxMath" r:id="rId6" imgW="299520" imgH="41616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8CFE1713-F148-42F7-A287-07A56D8B4D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98086" y="5504948"/>
                        <a:ext cx="820574" cy="11376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459BB49-8B59-407E-84F0-F5A42386CB69}"/>
              </a:ext>
            </a:extLst>
          </p:cNvPr>
          <p:cNvCxnSpPr>
            <a:cxnSpLocks/>
          </p:cNvCxnSpPr>
          <p:nvPr/>
        </p:nvCxnSpPr>
        <p:spPr>
          <a:xfrm>
            <a:off x="8887341" y="4346959"/>
            <a:ext cx="0" cy="1613506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58BBE78F-CD78-4095-BD99-7038764E46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635201"/>
              </p:ext>
            </p:extLst>
          </p:nvPr>
        </p:nvGraphicFramePr>
        <p:xfrm>
          <a:off x="4129506" y="4344067"/>
          <a:ext cx="820574" cy="1342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6" name="AxMath" r:id="rId8" imgW="254880" imgH="417960" progId="Equation.AxMath">
                  <p:embed/>
                </p:oleObj>
              </mc:Choice>
              <mc:Fallback>
                <p:oleObj name="AxMath" r:id="rId8" imgW="254880" imgH="41796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8CFE1713-F148-42F7-A287-07A56D8B4D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29506" y="4344067"/>
                        <a:ext cx="820574" cy="13424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>
            <a:extLst>
              <a:ext uri="{FF2B5EF4-FFF2-40B4-BE49-F238E27FC236}">
                <a16:creationId xmlns:a16="http://schemas.microsoft.com/office/drawing/2014/main" id="{49C5DA49-4754-410D-BD07-48AA627D3399}"/>
              </a:ext>
            </a:extLst>
          </p:cNvPr>
          <p:cNvGrpSpPr/>
          <p:nvPr/>
        </p:nvGrpSpPr>
        <p:grpSpPr>
          <a:xfrm>
            <a:off x="10252654" y="261580"/>
            <a:ext cx="591067" cy="6372692"/>
            <a:chOff x="10268240" y="231663"/>
            <a:chExt cx="591067" cy="6372692"/>
          </a:xfrm>
        </p:grpSpPr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802C90CD-9116-407A-ADE9-A11F78B60A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95577" y="602274"/>
              <a:ext cx="0" cy="576511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4393A87C-6357-44BF-829C-C059132A619C}"/>
                </a:ext>
              </a:extLst>
            </p:cNvPr>
            <p:cNvSpPr/>
            <p:nvPr/>
          </p:nvSpPr>
          <p:spPr>
            <a:xfrm>
              <a:off x="10731846" y="6303655"/>
              <a:ext cx="127461" cy="12746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4766624-E103-48EB-9DAC-2E4B592872ED}"/>
                </a:ext>
              </a:extLst>
            </p:cNvPr>
            <p:cNvSpPr txBox="1"/>
            <p:nvPr/>
          </p:nvSpPr>
          <p:spPr>
            <a:xfrm>
              <a:off x="10277296" y="6081135"/>
              <a:ext cx="4635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O</a:t>
              </a:r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56A53C6F-1405-4388-AF16-DA5CE18092A8}"/>
                </a:ext>
              </a:extLst>
            </p:cNvPr>
            <p:cNvSpPr/>
            <p:nvPr/>
          </p:nvSpPr>
          <p:spPr>
            <a:xfrm>
              <a:off x="10715254" y="4171670"/>
              <a:ext cx="127461" cy="12746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78EFC481-53FF-4516-9BD8-62BE293270AE}"/>
                </a:ext>
              </a:extLst>
            </p:cNvPr>
            <p:cNvSpPr txBox="1"/>
            <p:nvPr/>
          </p:nvSpPr>
          <p:spPr>
            <a:xfrm>
              <a:off x="10268240" y="3910060"/>
              <a:ext cx="4443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00638413-79BB-4074-BBB1-7BA3FE30EEDF}"/>
                </a:ext>
              </a:extLst>
            </p:cNvPr>
            <p:cNvSpPr/>
            <p:nvPr/>
          </p:nvSpPr>
          <p:spPr>
            <a:xfrm>
              <a:off x="10731845" y="2101167"/>
              <a:ext cx="127461" cy="12746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00201C8A-EE39-4FA2-A9D6-F93485EFA80A}"/>
                </a:ext>
              </a:extLst>
            </p:cNvPr>
            <p:cNvSpPr txBox="1"/>
            <p:nvPr/>
          </p:nvSpPr>
          <p:spPr>
            <a:xfrm>
              <a:off x="10270902" y="1839557"/>
              <a:ext cx="423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B</a:t>
              </a:r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9F4B0F9D-4BEB-4BEC-93FA-71C50A468C7C}"/>
                </a:ext>
              </a:extLst>
            </p:cNvPr>
            <p:cNvSpPr/>
            <p:nvPr/>
          </p:nvSpPr>
          <p:spPr>
            <a:xfrm>
              <a:off x="10731844" y="501371"/>
              <a:ext cx="127461" cy="12746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0B102291-66E4-4B47-93E6-523C35AF81FA}"/>
                </a:ext>
              </a:extLst>
            </p:cNvPr>
            <p:cNvSpPr txBox="1"/>
            <p:nvPr/>
          </p:nvSpPr>
          <p:spPr>
            <a:xfrm>
              <a:off x="10271722" y="231663"/>
              <a:ext cx="4443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C</a:t>
              </a:r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C8B813B-C789-4264-8C08-707A269A98F8}"/>
              </a:ext>
            </a:extLst>
          </p:cNvPr>
          <p:cNvCxnSpPr/>
          <p:nvPr/>
        </p:nvCxnSpPr>
        <p:spPr>
          <a:xfrm flipV="1">
            <a:off x="10150831" y="5752296"/>
            <a:ext cx="0" cy="7075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E69F847D-7BEF-4AB9-BACD-D04FE6656C34}"/>
                  </a:ext>
                </a:extLst>
              </p:cNvPr>
              <p:cNvSpPr/>
              <p:nvPr/>
            </p:nvSpPr>
            <p:spPr>
              <a:xfrm>
                <a:off x="9386973" y="5927810"/>
                <a:ext cx="77078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sub>
                      </m:sSub>
                    </m:oMath>
                  </m:oMathPara>
                </a14:m>
                <a:endParaRPr lang="zh-CN" altLang="en-US" sz="32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E69F847D-7BEF-4AB9-BACD-D04FE6656C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6973" y="5927810"/>
                <a:ext cx="770788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76973A6-9091-4CBE-A271-4FBEDD886EBF}"/>
              </a:ext>
            </a:extLst>
          </p:cNvPr>
          <p:cNvCxnSpPr/>
          <p:nvPr/>
        </p:nvCxnSpPr>
        <p:spPr>
          <a:xfrm flipV="1">
            <a:off x="10150831" y="3833576"/>
            <a:ext cx="0" cy="7075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6DD2F74-9B3C-4F11-BC12-52FA193190AB}"/>
                  </a:ext>
                </a:extLst>
              </p:cNvPr>
              <p:cNvSpPr/>
              <p:nvPr/>
            </p:nvSpPr>
            <p:spPr>
              <a:xfrm>
                <a:off x="9403456" y="4051681"/>
                <a:ext cx="74994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sz="32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6DD2F74-9B3C-4F11-BC12-52FA193190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3456" y="4051681"/>
                <a:ext cx="749949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5728B3E-D6FB-4114-A235-27F20738F88F}"/>
              </a:ext>
            </a:extLst>
          </p:cNvPr>
          <p:cNvCxnSpPr/>
          <p:nvPr/>
        </p:nvCxnSpPr>
        <p:spPr>
          <a:xfrm flipV="1">
            <a:off x="10134348" y="1665059"/>
            <a:ext cx="0" cy="7075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50FBDAAD-CEEC-4D92-A439-02119FBE3FFF}"/>
                  </a:ext>
                </a:extLst>
              </p:cNvPr>
              <p:cNvSpPr/>
              <p:nvPr/>
            </p:nvSpPr>
            <p:spPr>
              <a:xfrm>
                <a:off x="9386973" y="1883164"/>
                <a:ext cx="76758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zh-CN" altLang="en-US" sz="32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50FBDAAD-CEEC-4D92-A439-02119FBE3F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6973" y="1883164"/>
                <a:ext cx="767582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76C3064-EEAD-4945-A06E-F7A898502304}"/>
              </a:ext>
            </a:extLst>
          </p:cNvPr>
          <p:cNvCxnSpPr>
            <a:cxnSpLocks/>
          </p:cNvCxnSpPr>
          <p:nvPr/>
        </p:nvCxnSpPr>
        <p:spPr>
          <a:xfrm>
            <a:off x="11234812" y="1706495"/>
            <a:ext cx="0" cy="786287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27CC247E-9004-4A4A-AC92-AA7521F30C6C}"/>
                  </a:ext>
                </a:extLst>
              </p:cNvPr>
              <p:cNvSpPr/>
              <p:nvPr/>
            </p:nvSpPr>
            <p:spPr>
              <a:xfrm>
                <a:off x="11212414" y="4051680"/>
                <a:ext cx="74994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32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2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  <m:sup>
                          <m:r>
                            <a:rPr lang="en-US" altLang="zh-CN" sz="32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sz="32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27CC247E-9004-4A4A-AC92-AA7521F30C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2414" y="4051680"/>
                <a:ext cx="749949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69BDB07C-195F-469F-BABA-2B679BBD2F78}"/>
                  </a:ext>
                </a:extLst>
              </p:cNvPr>
              <p:cNvSpPr/>
              <p:nvPr/>
            </p:nvSpPr>
            <p:spPr>
              <a:xfrm>
                <a:off x="11276617" y="1895585"/>
                <a:ext cx="76758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32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2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  <m:sup>
                          <m:r>
                            <a:rPr lang="en-US" altLang="zh-CN" sz="32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sz="32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69BDB07C-195F-469F-BABA-2B679BBD2F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6617" y="1895585"/>
                <a:ext cx="767581" cy="584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6BA9D93E-CAB7-481B-AFF5-63849B967EFD}"/>
                  </a:ext>
                </a:extLst>
              </p:cNvPr>
              <p:cNvSpPr/>
              <p:nvPr/>
            </p:nvSpPr>
            <p:spPr>
              <a:xfrm>
                <a:off x="11210364" y="5958784"/>
                <a:ext cx="77078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32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2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sub>
                        <m:sup>
                          <m:r>
                            <a:rPr lang="en-US" altLang="zh-CN" sz="32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sz="32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6BA9D93E-CAB7-481B-AFF5-63849B967E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0364" y="5958784"/>
                <a:ext cx="770787" cy="5847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F913602B-F627-467F-9906-81701D0FA0DA}"/>
              </a:ext>
            </a:extLst>
          </p:cNvPr>
          <p:cNvCxnSpPr>
            <a:cxnSpLocks/>
          </p:cNvCxnSpPr>
          <p:nvPr/>
        </p:nvCxnSpPr>
        <p:spPr>
          <a:xfrm>
            <a:off x="11233177" y="3905987"/>
            <a:ext cx="0" cy="786287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04CEBBD3-60E0-49F4-9D0B-8E948CC4C85D}"/>
              </a:ext>
            </a:extLst>
          </p:cNvPr>
          <p:cNvCxnSpPr>
            <a:cxnSpLocks/>
          </p:cNvCxnSpPr>
          <p:nvPr/>
        </p:nvCxnSpPr>
        <p:spPr>
          <a:xfrm>
            <a:off x="11210779" y="5738360"/>
            <a:ext cx="0" cy="786287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A2448075-ECA8-41C3-936D-5F56B92CE448}"/>
              </a:ext>
            </a:extLst>
          </p:cNvPr>
          <p:cNvSpPr/>
          <p:nvPr/>
        </p:nvSpPr>
        <p:spPr>
          <a:xfrm>
            <a:off x="9929023" y="2771829"/>
            <a:ext cx="1574470" cy="8181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对称性</a:t>
            </a:r>
          </a:p>
        </p:txBody>
      </p:sp>
    </p:spTree>
    <p:extLst>
      <p:ext uri="{BB962C8B-B14F-4D97-AF65-F5344CB8AC3E}">
        <p14:creationId xmlns:p14="http://schemas.microsoft.com/office/powerpoint/2010/main" val="32726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4" grpId="0"/>
      <p:bldP spid="36" grpId="0"/>
      <p:bldP spid="38" grpId="0"/>
      <p:bldP spid="40" grpId="0"/>
      <p:bldP spid="41" grpId="0"/>
      <p:bldP spid="42" grpId="0"/>
      <p:bldP spid="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9">
            <a:extLst>
              <a:ext uri="{FF2B5EF4-FFF2-40B4-BE49-F238E27FC236}">
                <a16:creationId xmlns:a16="http://schemas.microsoft.com/office/drawing/2014/main" id="{38E92EC0-4FB9-40E5-A5BC-6408AF07F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47" y="1858083"/>
            <a:ext cx="43561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水平速度：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=v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cosθ</a:t>
            </a:r>
          </a:p>
        </p:txBody>
      </p:sp>
      <p:sp>
        <p:nvSpPr>
          <p:cNvPr id="3" name="Text Box 11">
            <a:extLst>
              <a:ext uri="{FF2B5EF4-FFF2-40B4-BE49-F238E27FC236}">
                <a16:creationId xmlns:a16="http://schemas.microsoft.com/office/drawing/2014/main" id="{3F2C773C-5904-4483-9FC1-B23B6E1BD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48" y="3009383"/>
            <a:ext cx="49688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竖直速度：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=v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sinθ-gt</a:t>
            </a:r>
          </a:p>
        </p:txBody>
      </p:sp>
      <p:sp>
        <p:nvSpPr>
          <p:cNvPr id="4" name="Text Box 12">
            <a:extLst>
              <a:ext uri="{FF2B5EF4-FFF2-40B4-BE49-F238E27FC236}">
                <a16:creationId xmlns:a16="http://schemas.microsoft.com/office/drawing/2014/main" id="{2BA767DA-BD32-4903-AE62-6EE0DE9B3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47" y="4233344"/>
            <a:ext cx="4356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水平位移：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x=v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cosθt</a:t>
            </a:r>
          </a:p>
        </p:txBody>
      </p:sp>
      <p:sp>
        <p:nvSpPr>
          <p:cNvPr id="5" name="Text Box 13">
            <a:extLst>
              <a:ext uri="{FF2B5EF4-FFF2-40B4-BE49-F238E27FC236}">
                <a16:creationId xmlns:a16="http://schemas.microsoft.com/office/drawing/2014/main" id="{981C4454-5C0A-4BF8-8203-D5F9E9C3E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47" y="5457308"/>
            <a:ext cx="5867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竖直位移：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y=v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sinθt-1/2gt</a:t>
            </a:r>
            <a:r>
              <a:rPr lang="en-US" altLang="zh-CN" b="1" baseline="30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1AAD93-AE31-40BD-A50D-4548888A770C}"/>
              </a:ext>
            </a:extLst>
          </p:cNvPr>
          <p:cNvSpPr txBox="1"/>
          <p:nvPr/>
        </p:nvSpPr>
        <p:spPr>
          <a:xfrm>
            <a:off x="1771063" y="135684"/>
            <a:ext cx="91942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40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沿某一角度</a:t>
            </a:r>
            <a:r>
              <a:rPr lang="en-US" altLang="zh-CN" sz="4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4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的匀变速曲线运动</a:t>
            </a:r>
            <a:endParaRPr lang="en-US" altLang="zh-CN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斜抛</a:t>
            </a:r>
            <a:endParaRPr lang="en-US" altLang="zh-CN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" name="Picture 8" descr="3">
            <a:extLst>
              <a:ext uri="{FF2B5EF4-FFF2-40B4-BE49-F238E27FC236}">
                <a16:creationId xmlns:a16="http://schemas.microsoft.com/office/drawing/2014/main" id="{7485550A-159C-43A1-8538-BD8E9DD59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223" y="1421116"/>
            <a:ext cx="5260975" cy="268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0">
            <a:extLst>
              <a:ext uri="{FF2B5EF4-FFF2-40B4-BE49-F238E27FC236}">
                <a16:creationId xmlns:a16="http://schemas.microsoft.com/office/drawing/2014/main" id="{4F044CBC-932F-418F-A8E2-5C48E0D19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2815" y="4184876"/>
            <a:ext cx="575016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射高</a:t>
            </a: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292E73C5-D3F1-4F31-9763-1A9BDC498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9586" y="5527380"/>
            <a:ext cx="6102414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飞行时间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b="1" dirty="0">
              <a:solidFill>
                <a:srgbClr val="0070C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88EB71FE-3A16-434B-BE54-F9C1013037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7662236"/>
              </p:ext>
            </p:extLst>
          </p:nvPr>
        </p:nvGraphicFramePr>
        <p:xfrm>
          <a:off x="7759295" y="4004952"/>
          <a:ext cx="23368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0" name="AxMath" r:id="rId4" imgW="1167840" imgH="522360" progId="Equation.AxMath">
                  <p:embed/>
                </p:oleObj>
              </mc:Choice>
              <mc:Fallback>
                <p:oleObj name="AxMath" r:id="rId4" imgW="1167840" imgH="52236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95A989CA-C9C7-404E-B8A2-B0082C4019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759295" y="4004952"/>
                        <a:ext cx="2336800" cy="1044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9F619AF8-6D6C-49CE-BEC3-234F046164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184057"/>
              </p:ext>
            </p:extLst>
          </p:nvPr>
        </p:nvGraphicFramePr>
        <p:xfrm>
          <a:off x="8455063" y="5368241"/>
          <a:ext cx="205105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1" name="AxMath" r:id="rId6" imgW="1025640" imgH="520200" progId="Equation.AxMath">
                  <p:embed/>
                </p:oleObj>
              </mc:Choice>
              <mc:Fallback>
                <p:oleObj name="AxMath" r:id="rId6" imgW="1025640" imgH="520200" progId="Equation.AxMath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556D8FCA-00FC-4DFC-AA7B-5B1BD2D8BC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455063" y="5368241"/>
                        <a:ext cx="2051050" cy="104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318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A9893A5-01D5-4D5D-A1F7-5C7AFEFC3517}"/>
              </a:ext>
            </a:extLst>
          </p:cNvPr>
          <p:cNvSpPr txBox="1"/>
          <p:nvPr/>
        </p:nvSpPr>
        <p:spPr>
          <a:xfrm>
            <a:off x="1762622" y="311259"/>
            <a:ext cx="85894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匀速圆周运动</a:t>
            </a:r>
            <a:endParaRPr lang="en-US" altLang="zh-CN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4675DF8-8DCB-4CAC-9215-261EA0FCD876}"/>
                  </a:ext>
                </a:extLst>
              </p:cNvPr>
              <p:cNvSpPr txBox="1"/>
              <p:nvPr/>
            </p:nvSpPr>
            <p:spPr>
              <a:xfrm>
                <a:off x="6985047" y="4272699"/>
                <a:ext cx="315655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altLang="zh-CN" sz="32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1" i="1" dirty="0"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en-US" altLang="zh-CN" sz="3200" b="1" i="1" dirty="0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altLang="zh-CN" sz="3200" b="1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4675DF8-8DCB-4CAC-9215-261EA0FCD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047" y="4272699"/>
                <a:ext cx="3156552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1A88B681-2E93-40B0-882B-394051ACBBF5}"/>
              </a:ext>
            </a:extLst>
          </p:cNvPr>
          <p:cNvSpPr/>
          <p:nvPr/>
        </p:nvSpPr>
        <p:spPr>
          <a:xfrm>
            <a:off x="2237341" y="1880034"/>
            <a:ext cx="82814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线速度</a:t>
            </a:r>
            <a:r>
              <a:rPr kumimoji="1" lang="en-US" altLang="zh-CN" sz="32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1"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，角速度</a:t>
            </a:r>
            <a:r>
              <a:rPr kumimoji="1" lang="en-US" altLang="zh-CN" sz="32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ω</a:t>
            </a:r>
            <a:r>
              <a:rPr kumimoji="1"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，周期</a:t>
            </a:r>
            <a:r>
              <a:rPr kumimoji="1" lang="en-US" altLang="zh-CN" sz="32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，频率</a:t>
            </a:r>
            <a:r>
              <a:rPr kumimoji="1" lang="en-US" altLang="zh-CN" sz="32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（转速</a:t>
            </a:r>
            <a:r>
              <a:rPr kumimoji="1" lang="en-US" altLang="zh-CN" sz="32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5C7EAF5-457F-4B27-A9BC-510A2D537C4A}"/>
              </a:ext>
            </a:extLst>
          </p:cNvPr>
          <p:cNvCxnSpPr>
            <a:cxnSpLocks/>
          </p:cNvCxnSpPr>
          <p:nvPr/>
        </p:nvCxnSpPr>
        <p:spPr>
          <a:xfrm>
            <a:off x="3080716" y="2499917"/>
            <a:ext cx="0" cy="165253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0F5FD1E6-1288-4665-A6DF-1716F9A9576E}"/>
              </a:ext>
            </a:extLst>
          </p:cNvPr>
          <p:cNvSpPr txBox="1"/>
          <p:nvPr/>
        </p:nvSpPr>
        <p:spPr>
          <a:xfrm>
            <a:off x="1122010" y="4186588"/>
            <a:ext cx="4306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物体沿圆周运动的快慢</a:t>
            </a:r>
          </a:p>
        </p:txBody>
      </p:sp>
      <p:sp>
        <p:nvSpPr>
          <p:cNvPr id="8" name="右大括号 7">
            <a:extLst>
              <a:ext uri="{FF2B5EF4-FFF2-40B4-BE49-F238E27FC236}">
                <a16:creationId xmlns:a16="http://schemas.microsoft.com/office/drawing/2014/main" id="{AC013773-49D8-4B8F-B8A1-ABB2C3899E29}"/>
              </a:ext>
            </a:extLst>
          </p:cNvPr>
          <p:cNvSpPr/>
          <p:nvPr/>
        </p:nvSpPr>
        <p:spPr>
          <a:xfrm rot="5400000">
            <a:off x="6882366" y="361289"/>
            <a:ext cx="579419" cy="4672025"/>
          </a:xfrm>
          <a:prstGeom prst="rightBrace">
            <a:avLst>
              <a:gd name="adj1" fmla="val 8333"/>
              <a:gd name="adj2" fmla="val 50114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42DE936-750F-45C0-B5A8-19CD42EA8D79}"/>
              </a:ext>
            </a:extLst>
          </p:cNvPr>
          <p:cNvSpPr txBox="1"/>
          <p:nvPr/>
        </p:nvSpPr>
        <p:spPr>
          <a:xfrm>
            <a:off x="4274557" y="3124716"/>
            <a:ext cx="63817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/>
              <a:t>连接物体和圆心的半径转动的快慢。</a:t>
            </a:r>
            <a:endParaRPr lang="en-US" altLang="zh-CN" sz="3200" b="1" dirty="0"/>
          </a:p>
          <a:p>
            <a:pPr algn="ctr"/>
            <a:r>
              <a:rPr lang="zh-CN" altLang="en-US" sz="3200" b="1" dirty="0">
                <a:solidFill>
                  <a:srgbClr val="0070C0"/>
                </a:solidFill>
              </a:rPr>
              <a:t>任意一个确定，其余都能导出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534A6E9-8142-457D-B324-58E457095F65}"/>
              </a:ext>
            </a:extLst>
          </p:cNvPr>
          <p:cNvSpPr txBox="1"/>
          <p:nvPr/>
        </p:nvSpPr>
        <p:spPr>
          <a:xfrm>
            <a:off x="1041902" y="4805500"/>
            <a:ext cx="62067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</a:rPr>
              <a:t>线速度是矢量，沿圆周切线方向</a:t>
            </a:r>
            <a:endParaRPr lang="en-US" altLang="zh-CN" sz="3200" b="1" dirty="0">
              <a:solidFill>
                <a:srgbClr val="0070C0"/>
              </a:solidFill>
            </a:endParaRPr>
          </a:p>
          <a:p>
            <a:r>
              <a:rPr lang="zh-CN" altLang="en-US" sz="3200" b="1" dirty="0">
                <a:solidFill>
                  <a:srgbClr val="0070C0"/>
                </a:solidFill>
              </a:rPr>
              <a:t>匀速圆周运动是线速度大小不变的运动，但是线速度方向在变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0940824-A312-4B77-9CFB-BD4F4C666B8B}"/>
              </a:ext>
            </a:extLst>
          </p:cNvPr>
          <p:cNvSpPr txBox="1"/>
          <p:nvPr/>
        </p:nvSpPr>
        <p:spPr>
          <a:xfrm>
            <a:off x="4561765" y="1126814"/>
            <a:ext cx="3068469" cy="584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不能简称为匀速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A453A72-E1FB-4DAD-B8D3-2F825ECF51F3}"/>
                  </a:ext>
                </a:extLst>
              </p:cNvPr>
              <p:cNvSpPr txBox="1"/>
              <p:nvPr/>
            </p:nvSpPr>
            <p:spPr>
              <a:xfrm>
                <a:off x="7867181" y="4864260"/>
                <a:ext cx="3153877" cy="921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32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num>
                        <m:den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den>
                      </m:f>
                      <m:r>
                        <a:rPr lang="en-US" altLang="zh-CN" sz="32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3200" b="1" i="1"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en-US" altLang="zh-CN" sz="3200" b="1" i="1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𝒇</m:t>
                      </m:r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A453A72-E1FB-4DAD-B8D3-2F825ECF5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181" y="4864260"/>
                <a:ext cx="3153877" cy="9219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AE0B449-3D77-4986-A9FD-C45D8323F53D}"/>
                  </a:ext>
                </a:extLst>
              </p:cNvPr>
              <p:cNvSpPr txBox="1"/>
              <p:nvPr/>
            </p:nvSpPr>
            <p:spPr>
              <a:xfrm>
                <a:off x="7867181" y="5885362"/>
                <a:ext cx="2796407" cy="921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b="1" i="1" smtClean="0"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32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den>
                      </m:f>
                      <m:r>
                        <a:rPr lang="en-US" altLang="zh-CN" sz="32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3200" b="1" i="1"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en-US" altLang="zh-CN" sz="3200" b="1" i="1">
                          <a:latin typeface="Cambria Math" panose="02040503050406030204" pitchFamily="18" charset="0"/>
                        </a:rPr>
                        <m:t>𝒇</m:t>
                      </m:r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AE0B449-3D77-4986-A9FD-C45D8323F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181" y="5885362"/>
                <a:ext cx="2796407" cy="9219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D7CD706-E167-4286-9EE0-70EA609946BE}"/>
                  </a:ext>
                </a:extLst>
              </p:cNvPr>
              <p:cNvSpPr txBox="1"/>
              <p:nvPr/>
            </p:nvSpPr>
            <p:spPr>
              <a:xfrm>
                <a:off x="10352053" y="3994488"/>
                <a:ext cx="1135311" cy="921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den>
                      </m:f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D7CD706-E167-4286-9EE0-70EA60994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2053" y="3994488"/>
                <a:ext cx="1135311" cy="9219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0432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8" grpId="0" animBg="1"/>
      <p:bldP spid="9" grpId="0"/>
      <p:bldP spid="11" grpId="0"/>
      <p:bldP spid="12" grpId="0" animBg="1"/>
      <p:bldP spid="14" grpId="0"/>
      <p:bldP spid="15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>
            <a:extLst>
              <a:ext uri="{FF2B5EF4-FFF2-40B4-BE49-F238E27FC236}">
                <a16:creationId xmlns:a16="http://schemas.microsoft.com/office/drawing/2014/main" id="{84D84100-B3BB-4E55-B7E3-CDBC2C9C4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796" y="758676"/>
            <a:ext cx="474322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轮边缘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线速度相等</a:t>
            </a:r>
          </a:p>
        </p:txBody>
      </p:sp>
      <p:pic>
        <p:nvPicPr>
          <p:cNvPr id="5" name="Picture 7" descr="1">
            <a:extLst>
              <a:ext uri="{FF2B5EF4-FFF2-40B4-BE49-F238E27FC236}">
                <a16:creationId xmlns:a16="http://schemas.microsoft.com/office/drawing/2014/main" id="{08BA9164-DA55-4F9D-9B15-B69CB0CC0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825" y="4435815"/>
            <a:ext cx="116205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2">
            <a:extLst>
              <a:ext uri="{FF2B5EF4-FFF2-40B4-BE49-F238E27FC236}">
                <a16:creationId xmlns:a16="http://schemas.microsoft.com/office/drawing/2014/main" id="{860DE0C2-FB1D-4EE0-A680-1080444D6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075" y="4092915"/>
            <a:ext cx="196215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9">
            <a:extLst>
              <a:ext uri="{FF2B5EF4-FFF2-40B4-BE49-F238E27FC236}">
                <a16:creationId xmlns:a16="http://schemas.microsoft.com/office/drawing/2014/main" id="{20532ABA-AAE2-4792-9B3F-C1A368622537}"/>
              </a:ext>
            </a:extLst>
          </p:cNvPr>
          <p:cNvGrpSpPr>
            <a:grpSpLocks/>
          </p:cNvGrpSpPr>
          <p:nvPr/>
        </p:nvGrpSpPr>
        <p:grpSpPr bwMode="auto">
          <a:xfrm>
            <a:off x="1141548" y="1608478"/>
            <a:ext cx="2016125" cy="2016125"/>
            <a:chOff x="295" y="1344"/>
            <a:chExt cx="1270" cy="1270"/>
          </a:xfrm>
        </p:grpSpPr>
        <p:sp>
          <p:nvSpPr>
            <p:cNvPr id="8" name="Oval 10">
              <a:extLst>
                <a:ext uri="{FF2B5EF4-FFF2-40B4-BE49-F238E27FC236}">
                  <a16:creationId xmlns:a16="http://schemas.microsoft.com/office/drawing/2014/main" id="{67B77E04-31EF-44B5-9E78-FE4961DA8E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1344"/>
              <a:ext cx="1270" cy="1270"/>
            </a:xfrm>
            <a:prstGeom prst="ellips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32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Line 11">
              <a:extLst>
                <a:ext uri="{FF2B5EF4-FFF2-40B4-BE49-F238E27FC236}">
                  <a16:creationId xmlns:a16="http://schemas.microsoft.com/office/drawing/2014/main" id="{5CCA5F21-8825-4689-BA25-F1B7AABF35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344"/>
              <a:ext cx="0" cy="127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32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Line 12">
              <a:extLst>
                <a:ext uri="{FF2B5EF4-FFF2-40B4-BE49-F238E27FC236}">
                  <a16:creationId xmlns:a16="http://schemas.microsoft.com/office/drawing/2014/main" id="{E320BC26-8AF5-428F-B775-03F3549E80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" y="1979"/>
              <a:ext cx="127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32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Line 13">
              <a:extLst>
                <a:ext uri="{FF2B5EF4-FFF2-40B4-BE49-F238E27FC236}">
                  <a16:creationId xmlns:a16="http://schemas.microsoft.com/office/drawing/2014/main" id="{7492339D-8BF8-4D09-83FF-C212368322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6" y="1525"/>
              <a:ext cx="907" cy="907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32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Line 14">
              <a:extLst>
                <a:ext uri="{FF2B5EF4-FFF2-40B4-BE49-F238E27FC236}">
                  <a16:creationId xmlns:a16="http://schemas.microsoft.com/office/drawing/2014/main" id="{5E57C50B-48A9-4226-AD08-499C2FC81C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" y="1525"/>
              <a:ext cx="907" cy="907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32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3" name="Line 15">
            <a:extLst>
              <a:ext uri="{FF2B5EF4-FFF2-40B4-BE49-F238E27FC236}">
                <a16:creationId xmlns:a16="http://schemas.microsoft.com/office/drawing/2014/main" id="{46929F82-5956-4CA7-8D86-5CD2521890D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8523" y="1597365"/>
            <a:ext cx="2663825" cy="9366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Line 16">
            <a:extLst>
              <a:ext uri="{FF2B5EF4-FFF2-40B4-BE49-F238E27FC236}">
                <a16:creationId xmlns:a16="http://schemas.microsoft.com/office/drawing/2014/main" id="{559D1F81-6BEC-40E2-8F25-FB645B061B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92460" y="3002302"/>
            <a:ext cx="2951162" cy="647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5" name="Group 17">
            <a:extLst>
              <a:ext uri="{FF2B5EF4-FFF2-40B4-BE49-F238E27FC236}">
                <a16:creationId xmlns:a16="http://schemas.microsoft.com/office/drawing/2014/main" id="{39724C4F-EF85-4039-8351-B1BD6F13E095}"/>
              </a:ext>
            </a:extLst>
          </p:cNvPr>
          <p:cNvGrpSpPr>
            <a:grpSpLocks/>
          </p:cNvGrpSpPr>
          <p:nvPr/>
        </p:nvGrpSpPr>
        <p:grpSpPr bwMode="auto">
          <a:xfrm>
            <a:off x="4800736" y="2545103"/>
            <a:ext cx="433387" cy="433387"/>
            <a:chOff x="2562" y="1298"/>
            <a:chExt cx="273" cy="273"/>
          </a:xfrm>
        </p:grpSpPr>
        <p:sp>
          <p:nvSpPr>
            <p:cNvPr id="16" name="AutoShape 18">
              <a:extLst>
                <a:ext uri="{FF2B5EF4-FFF2-40B4-BE49-F238E27FC236}">
                  <a16:creationId xmlns:a16="http://schemas.microsoft.com/office/drawing/2014/main" id="{3F7E2F48-E69D-441B-B9B7-339E5327F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1298"/>
              <a:ext cx="273" cy="27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5 w 21600"/>
                <a:gd name="T25" fmla="*/ 3165 h 21600"/>
                <a:gd name="T26" fmla="*/ 18435 w 21600"/>
                <a:gd name="T27" fmla="*/ 18435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32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Line 19">
              <a:extLst>
                <a:ext uri="{FF2B5EF4-FFF2-40B4-BE49-F238E27FC236}">
                  <a16:creationId xmlns:a16="http://schemas.microsoft.com/office/drawing/2014/main" id="{89B72DF7-C661-4576-8004-40164B0900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99" y="1316"/>
              <a:ext cx="0" cy="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32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Line 20">
              <a:extLst>
                <a:ext uri="{FF2B5EF4-FFF2-40B4-BE49-F238E27FC236}">
                  <a16:creationId xmlns:a16="http://schemas.microsoft.com/office/drawing/2014/main" id="{788CE0E9-B739-4FBD-B7FF-74E620E1D3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99" y="1516"/>
              <a:ext cx="0" cy="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32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9" name="Text Box 18">
            <a:extLst>
              <a:ext uri="{FF2B5EF4-FFF2-40B4-BE49-F238E27FC236}">
                <a16:creationId xmlns:a16="http://schemas.microsoft.com/office/drawing/2014/main" id="{6893F5B6-CF9D-4A6C-BFEB-900B137A8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799" y="758675"/>
            <a:ext cx="691561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共轴（同一轮上）各点的角速度相同</a:t>
            </a:r>
          </a:p>
        </p:txBody>
      </p:sp>
      <p:pic>
        <p:nvPicPr>
          <p:cNvPr id="20" name="Picture 3" descr="ws_63B">
            <a:extLst>
              <a:ext uri="{FF2B5EF4-FFF2-40B4-BE49-F238E27FC236}">
                <a16:creationId xmlns:a16="http://schemas.microsoft.com/office/drawing/2014/main" id="{0D7FADEB-4610-43D6-B14B-5E4D36FBC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528" y="1520915"/>
            <a:ext cx="2468873" cy="2481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1DDE3D2-138E-4856-8248-AC81F8523FC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473" t="6079" r="6220" b="7415"/>
          <a:stretch/>
        </p:blipFill>
        <p:spPr>
          <a:xfrm>
            <a:off x="7050912" y="4002676"/>
            <a:ext cx="2607635" cy="258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958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DC40AD3-4607-464A-978D-9604A1EE9B76}"/>
              </a:ext>
            </a:extLst>
          </p:cNvPr>
          <p:cNvSpPr/>
          <p:nvPr/>
        </p:nvSpPr>
        <p:spPr>
          <a:xfrm>
            <a:off x="773321" y="1339628"/>
            <a:ext cx="5207931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指向圆心，称为向心加速度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E8B2FAA-E877-4B9C-9D25-E5E004B4DB3D}"/>
              </a:ext>
            </a:extLst>
          </p:cNvPr>
          <p:cNvSpPr/>
          <p:nvPr/>
        </p:nvSpPr>
        <p:spPr>
          <a:xfrm>
            <a:off x="465443" y="2257643"/>
            <a:ext cx="9658959" cy="2192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>
              <a:lnSpc>
                <a:spcPct val="150000"/>
              </a:lnSpc>
            </a:pP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向心加速度的方向时刻改变</a:t>
            </a: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1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加速度是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瞬时加速度</a:t>
            </a:r>
            <a:endParaRPr lang="en-US" altLang="zh-CN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1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匀速圆周运动是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变加速运动</a:t>
            </a: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，而非匀变速运动。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B96698B1-55F5-4B7F-BB5E-EE2E9F1935CF}"/>
              </a:ext>
            </a:extLst>
          </p:cNvPr>
          <p:cNvCxnSpPr>
            <a:cxnSpLocks/>
          </p:cNvCxnSpPr>
          <p:nvPr/>
        </p:nvCxnSpPr>
        <p:spPr>
          <a:xfrm flipH="1">
            <a:off x="9579608" y="2498917"/>
            <a:ext cx="638106" cy="167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AA97176-99F5-4B43-9EEC-43BF07C6E3B6}"/>
              </a:ext>
            </a:extLst>
          </p:cNvPr>
          <p:cNvCxnSpPr>
            <a:cxnSpLocks/>
          </p:cNvCxnSpPr>
          <p:nvPr/>
        </p:nvCxnSpPr>
        <p:spPr>
          <a:xfrm flipH="1">
            <a:off x="9539281" y="1968298"/>
            <a:ext cx="513977" cy="4253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99903666-8BD1-407A-9010-FA62D3759DD6}"/>
              </a:ext>
            </a:extLst>
          </p:cNvPr>
          <p:cNvGrpSpPr/>
          <p:nvPr/>
        </p:nvGrpSpPr>
        <p:grpSpPr>
          <a:xfrm>
            <a:off x="8579049" y="1638334"/>
            <a:ext cx="2062519" cy="1700639"/>
            <a:chOff x="9332084" y="3757590"/>
            <a:chExt cx="2062519" cy="1700639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5BB99683-8C5D-4B51-8501-A9D0CE1AAA0D}"/>
                </a:ext>
              </a:extLst>
            </p:cNvPr>
            <p:cNvSpPr/>
            <p:nvPr/>
          </p:nvSpPr>
          <p:spPr>
            <a:xfrm>
              <a:off x="9332084" y="3757590"/>
              <a:ext cx="1700639" cy="1700639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5FA8BBD-6B27-4E1C-8568-4A5DEE234677}"/>
                </a:ext>
              </a:extLst>
            </p:cNvPr>
            <p:cNvSpPr txBox="1"/>
            <p:nvPr/>
          </p:nvSpPr>
          <p:spPr>
            <a:xfrm>
              <a:off x="11135235" y="4477362"/>
              <a:ext cx="2593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230B196-2D83-4771-A3E8-54A6218DCF65}"/>
                </a:ext>
              </a:extLst>
            </p:cNvPr>
            <p:cNvSpPr txBox="1"/>
            <p:nvPr/>
          </p:nvSpPr>
          <p:spPr>
            <a:xfrm>
              <a:off x="10875867" y="3794468"/>
              <a:ext cx="2593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endPara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1EB2F880-E73D-433E-BC32-314214BC86D0}"/>
                </a:ext>
              </a:extLst>
            </p:cNvPr>
            <p:cNvSpPr/>
            <p:nvPr/>
          </p:nvSpPr>
          <p:spPr>
            <a:xfrm>
              <a:off x="10970749" y="4572978"/>
              <a:ext cx="123948" cy="12394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9C0BB2B2-BE97-43A0-8C40-5908A9F20A3A}"/>
                </a:ext>
              </a:extLst>
            </p:cNvPr>
            <p:cNvSpPr/>
            <p:nvPr/>
          </p:nvSpPr>
          <p:spPr>
            <a:xfrm>
              <a:off x="10769626" y="3985701"/>
              <a:ext cx="123948" cy="12394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BE15F167-8D7C-4166-B839-BC766D7BC36B}"/>
                </a:ext>
              </a:extLst>
            </p:cNvPr>
            <p:cNvSpPr/>
            <p:nvPr/>
          </p:nvSpPr>
          <p:spPr>
            <a:xfrm>
              <a:off x="10120429" y="4564588"/>
              <a:ext cx="123948" cy="12394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72B5749-E9FA-462E-899C-DE584ADBE19B}"/>
                </a:ext>
              </a:extLst>
            </p:cNvPr>
            <p:cNvSpPr txBox="1"/>
            <p:nvPr/>
          </p:nvSpPr>
          <p:spPr>
            <a:xfrm>
              <a:off x="9799087" y="4607909"/>
              <a:ext cx="2593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O</a:t>
              </a: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4887AAE8-831C-4E0C-A8B6-299962A07C6F}"/>
              </a:ext>
            </a:extLst>
          </p:cNvPr>
          <p:cNvSpPr txBox="1"/>
          <p:nvPr/>
        </p:nvSpPr>
        <p:spPr>
          <a:xfrm>
            <a:off x="1762622" y="311259"/>
            <a:ext cx="85894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匀速圆周运动的加速度</a:t>
            </a:r>
            <a:endParaRPr lang="en-US" altLang="zh-CN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0F860B2-3DA2-477E-A097-7E72B6153F8E}"/>
              </a:ext>
            </a:extLst>
          </p:cNvPr>
          <p:cNvSpPr/>
          <p:nvPr/>
        </p:nvSpPr>
        <p:spPr>
          <a:xfrm>
            <a:off x="223907" y="4979763"/>
            <a:ext cx="11514691" cy="1077218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抛体运动与自由落体：匀变速</a:t>
            </a:r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——a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不变（大小和方向都不变）</a:t>
            </a:r>
            <a:endParaRPr lang="en-US" altLang="zh-CN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匀速圆周运动：变加速</a:t>
            </a:r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——a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变化（大小不变，方向变）</a:t>
            </a:r>
          </a:p>
        </p:txBody>
      </p:sp>
    </p:spTree>
    <p:extLst>
      <p:ext uri="{BB962C8B-B14F-4D97-AF65-F5344CB8AC3E}">
        <p14:creationId xmlns:p14="http://schemas.microsoft.com/office/powerpoint/2010/main" val="13783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4BA59C3-BBE1-4266-8123-D08B22FE53D7}"/>
              </a:ext>
            </a:extLst>
          </p:cNvPr>
          <p:cNvSpPr txBox="1"/>
          <p:nvPr/>
        </p:nvSpPr>
        <p:spPr>
          <a:xfrm>
            <a:off x="174173" y="1331534"/>
            <a:ext cx="356037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牛顿第一定律</a:t>
            </a:r>
            <a:endParaRPr lang="en-US" altLang="zh-CN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牛顿第二定律</a:t>
            </a:r>
            <a:endParaRPr lang="en-US" altLang="zh-CN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牛顿第三定律</a:t>
            </a:r>
            <a:endParaRPr lang="en-US" altLang="zh-CN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AB5C450-A257-463B-B28A-CD155C5BCAC3}"/>
              </a:ext>
            </a:extLst>
          </p:cNvPr>
          <p:cNvSpPr txBox="1"/>
          <p:nvPr/>
        </p:nvSpPr>
        <p:spPr>
          <a:xfrm>
            <a:off x="4007108" y="104774"/>
            <a:ext cx="5410862" cy="2931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运动状态</a:t>
            </a:r>
            <a:endParaRPr lang="en-US" altLang="zh-CN" sz="32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静止和匀速直线运动状态</a:t>
            </a:r>
            <a:endParaRPr lang="en-US" altLang="zh-CN" sz="32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力和运动的关系</a:t>
            </a:r>
            <a:endParaRPr lang="en-US" altLang="zh-CN" sz="32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惯性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A557AA4-C978-47AC-8A8C-7744240ED42A}"/>
              </a:ext>
            </a:extLst>
          </p:cNvPr>
          <p:cNvSpPr txBox="1"/>
          <p:nvPr/>
        </p:nvSpPr>
        <p:spPr>
          <a:xfrm>
            <a:off x="6200226" y="221494"/>
            <a:ext cx="2438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速度（矢量）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62045BF-B8E6-41F8-BCDE-EB83AAAC5E21}"/>
              </a:ext>
            </a:extLst>
          </p:cNvPr>
          <p:cNvSpPr txBox="1"/>
          <p:nvPr/>
        </p:nvSpPr>
        <p:spPr>
          <a:xfrm>
            <a:off x="8844409" y="939989"/>
            <a:ext cx="2438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zh-CN" altLang="en-US" sz="32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合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=0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2748CC9-E291-4478-999B-04B68D458A83}"/>
              </a:ext>
            </a:extLst>
          </p:cNvPr>
          <p:cNvSpPr txBox="1"/>
          <p:nvPr/>
        </p:nvSpPr>
        <p:spPr>
          <a:xfrm>
            <a:off x="7299298" y="1641484"/>
            <a:ext cx="3560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力改变运动状态</a:t>
            </a:r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3375A027-B787-49B8-B272-C43280D70EAF}"/>
              </a:ext>
            </a:extLst>
          </p:cNvPr>
          <p:cNvSpPr/>
          <p:nvPr/>
        </p:nvSpPr>
        <p:spPr>
          <a:xfrm>
            <a:off x="3818965" y="537883"/>
            <a:ext cx="188143" cy="2189181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CA23A76-4599-4CC2-A70E-CD1CA6EA51EC}"/>
              </a:ext>
            </a:extLst>
          </p:cNvPr>
          <p:cNvSpPr/>
          <p:nvPr/>
        </p:nvSpPr>
        <p:spPr>
          <a:xfrm>
            <a:off x="3818965" y="3330546"/>
            <a:ext cx="634019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i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zh-CN" altLang="zh-CN" sz="3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3200" b="1" i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</a:t>
            </a:r>
          </a:p>
          <a:p>
            <a:pPr algn="ctr"/>
            <a:r>
              <a:rPr lang="zh-CN" altLang="en-US" sz="3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加速度与合外力的方向相同</a:t>
            </a:r>
            <a:endParaRPr lang="en-US" altLang="zh-CN" sz="3200" b="1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3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（不要用速度判断合外力的方向）</a:t>
            </a:r>
            <a:endParaRPr lang="en-US" altLang="zh-CN" sz="3200" b="1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44E73FF-84D6-4B15-B5B6-25322CBDA92A}"/>
              </a:ext>
            </a:extLst>
          </p:cNvPr>
          <p:cNvSpPr/>
          <p:nvPr/>
        </p:nvSpPr>
        <p:spPr>
          <a:xfrm>
            <a:off x="3581994" y="5712105"/>
            <a:ext cx="83920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不论物体运动状态如何，相互作用力始终相等</a:t>
            </a:r>
            <a:endParaRPr lang="en-US" altLang="zh-CN" sz="3200" b="1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70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2F0CBD6-581A-45E2-8889-CAF9FD2D76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6255" y="307474"/>
                <a:ext cx="10412680" cy="62430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indent="609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 defTabSz="914400">
                  <a:lnSpc>
                    <a:spcPct val="150000"/>
                  </a:lnSpc>
                </a:pPr>
                <a:r>
                  <a:rPr kumimoji="0" lang="en-US" altLang="zh-CN" sz="32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(1)</a:t>
                </a:r>
                <a:r>
                  <a:rPr kumimoji="0" lang="zh-CN" altLang="en-US" sz="32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常见表达式：</a:t>
                </a:r>
                <a:r>
                  <a:rPr kumimoji="0" lang="en-US" altLang="zh-CN" sz="3600" b="1" i="1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kumimoji="0" lang="zh-CN" altLang="en-US" sz="3600" b="1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＝</a:t>
                </a:r>
                <a:r>
                  <a:rPr lang="en-US" altLang="zh-CN" sz="36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den>
                    </m:f>
                  </m:oMath>
                </a14:m>
                <a:r>
                  <a:rPr kumimoji="0" lang="zh-CN" altLang="en-US" sz="32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:r>
                  <a:rPr kumimoji="0" lang="en-US" altLang="zh-CN" sz="3600" b="1" i="1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kumimoji="0" lang="zh-CN" altLang="en-US" sz="3600" b="1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＝</a:t>
                </a:r>
                <a:r>
                  <a:rPr kumimoji="0" lang="en-US" altLang="zh-CN" sz="3600" b="1" i="1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ω</a:t>
                </a:r>
                <a:r>
                  <a:rPr kumimoji="0" lang="en-US" altLang="zh-CN" sz="3600" b="1" i="0" u="none" strike="noStrike" cap="none" normalizeH="0" baseline="3000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kumimoji="0" lang="en-US" altLang="zh-CN" sz="3600" b="1" i="1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kumimoji="0" lang="en-US" altLang="zh-CN" sz="32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</a:p>
              <a:p>
                <a:pPr lvl="0" defTabSz="914400">
                  <a:lnSpc>
                    <a:spcPct val="150000"/>
                  </a:lnSpc>
                </a:pPr>
                <a:r>
                  <a:rPr kumimoji="0" lang="en-US" altLang="zh-CN" sz="32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(2)</a:t>
                </a:r>
                <a:r>
                  <a:rPr kumimoji="0" lang="zh-CN" altLang="en-US" sz="32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其他导出公式：</a:t>
                </a:r>
                <a:endParaRPr kumimoji="0" lang="en-US" altLang="zh-CN" sz="3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0" defTabSz="914400">
                  <a:lnSpc>
                    <a:spcPct val="150000"/>
                  </a:lnSpc>
                </a:pPr>
                <a:r>
                  <a:rPr kumimoji="0" lang="zh-CN" altLang="en-US" sz="32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将</a:t>
                </a:r>
                <a:r>
                  <a:rPr kumimoji="0" lang="en-US" altLang="zh-CN" sz="3600" b="1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ω</a:t>
                </a:r>
                <a:r>
                  <a:rPr kumimoji="0" lang="zh-CN" altLang="en-US" sz="3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＝</a:t>
                </a:r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6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zh-CN" altLang="en-US" sz="3600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n-US" altLang="zh-CN" sz="36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den>
                    </m:f>
                  </m:oMath>
                </a14:m>
                <a:r>
                  <a:rPr kumimoji="0" lang="zh-CN" altLang="en-US" sz="3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＝</a:t>
                </a:r>
                <a:r>
                  <a:rPr kumimoji="0" lang="en-US" altLang="zh-CN" sz="3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2π</a:t>
                </a:r>
                <a:r>
                  <a:rPr kumimoji="0" lang="en-US" altLang="zh-CN" sz="3600" b="1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zh-CN" altLang="en-US" sz="32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代</a:t>
                </a:r>
                <a:r>
                  <a:rPr kumimoji="0" lang="zh-CN" altLang="en-US" sz="3200" b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入</a:t>
                </a:r>
                <a:r>
                  <a:rPr kumimoji="0" lang="en-US" altLang="zh-CN" sz="3600" b="1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kumimoji="0" lang="zh-CN" altLang="en-US" sz="3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＝</a:t>
                </a:r>
                <a:r>
                  <a:rPr kumimoji="0" lang="en-US" altLang="zh-CN" sz="3600" b="1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ω</a:t>
                </a:r>
                <a:r>
                  <a:rPr kumimoji="0" lang="en-US" altLang="zh-CN" sz="3600" b="1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kumimoji="0" lang="en-US" altLang="zh-CN" sz="3600" b="1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endParaRPr kumimoji="0" lang="en-US" altLang="zh-CN" sz="3200" b="1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0" defTabSz="914400">
                  <a:lnSpc>
                    <a:spcPct val="150000"/>
                  </a:lnSpc>
                </a:pPr>
                <a:r>
                  <a:rPr kumimoji="0" lang="zh-CN" altLang="en-US" sz="32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可得</a:t>
                </a:r>
                <a:r>
                  <a:rPr kumimoji="0" lang="en-US" altLang="zh-CN" sz="3600" b="1" i="1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kumimoji="0" lang="zh-CN" altLang="en-US" sz="3600" b="1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＝</a:t>
                </a:r>
                <a:r>
                  <a:rPr lang="en-US" altLang="zh-CN" sz="36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sSup>
                          <m:sSupPr>
                            <m:ctrlP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3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p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p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US" altLang="zh-CN" sz="3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zh-CN" sz="3600" b="1" i="1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kumimoji="0" lang="zh-CN" altLang="en-US" sz="3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kumimoji="0" lang="en-US" altLang="zh-CN" sz="3600" b="1" i="1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kumimoji="0" lang="zh-CN" altLang="en-US" sz="3600" b="1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＝</a:t>
                </a:r>
                <a:r>
                  <a:rPr kumimoji="0" lang="en-US" altLang="zh-CN" sz="3600" b="1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4π</a:t>
                </a:r>
                <a:r>
                  <a:rPr kumimoji="0" lang="en-US" altLang="zh-CN" sz="3600" b="1" i="0" u="none" strike="noStrike" cap="none" normalizeH="0" baseline="3000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kumimoji="0" lang="en-US" altLang="zh-CN" sz="3600" b="1" i="1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kumimoji="0" lang="en-US" altLang="zh-CN" sz="3600" b="1" i="0" u="none" strike="noStrike" cap="none" normalizeH="0" baseline="3000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kumimoji="0" lang="en-US" altLang="zh-CN" sz="3600" b="1" i="1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endParaRPr kumimoji="0" lang="en-US" altLang="zh-CN" sz="32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0" defTabSz="914400">
                  <a:lnSpc>
                    <a:spcPct val="150000"/>
                  </a:lnSpc>
                </a:pPr>
                <a:r>
                  <a:rPr lang="zh-CN" altLang="en-US" sz="32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及</a:t>
                </a:r>
                <a:r>
                  <a:rPr lang="en-US" altLang="zh-CN" sz="3600" b="1" i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v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＝</a:t>
                </a:r>
                <a:r>
                  <a:rPr lang="en-US" altLang="zh-CN" sz="3600" b="1" i="1" dirty="0" err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ωr</a:t>
                </a:r>
                <a:r>
                  <a:rPr lang="zh-CN" altLang="en-US" sz="32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代入</a:t>
                </a:r>
                <a:r>
                  <a:rPr lang="en-US" altLang="zh-CN" sz="3600" b="1" i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＝</a:t>
                </a:r>
                <a:r>
                  <a:rPr lang="en-US" altLang="zh-CN" sz="3600" b="1" i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ω</a:t>
                </a:r>
                <a:r>
                  <a:rPr lang="en-US" altLang="zh-CN" sz="3600" b="1" baseline="30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600" b="1" i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endParaRPr lang="en-US" altLang="zh-CN" sz="3200" b="1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0" defTabSz="914400">
                  <a:lnSpc>
                    <a:spcPct val="150000"/>
                  </a:lnSpc>
                </a:pPr>
                <a:r>
                  <a:rPr kumimoji="0" lang="zh-CN" altLang="en-US" sz="3200" b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可得</a:t>
                </a:r>
                <a:r>
                  <a:rPr lang="en-US" altLang="zh-CN" sz="36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36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＝</a:t>
                </a:r>
                <a:r>
                  <a:rPr lang="en-US" altLang="zh-CN" sz="3600" b="1" i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ωv</a:t>
                </a:r>
                <a:endParaRPr kumimoji="0" lang="en-US" altLang="zh-CN" sz="32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2F0CBD6-581A-45E2-8889-CAF9FD2D76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6255" y="307474"/>
                <a:ext cx="10412680" cy="6243056"/>
              </a:xfrm>
              <a:prstGeom prst="rect">
                <a:avLst/>
              </a:prstGeom>
              <a:blipFill>
                <a:blip r:embed="rId2"/>
                <a:stretch>
                  <a:fillRect b="-312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953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97760FD-75AC-48E6-A26E-124068B4DA17}"/>
              </a:ext>
            </a:extLst>
          </p:cNvPr>
          <p:cNvSpPr txBox="1"/>
          <p:nvPr/>
        </p:nvSpPr>
        <p:spPr>
          <a:xfrm>
            <a:off x="2942452" y="2703918"/>
            <a:ext cx="5468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一、力与运动</a:t>
            </a:r>
          </a:p>
        </p:txBody>
      </p:sp>
    </p:spTree>
    <p:extLst>
      <p:ext uri="{BB962C8B-B14F-4D97-AF65-F5344CB8AC3E}">
        <p14:creationId xmlns:p14="http://schemas.microsoft.com/office/powerpoint/2010/main" val="3105355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88EB976-08F9-4D14-B342-B2CF269E964B}"/>
              </a:ext>
            </a:extLst>
          </p:cNvPr>
          <p:cNvSpPr txBox="1"/>
          <p:nvPr/>
        </p:nvSpPr>
        <p:spPr>
          <a:xfrm>
            <a:off x="2399190" y="404036"/>
            <a:ext cx="72988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牛顿第二定律在直线中的应用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1D1923-163D-4A22-9DF4-7709B475558C}"/>
              </a:ext>
            </a:extLst>
          </p:cNvPr>
          <p:cNvSpPr txBox="1"/>
          <p:nvPr/>
        </p:nvSpPr>
        <p:spPr>
          <a:xfrm>
            <a:off x="742277" y="2275243"/>
            <a:ext cx="10929770" cy="2870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板块问题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静摩擦？滑动摩擦力？共速后是否一起运动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传送带问题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共速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弹簧问题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分离条件，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N=0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6171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E9438A6-6044-4828-BFE5-05F37215A291}"/>
              </a:ext>
            </a:extLst>
          </p:cNvPr>
          <p:cNvSpPr txBox="1"/>
          <p:nvPr/>
        </p:nvSpPr>
        <p:spPr>
          <a:xfrm>
            <a:off x="1522442" y="495476"/>
            <a:ext cx="89286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牛顿第二定律在匀速圆周运动中的应用</a:t>
            </a:r>
            <a:endParaRPr lang="en-US" altLang="zh-CN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CN" alt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向心力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CF2DE42-3B17-433A-B805-894C826EF7A1}"/>
              </a:ext>
            </a:extLst>
          </p:cNvPr>
          <p:cNvSpPr/>
          <p:nvPr/>
        </p:nvSpPr>
        <p:spPr>
          <a:xfrm>
            <a:off x="458992" y="2161011"/>
            <a:ext cx="11274015" cy="1476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做匀速圆周运动的物体，</a:t>
            </a:r>
            <a:r>
              <a:rPr lang="zh-CN" altLang="en-US" sz="3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加速度指向圆心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，由牛顿第二定律，</a:t>
            </a:r>
            <a:r>
              <a:rPr lang="zh-CN" altLang="en-US" sz="3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合力也指向圆心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，被叫作</a:t>
            </a:r>
            <a:r>
              <a:rPr lang="zh-CN" altLang="en-US" sz="3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向心力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BD260CC-4205-4773-A959-FA843AEA3BD6}"/>
                  </a:ext>
                </a:extLst>
              </p:cNvPr>
              <p:cNvSpPr txBox="1"/>
              <p:nvPr/>
            </p:nvSpPr>
            <p:spPr>
              <a:xfrm>
                <a:off x="1424852" y="4047138"/>
                <a:ext cx="9026202" cy="1907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32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zh-CN" altLang="en-US" sz="3200" b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合</a:t>
                </a:r>
                <a:r>
                  <a:rPr lang="en-US" altLang="zh-CN" sz="32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32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</a:t>
                </a:r>
                <a:r>
                  <a:rPr lang="zh-CN" altLang="en-US" sz="3200" b="1" dirty="0">
                    <a:solidFill>
                      <a:srgbClr val="FF0000"/>
                    </a:solidFill>
                  </a:rPr>
                  <a:t>，等式右边为质量</a:t>
                </a:r>
                <a:r>
                  <a:rPr lang="en-US" altLang="zh-CN" sz="3200" b="1" dirty="0">
                    <a:solidFill>
                      <a:srgbClr val="FF0000"/>
                    </a:solidFill>
                  </a:rPr>
                  <a:t>×</a:t>
                </a:r>
                <a:r>
                  <a:rPr lang="zh-CN" altLang="en-US" sz="3200" b="1" dirty="0">
                    <a:solidFill>
                      <a:srgbClr val="FF0000"/>
                    </a:solidFill>
                  </a:rPr>
                  <a:t>向心加速度</a:t>
                </a:r>
                <a:endParaRPr lang="en-US" altLang="zh-CN" sz="3200" b="1" dirty="0">
                  <a:solidFill>
                    <a:srgbClr val="FF0000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sSup>
                          <m:sSupPr>
                            <m:ctrlPr>
                              <a:rPr lang="en-US" altLang="zh-CN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CN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den>
                    </m:f>
                  </m:oMath>
                </a14:m>
                <a:r>
                  <a:rPr lang="zh-CN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3200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32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mω</a:t>
                </a:r>
                <a:r>
                  <a:rPr lang="en-US" altLang="zh-CN" sz="3200" b="1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zh-CN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，</a:t>
                </a:r>
                <a:r>
                  <a:rPr lang="en-US" altLang="zh-CN" sz="32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altLang="zh-CN" sz="32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sSup>
                          <m:sSupPr>
                            <m:ctrlPr>
                              <a:rPr lang="en-US" altLang="zh-CN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p>
                            <m:r>
                              <a:rPr lang="en-US" altLang="zh-CN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p>
                            <m:r>
                              <a:rPr lang="en-US" altLang="zh-CN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US" altLang="zh-CN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32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zh-CN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32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altLang="zh-CN" sz="32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4π</a:t>
                </a:r>
                <a:r>
                  <a:rPr lang="en-US" altLang="zh-CN" sz="3200" b="1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3200" b="1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BD260CC-4205-4773-A959-FA843AEA3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852" y="4047138"/>
                <a:ext cx="9026202" cy="1907189"/>
              </a:xfrm>
              <a:prstGeom prst="rect">
                <a:avLst/>
              </a:prstGeom>
              <a:blipFill>
                <a:blip r:embed="rId2"/>
                <a:stretch>
                  <a:fillRect b="-44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0591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53C63E5B-7AD6-418C-BF0E-AF4F115CA738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1462826"/>
            <a:ext cx="4648200" cy="1006475"/>
            <a:chOff x="3600" y="8772"/>
            <a:chExt cx="5760" cy="1248"/>
          </a:xfrm>
        </p:grpSpPr>
        <p:sp>
          <p:nvSpPr>
            <p:cNvPr id="3" name="AutoShape 5">
              <a:extLst>
                <a:ext uri="{FF2B5EF4-FFF2-40B4-BE49-F238E27FC236}">
                  <a16:creationId xmlns:a16="http://schemas.microsoft.com/office/drawing/2014/main" id="{5C3B6E4A-D3E1-460D-B932-9950D4899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8772"/>
              <a:ext cx="5760" cy="1248"/>
            </a:xfrm>
            <a:prstGeom prst="parallelogram">
              <a:avLst>
                <a:gd name="adj" fmla="val 115385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zh-CN">
                <a:solidFill>
                  <a:srgbClr val="8E163E"/>
                </a:solidFill>
              </a:endParaRPr>
            </a:p>
          </p:txBody>
        </p:sp>
        <p:sp>
          <p:nvSpPr>
            <p:cNvPr id="4" name="Oval 6">
              <a:extLst>
                <a:ext uri="{FF2B5EF4-FFF2-40B4-BE49-F238E27FC236}">
                  <a16:creationId xmlns:a16="http://schemas.microsoft.com/office/drawing/2014/main" id="{85312A2B-9FC4-4711-884D-44BEF786F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0" y="8928"/>
              <a:ext cx="3240" cy="7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zh-CN">
                <a:solidFill>
                  <a:srgbClr val="8E163E"/>
                </a:solidFill>
              </a:endParaRPr>
            </a:p>
          </p:txBody>
        </p:sp>
        <p:sp>
          <p:nvSpPr>
            <p:cNvPr id="5" name="Oval 7">
              <a:extLst>
                <a:ext uri="{FF2B5EF4-FFF2-40B4-BE49-F238E27FC236}">
                  <a16:creationId xmlns:a16="http://schemas.microsoft.com/office/drawing/2014/main" id="{3F4E4A24-11FF-491D-BA21-86FC27B8E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0" y="9282"/>
              <a:ext cx="57" cy="5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zh-CN">
                <a:solidFill>
                  <a:srgbClr val="8E163E"/>
                </a:solidFill>
              </a:endParaRPr>
            </a:p>
          </p:txBody>
        </p:sp>
        <p:sp>
          <p:nvSpPr>
            <p:cNvPr id="6" name="Line 8">
              <a:extLst>
                <a:ext uri="{FF2B5EF4-FFF2-40B4-BE49-F238E27FC236}">
                  <a16:creationId xmlns:a16="http://schemas.microsoft.com/office/drawing/2014/main" id="{9B3FAACF-5282-4592-B1F0-0D1B4CA437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94" y="9310"/>
              <a:ext cx="156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Oval 9">
              <a:extLst>
                <a:ext uri="{FF2B5EF4-FFF2-40B4-BE49-F238E27FC236}">
                  <a16:creationId xmlns:a16="http://schemas.microsoft.com/office/drawing/2014/main" id="{BD58A734-B71B-4F73-9E96-723D57D7F4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0" y="9240"/>
              <a:ext cx="159" cy="15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zh-CN">
                <a:solidFill>
                  <a:srgbClr val="8E163E"/>
                </a:solidFill>
              </a:endParaRPr>
            </a:p>
          </p:txBody>
        </p:sp>
      </p:grpSp>
      <p:sp>
        <p:nvSpPr>
          <p:cNvPr id="8" name="Line 18">
            <a:extLst>
              <a:ext uri="{FF2B5EF4-FFF2-40B4-BE49-F238E27FC236}">
                <a16:creationId xmlns:a16="http://schemas.microsoft.com/office/drawing/2014/main" id="{47EDC6F0-CA6F-4BBF-9A17-6E66158A43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5186" y="1893261"/>
            <a:ext cx="0" cy="835027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9" name="Line 19">
            <a:extLst>
              <a:ext uri="{FF2B5EF4-FFF2-40B4-BE49-F238E27FC236}">
                <a16:creationId xmlns:a16="http://schemas.microsoft.com/office/drawing/2014/main" id="{778B274A-919B-4EAC-9C47-6933DB6E78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65186" y="1097430"/>
            <a:ext cx="0" cy="812395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10" name="Line 20">
            <a:extLst>
              <a:ext uri="{FF2B5EF4-FFF2-40B4-BE49-F238E27FC236}">
                <a16:creationId xmlns:a16="http://schemas.microsoft.com/office/drawing/2014/main" id="{0AAF5DEB-84DB-4CE2-BE31-23ADAE9106E9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4207734" y="1454510"/>
            <a:ext cx="0" cy="874491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11" name="Text Box 21">
            <a:extLst>
              <a:ext uri="{FF2B5EF4-FFF2-40B4-BE49-F238E27FC236}">
                <a16:creationId xmlns:a16="http://schemas.microsoft.com/office/drawing/2014/main" id="{8052C17C-D0B1-425E-AE8D-E06CD01BF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0912" y="1029220"/>
            <a:ext cx="590550" cy="511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400" b="1">
                <a:latin typeface="Times New Roman" panose="02020603050405020304" pitchFamily="18" charset="0"/>
              </a:rPr>
              <a:t>N</a:t>
            </a:r>
            <a:endParaRPr lang="en-US" altLang="zh-CN" sz="2400" b="1"/>
          </a:p>
        </p:txBody>
      </p:sp>
      <p:sp>
        <p:nvSpPr>
          <p:cNvPr id="12" name="Text Box 22">
            <a:extLst>
              <a:ext uri="{FF2B5EF4-FFF2-40B4-BE49-F238E27FC236}">
                <a16:creationId xmlns:a16="http://schemas.microsoft.com/office/drawing/2014/main" id="{90A9BBF5-279F-4AE0-8161-516BF640C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0912" y="2241177"/>
            <a:ext cx="590550" cy="511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400" b="1">
                <a:latin typeface="Times New Roman" panose="02020603050405020304" pitchFamily="18" charset="0"/>
              </a:rPr>
              <a:t>G</a:t>
            </a:r>
            <a:endParaRPr lang="en-US" altLang="zh-CN" sz="2400" b="1"/>
          </a:p>
        </p:txBody>
      </p:sp>
      <p:sp>
        <p:nvSpPr>
          <p:cNvPr id="13" name="Text Box 23">
            <a:extLst>
              <a:ext uri="{FF2B5EF4-FFF2-40B4-BE49-F238E27FC236}">
                <a16:creationId xmlns:a16="http://schemas.microsoft.com/office/drawing/2014/main" id="{D837DCE0-7080-41C4-BF4B-B387CC93C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4430" y="1435439"/>
            <a:ext cx="590550" cy="511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400" b="1" dirty="0">
                <a:latin typeface="Times New Roman" panose="02020603050405020304" pitchFamily="18" charset="0"/>
              </a:rPr>
              <a:t>T</a:t>
            </a:r>
            <a:endParaRPr lang="en-US" altLang="zh-CN" sz="2400" b="1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3B3FEA8-9615-4460-B83E-F5C6D52637C2}"/>
              </a:ext>
            </a:extLst>
          </p:cNvPr>
          <p:cNvGrpSpPr/>
          <p:nvPr/>
        </p:nvGrpSpPr>
        <p:grpSpPr>
          <a:xfrm>
            <a:off x="7263594" y="622550"/>
            <a:ext cx="3459411" cy="2435408"/>
            <a:chOff x="6383743" y="3545787"/>
            <a:chExt cx="4419739" cy="3111475"/>
          </a:xfrm>
        </p:grpSpPr>
        <p:sp>
          <p:nvSpPr>
            <p:cNvPr id="15" name="Oval 4">
              <a:extLst>
                <a:ext uri="{FF2B5EF4-FFF2-40B4-BE49-F238E27FC236}">
                  <a16:creationId xmlns:a16="http://schemas.microsoft.com/office/drawing/2014/main" id="{7720422D-DDC2-4D20-B856-828563A1F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3743" y="4346945"/>
              <a:ext cx="4105275" cy="19431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b="1">
                <a:cs typeface="Times New Roman" panose="02020603050405020304" pitchFamily="18" charset="0"/>
              </a:endParaRPr>
            </a:p>
          </p:txBody>
        </p:sp>
        <p:sp>
          <p:nvSpPr>
            <p:cNvPr id="16" name="AutoShape 5">
              <a:extLst>
                <a:ext uri="{FF2B5EF4-FFF2-40B4-BE49-F238E27FC236}">
                  <a16:creationId xmlns:a16="http://schemas.microsoft.com/office/drawing/2014/main" id="{239E5E68-3F84-458B-9263-16370D0D3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8291" y="4926380"/>
              <a:ext cx="431800" cy="431800"/>
            </a:xfrm>
            <a:prstGeom prst="cube">
              <a:avLst>
                <a:gd name="adj" fmla="val 25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b="1">
                <a:cs typeface="Times New Roman" panose="02020603050405020304" pitchFamily="18" charset="0"/>
              </a:endParaRPr>
            </a:p>
          </p:txBody>
        </p:sp>
        <p:sp>
          <p:nvSpPr>
            <p:cNvPr id="17" name="AutoShape 8">
              <a:extLst>
                <a:ext uri="{FF2B5EF4-FFF2-40B4-BE49-F238E27FC236}">
                  <a16:creationId xmlns:a16="http://schemas.microsoft.com/office/drawing/2014/main" id="{1ABF80E7-B7A8-4A69-BD9F-392B38D2AFC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9407930" y="3545787"/>
              <a:ext cx="409435" cy="598449"/>
            </a:xfrm>
            <a:prstGeom prst="curvedLeftArrow">
              <a:avLst>
                <a:gd name="adj1" fmla="val 20433"/>
                <a:gd name="adj2" fmla="val 69890"/>
                <a:gd name="adj3" fmla="val 7423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b="1">
                <a:cs typeface="Times New Roman" panose="02020603050405020304" pitchFamily="18" charset="0"/>
              </a:endParaRPr>
            </a:p>
          </p:txBody>
        </p:sp>
        <p:sp>
          <p:nvSpPr>
            <p:cNvPr id="18" name="Line 9">
              <a:extLst>
                <a:ext uri="{FF2B5EF4-FFF2-40B4-BE49-F238E27FC236}">
                  <a16:creationId xmlns:a16="http://schemas.microsoft.com/office/drawing/2014/main" id="{DD925B37-7B0E-4736-9516-E6F6286941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84192" y="5210546"/>
              <a:ext cx="0" cy="9366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Line 10">
              <a:extLst>
                <a:ext uri="{FF2B5EF4-FFF2-40B4-BE49-F238E27FC236}">
                  <a16:creationId xmlns:a16="http://schemas.microsoft.com/office/drawing/2014/main" id="{0F6D3535-6CC7-40DB-AE7A-7E336ECE1C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984192" y="4273921"/>
              <a:ext cx="0" cy="93662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Line 11">
              <a:extLst>
                <a:ext uri="{FF2B5EF4-FFF2-40B4-BE49-F238E27FC236}">
                  <a16:creationId xmlns:a16="http://schemas.microsoft.com/office/drawing/2014/main" id="{B70DEC55-46DB-4C5D-A445-34E3C81CE2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552392" y="5210545"/>
              <a:ext cx="431800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 Box 12">
              <a:extLst>
                <a:ext uri="{FF2B5EF4-FFF2-40B4-BE49-F238E27FC236}">
                  <a16:creationId xmlns:a16="http://schemas.microsoft.com/office/drawing/2014/main" id="{C3F4AE35-FF5E-4F72-BF58-6839B7EEEF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90861" y="5910154"/>
              <a:ext cx="1012621" cy="747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b="1" i="1" dirty="0">
                  <a:ea typeface="Gungsuh" panose="02030600000101010101" pitchFamily="18" charset="-127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2" name="Text Box 13">
              <a:extLst>
                <a:ext uri="{FF2B5EF4-FFF2-40B4-BE49-F238E27FC236}">
                  <a16:creationId xmlns:a16="http://schemas.microsoft.com/office/drawing/2014/main" id="{45FE6F6C-41BD-4948-8E0C-1A8BEB2CB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12756" y="3770683"/>
              <a:ext cx="792161" cy="747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b="1" i="1" dirty="0">
                  <a:ea typeface="GungsuhChe" panose="02030609000101010101" pitchFamily="49" charset="-127"/>
                  <a:cs typeface="Times New Roman" panose="02020603050405020304" pitchFamily="18" charset="0"/>
                </a:rPr>
                <a:t>N</a:t>
              </a:r>
              <a:endParaRPr lang="en-US" altLang="zh-CN" b="1" i="1" baseline="-25000" dirty="0">
                <a:ea typeface="GungsuhChe" panose="02030609000101010101" pitchFamily="49" charset="-127"/>
                <a:cs typeface="Times New Roman" panose="02020603050405020304" pitchFamily="18" charset="0"/>
              </a:endParaRPr>
            </a:p>
          </p:txBody>
        </p:sp>
        <p:sp>
          <p:nvSpPr>
            <p:cNvPr id="23" name="Text Box 14">
              <a:extLst>
                <a:ext uri="{FF2B5EF4-FFF2-40B4-BE49-F238E27FC236}">
                  <a16:creationId xmlns:a16="http://schemas.microsoft.com/office/drawing/2014/main" id="{C2A2886F-998F-4340-A214-F2573FFBEA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92030" y="4705718"/>
              <a:ext cx="431800" cy="747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b="1" i="1">
                  <a:ea typeface="DotumChe" panose="020B0609000101010101" pitchFamily="49" charset="-127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4" name="Oval 16">
              <a:extLst>
                <a:ext uri="{FF2B5EF4-FFF2-40B4-BE49-F238E27FC236}">
                  <a16:creationId xmlns:a16="http://schemas.microsoft.com/office/drawing/2014/main" id="{5682B387-D223-46EF-B342-2AFEF76B5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8567" y="4611453"/>
              <a:ext cx="3168650" cy="13684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b="1">
                <a:cs typeface="Times New Roman" panose="02020603050405020304" pitchFamily="18" charset="0"/>
              </a:endParaRPr>
            </a:p>
          </p:txBody>
        </p:sp>
      </p:grpSp>
      <p:sp>
        <p:nvSpPr>
          <p:cNvPr id="25" name="Text Box 14">
            <a:extLst>
              <a:ext uri="{FF2B5EF4-FFF2-40B4-BE49-F238E27FC236}">
                <a16:creationId xmlns:a16="http://schemas.microsoft.com/office/drawing/2014/main" id="{69F0F33D-AD20-43D3-A7E7-04329EF82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6156" y="4125403"/>
            <a:ext cx="464343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绳子拉力和重力的合力提供了向心力</a:t>
            </a:r>
          </a:p>
        </p:txBody>
      </p:sp>
      <p:grpSp>
        <p:nvGrpSpPr>
          <p:cNvPr id="26" name="组合 17">
            <a:extLst>
              <a:ext uri="{FF2B5EF4-FFF2-40B4-BE49-F238E27FC236}">
                <a16:creationId xmlns:a16="http://schemas.microsoft.com/office/drawing/2014/main" id="{3AA12D40-9FDF-450A-9855-3FA2278989B6}"/>
              </a:ext>
            </a:extLst>
          </p:cNvPr>
          <p:cNvGrpSpPr>
            <a:grpSpLocks/>
          </p:cNvGrpSpPr>
          <p:nvPr/>
        </p:nvGrpSpPr>
        <p:grpSpPr bwMode="auto">
          <a:xfrm>
            <a:off x="4456355" y="3256671"/>
            <a:ext cx="2662238" cy="3097213"/>
            <a:chOff x="5724525" y="2852738"/>
            <a:chExt cx="2662237" cy="3097212"/>
          </a:xfrm>
        </p:grpSpPr>
        <p:sp>
          <p:nvSpPr>
            <p:cNvPr id="27" name="Oval 4">
              <a:extLst>
                <a:ext uri="{FF2B5EF4-FFF2-40B4-BE49-F238E27FC236}">
                  <a16:creationId xmlns:a16="http://schemas.microsoft.com/office/drawing/2014/main" id="{FFF85CFC-6196-472E-A6D7-19235D15F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4525" y="4868863"/>
              <a:ext cx="2232025" cy="108108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b="1"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Oval 5">
              <a:extLst>
                <a:ext uri="{FF2B5EF4-FFF2-40B4-BE49-F238E27FC236}">
                  <a16:creationId xmlns:a16="http://schemas.microsoft.com/office/drawing/2014/main" id="{6B374FA5-6EE6-445A-A8E7-C9FD679FB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3525" y="5229225"/>
              <a:ext cx="144463" cy="14446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b="1"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Line 6">
              <a:extLst>
                <a:ext uri="{FF2B5EF4-FFF2-40B4-BE49-F238E27FC236}">
                  <a16:creationId xmlns:a16="http://schemas.microsoft.com/office/drawing/2014/main" id="{C021F797-F37C-41B4-9567-464FEDE381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804025" y="2852738"/>
              <a:ext cx="0" cy="2520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Line 7">
              <a:extLst>
                <a:ext uri="{FF2B5EF4-FFF2-40B4-BE49-F238E27FC236}">
                  <a16:creationId xmlns:a16="http://schemas.microsoft.com/office/drawing/2014/main" id="{C3E1C00A-C4E4-4180-A349-10183DB24A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04025" y="2852738"/>
              <a:ext cx="1152525" cy="2447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Line 8">
              <a:extLst>
                <a:ext uri="{FF2B5EF4-FFF2-40B4-BE49-F238E27FC236}">
                  <a16:creationId xmlns:a16="http://schemas.microsoft.com/office/drawing/2014/main" id="{A43E0CD1-E6DD-4367-B6DC-9392CEBEFD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56548" y="5329275"/>
              <a:ext cx="7143" cy="484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Line 9">
              <a:extLst>
                <a:ext uri="{FF2B5EF4-FFF2-40B4-BE49-F238E27FC236}">
                  <a16:creationId xmlns:a16="http://schemas.microsoft.com/office/drawing/2014/main" id="{CF3F7F4F-F248-4AE6-AD54-BD8AC90D84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04025" y="5300663"/>
              <a:ext cx="1081088" cy="73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Text Box 10">
              <a:extLst>
                <a:ext uri="{FF2B5EF4-FFF2-40B4-BE49-F238E27FC236}">
                  <a16:creationId xmlns:a16="http://schemas.microsoft.com/office/drawing/2014/main" id="{53589606-5579-432D-BAE0-8A481D7938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77050" y="5300663"/>
              <a:ext cx="43180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b="1">
                  <a:ea typeface="黑体" panose="02010609060101010101" pitchFamily="49" charset="-122"/>
                  <a:cs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34" name="Text Box 11">
              <a:extLst>
                <a:ext uri="{FF2B5EF4-FFF2-40B4-BE49-F238E27FC236}">
                  <a16:creationId xmlns:a16="http://schemas.microsoft.com/office/drawing/2014/main" id="{4CB23EDD-94A1-4C6E-AA4A-9F60423B72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3525" y="4750127"/>
              <a:ext cx="50323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b="1" dirty="0">
                  <a:ea typeface="黑体" panose="02010609060101010101" pitchFamily="49" charset="-122"/>
                  <a:cs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35" name="Arc 12">
              <a:extLst>
                <a:ext uri="{FF2B5EF4-FFF2-40B4-BE49-F238E27FC236}">
                  <a16:creationId xmlns:a16="http://schemas.microsoft.com/office/drawing/2014/main" id="{7D1B810C-6A68-44EB-8406-FB750AA571D2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6804025" y="3141663"/>
              <a:ext cx="144463" cy="74612"/>
            </a:xfrm>
            <a:custGeom>
              <a:avLst/>
              <a:gdLst>
                <a:gd name="T0" fmla="*/ 0 w 21600"/>
                <a:gd name="T1" fmla="*/ 0 h 30707"/>
                <a:gd name="T2" fmla="*/ 2147483646 w 21600"/>
                <a:gd name="T3" fmla="*/ 220268151 h 30707"/>
                <a:gd name="T4" fmla="*/ 0 w 21600"/>
                <a:gd name="T5" fmla="*/ 154941825 h 30707"/>
                <a:gd name="T6" fmla="*/ 0 60000 65536"/>
                <a:gd name="T7" fmla="*/ 0 60000 65536"/>
                <a:gd name="T8" fmla="*/ 0 60000 65536"/>
                <a:gd name="T9" fmla="*/ 0 w 21600"/>
                <a:gd name="T10" fmla="*/ 0 h 30707"/>
                <a:gd name="T11" fmla="*/ 21600 w 21600"/>
                <a:gd name="T12" fmla="*/ 30707 h 307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0707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4746"/>
                    <a:pt x="20912" y="27854"/>
                    <a:pt x="19586" y="30707"/>
                  </a:cubicBezTo>
                </a:path>
                <a:path w="21600" h="30707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4746"/>
                    <a:pt x="20912" y="27854"/>
                    <a:pt x="19586" y="30707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Text Box 13">
              <a:extLst>
                <a:ext uri="{FF2B5EF4-FFF2-40B4-BE49-F238E27FC236}">
                  <a16:creationId xmlns:a16="http://schemas.microsoft.com/office/drawing/2014/main" id="{F7F27809-CA75-4DA1-80C6-7A3F6573B9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2588" y="3178969"/>
              <a:ext cx="43180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b="1" dirty="0">
                  <a:ea typeface="黑体" panose="02010609060101010101" pitchFamily="49" charset="-122"/>
                  <a:cs typeface="Times New Roman" panose="02020603050405020304" pitchFamily="18" charset="0"/>
                </a:rPr>
                <a:t>θ</a:t>
              </a:r>
              <a:endPara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7" name="Object 2">
            <a:extLst>
              <a:ext uri="{FF2B5EF4-FFF2-40B4-BE49-F238E27FC236}">
                <a16:creationId xmlns:a16="http://schemas.microsoft.com/office/drawing/2014/main" id="{4AC10F84-D101-4A0C-B2D0-4091202A0D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023705"/>
              </p:ext>
            </p:extLst>
          </p:nvPr>
        </p:nvGraphicFramePr>
        <p:xfrm>
          <a:off x="7334495" y="5401334"/>
          <a:ext cx="381000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1" name="Equation" r:id="rId3" imgW="1066800" imgH="228600" progId="Equation.3">
                  <p:embed/>
                </p:oleObj>
              </mc:Choice>
              <mc:Fallback>
                <p:oleObj name="Equation" r:id="rId3" imgW="1066800" imgH="228600" progId="Equation.3">
                  <p:embed/>
                  <p:pic>
                    <p:nvPicPr>
                      <p:cNvPr id="40" name="Object 2">
                        <a:extLst>
                          <a:ext uri="{FF2B5EF4-FFF2-40B4-BE49-F238E27FC236}">
                            <a16:creationId xmlns:a16="http://schemas.microsoft.com/office/drawing/2014/main" id="{7D1B69AA-5A22-4E3E-BE27-6569B04D3D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495" y="5401334"/>
                        <a:ext cx="3810000" cy="8159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文本框 37">
            <a:extLst>
              <a:ext uri="{FF2B5EF4-FFF2-40B4-BE49-F238E27FC236}">
                <a16:creationId xmlns:a16="http://schemas.microsoft.com/office/drawing/2014/main" id="{062023E6-43B3-49D2-8E96-2AB1310B2AC2}"/>
              </a:ext>
            </a:extLst>
          </p:cNvPr>
          <p:cNvSpPr txBox="1"/>
          <p:nvPr/>
        </p:nvSpPr>
        <p:spPr>
          <a:xfrm>
            <a:off x="1380040" y="150698"/>
            <a:ext cx="8928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水平面的匀速圆周运动</a:t>
            </a:r>
          </a:p>
        </p:txBody>
      </p:sp>
      <p:sp>
        <p:nvSpPr>
          <p:cNvPr id="39" name="Text Box 14">
            <a:extLst>
              <a:ext uri="{FF2B5EF4-FFF2-40B4-BE49-F238E27FC236}">
                <a16:creationId xmlns:a16="http://schemas.microsoft.com/office/drawing/2014/main" id="{3E1C23D4-326E-45FD-8C7F-CC8EA4328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6181" y="2772421"/>
            <a:ext cx="420415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合力为绳子的拉力</a:t>
            </a:r>
            <a:r>
              <a:rPr lang="en-US" altLang="zh-CN" b="1" dirty="0"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，拉力提供了向心力</a:t>
            </a:r>
          </a:p>
        </p:txBody>
      </p:sp>
      <p:sp>
        <p:nvSpPr>
          <p:cNvPr id="40" name="Text Box 14">
            <a:extLst>
              <a:ext uri="{FF2B5EF4-FFF2-40B4-BE49-F238E27FC236}">
                <a16:creationId xmlns:a16="http://schemas.microsoft.com/office/drawing/2014/main" id="{4AF045CF-D696-459E-BE12-980CB267C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1074" y="2805411"/>
            <a:ext cx="4175469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合力为绳子的摩擦力</a:t>
            </a:r>
            <a:r>
              <a:rPr lang="en-US" altLang="zh-CN" b="1" i="1" dirty="0"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i="1" dirty="0">
                <a:ea typeface="黑体" panose="02010609060101010101" pitchFamily="49" charset="-122"/>
                <a:cs typeface="Times New Roman" panose="02020603050405020304" pitchFamily="18" charset="0"/>
              </a:rPr>
              <a:t> f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提供了向心力</a:t>
            </a:r>
          </a:p>
        </p:txBody>
      </p:sp>
    </p:spTree>
    <p:extLst>
      <p:ext uri="{BB962C8B-B14F-4D97-AF65-F5344CB8AC3E}">
        <p14:creationId xmlns:p14="http://schemas.microsoft.com/office/powerpoint/2010/main" val="383960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D53B516-288B-4E61-A676-E3B5D6B550BC}"/>
              </a:ext>
            </a:extLst>
          </p:cNvPr>
          <p:cNvSpPr txBox="1"/>
          <p:nvPr/>
        </p:nvSpPr>
        <p:spPr>
          <a:xfrm>
            <a:off x="1559008" y="289136"/>
            <a:ext cx="89286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水平面的匀速圆周运动</a:t>
            </a:r>
            <a:endParaRPr lang="en-US" altLang="zh-CN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CN" alt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转弯问题</a:t>
            </a:r>
          </a:p>
        </p:txBody>
      </p:sp>
      <p:pic>
        <p:nvPicPr>
          <p:cNvPr id="9" name="Picture 6" descr="圆盘2">
            <a:extLst>
              <a:ext uri="{FF2B5EF4-FFF2-40B4-BE49-F238E27FC236}">
                <a16:creationId xmlns:a16="http://schemas.microsoft.com/office/drawing/2014/main" id="{90F1D9D7-4634-4E96-938E-67832562E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98" y="1545671"/>
            <a:ext cx="3043238" cy="250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173502EE-4856-476E-A2F8-0E3E9F800806}"/>
              </a:ext>
            </a:extLst>
          </p:cNvPr>
          <p:cNvGrpSpPr/>
          <p:nvPr/>
        </p:nvGrpSpPr>
        <p:grpSpPr>
          <a:xfrm>
            <a:off x="1453548" y="1681402"/>
            <a:ext cx="1011238" cy="2121695"/>
            <a:chOff x="2980587" y="810308"/>
            <a:chExt cx="1011238" cy="2121695"/>
          </a:xfrm>
        </p:grpSpPr>
        <p:sp>
          <p:nvSpPr>
            <p:cNvPr id="11" name="Line 7">
              <a:extLst>
                <a:ext uri="{FF2B5EF4-FFF2-40B4-BE49-F238E27FC236}">
                  <a16:creationId xmlns:a16="http://schemas.microsoft.com/office/drawing/2014/main" id="{B464A6AE-E970-4E8C-8414-9D3BA589A4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2212" y="1095265"/>
              <a:ext cx="0" cy="757238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8">
              <a:extLst>
                <a:ext uri="{FF2B5EF4-FFF2-40B4-BE49-F238E27FC236}">
                  <a16:creationId xmlns:a16="http://schemas.microsoft.com/office/drawing/2014/main" id="{A9E62091-F766-43DE-A910-66105BB891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86950" y="1906477"/>
              <a:ext cx="195263" cy="757238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" name="Group 9">
              <a:extLst>
                <a:ext uri="{FF2B5EF4-FFF2-40B4-BE49-F238E27FC236}">
                  <a16:creationId xmlns:a16="http://schemas.microsoft.com/office/drawing/2014/main" id="{31C58E05-13CA-42E0-92A4-7A0DFF4334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86950" y="1665177"/>
              <a:ext cx="454025" cy="442913"/>
              <a:chOff x="3888" y="2521"/>
              <a:chExt cx="445" cy="394"/>
            </a:xfrm>
          </p:grpSpPr>
          <p:sp>
            <p:nvSpPr>
              <p:cNvPr id="18" name="Line 10">
                <a:extLst>
                  <a:ext uri="{FF2B5EF4-FFF2-40B4-BE49-F238E27FC236}">
                    <a16:creationId xmlns:a16="http://schemas.microsoft.com/office/drawing/2014/main" id="{A3788CF0-17AA-4707-AEA3-D9C70FB11B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2688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Text Box 11">
                <a:extLst>
                  <a:ext uri="{FF2B5EF4-FFF2-40B4-BE49-F238E27FC236}">
                    <a16:creationId xmlns:a16="http://schemas.microsoft.com/office/drawing/2014/main" id="{7D9D44C0-16EB-4210-8D2E-225C843783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18" y="2521"/>
                <a:ext cx="315" cy="3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800" dirty="0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F</a:t>
                </a:r>
                <a:endParaRPr lang="en-US" altLang="zh-CN" sz="2800" dirty="0"/>
              </a:p>
            </p:txBody>
          </p:sp>
        </p:grpSp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7F12616A-F417-4A13-A837-BDD7DF0833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5837" y="1866790"/>
              <a:ext cx="0" cy="80962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Text Box 14">
              <a:extLst>
                <a:ext uri="{FF2B5EF4-FFF2-40B4-BE49-F238E27FC236}">
                  <a16:creationId xmlns:a16="http://schemas.microsoft.com/office/drawing/2014/main" id="{4799B48C-88D4-48AF-A0A2-F7796DD174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0587" y="2489090"/>
              <a:ext cx="1011238" cy="44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>
                  <a:solidFill>
                    <a:srgbClr val="FF3300"/>
                  </a:solidFill>
                  <a:latin typeface="Times New Roman" panose="02020603050405020304" pitchFamily="18" charset="0"/>
                </a:rPr>
                <a:t>mg</a:t>
              </a:r>
              <a:endParaRPr lang="en-US" altLang="zh-CN" sz="2800"/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24447631-12B5-44E8-8217-FA36C3399C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5837" y="1055577"/>
              <a:ext cx="196850" cy="81121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Text Box 16">
              <a:extLst>
                <a:ext uri="{FF2B5EF4-FFF2-40B4-BE49-F238E27FC236}">
                  <a16:creationId xmlns:a16="http://schemas.microsoft.com/office/drawing/2014/main" id="{BE3CE6D8-9BEB-48AF-BDAF-918FC26A40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607" y="810308"/>
              <a:ext cx="723198" cy="44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sz="2800" dirty="0"/>
            </a:p>
          </p:txBody>
        </p:sp>
      </p:grpSp>
      <p:grpSp>
        <p:nvGrpSpPr>
          <p:cNvPr id="20" name="Group 17">
            <a:extLst>
              <a:ext uri="{FF2B5EF4-FFF2-40B4-BE49-F238E27FC236}">
                <a16:creationId xmlns:a16="http://schemas.microsoft.com/office/drawing/2014/main" id="{8800F8C7-9F10-46DB-8DF8-332BA95286B2}"/>
              </a:ext>
            </a:extLst>
          </p:cNvPr>
          <p:cNvGrpSpPr>
            <a:grpSpLocks/>
          </p:cNvGrpSpPr>
          <p:nvPr/>
        </p:nvGrpSpPr>
        <p:grpSpPr bwMode="auto">
          <a:xfrm>
            <a:off x="3786937" y="1736710"/>
            <a:ext cx="2551113" cy="2633663"/>
            <a:chOff x="3060" y="5652"/>
            <a:chExt cx="1671" cy="1830"/>
          </a:xfrm>
        </p:grpSpPr>
        <p:pic>
          <p:nvPicPr>
            <p:cNvPr id="21" name="Picture 18" descr="165">
              <a:extLst>
                <a:ext uri="{FF2B5EF4-FFF2-40B4-BE49-F238E27FC236}">
                  <a16:creationId xmlns:a16="http://schemas.microsoft.com/office/drawing/2014/main" id="{7441C171-2943-49E4-8A35-C0A66C2BCA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-18000" contrast="60000"/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0" y="5652"/>
              <a:ext cx="1671" cy="1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4E4A205D-382B-46CA-9C30-2CC77E533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0" y="7170"/>
              <a:ext cx="900" cy="3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zh-CN">
                <a:solidFill>
                  <a:srgbClr val="8E163E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2">
                <a:extLst>
                  <a:ext uri="{FF2B5EF4-FFF2-40B4-BE49-F238E27FC236}">
                    <a16:creationId xmlns:a16="http://schemas.microsoft.com/office/drawing/2014/main" id="{99364B8F-B18F-4348-93DB-DCA056AF1471}"/>
                  </a:ext>
                </a:extLst>
              </p:cNvPr>
              <p:cNvSpPr txBox="1"/>
              <p:nvPr/>
            </p:nvSpPr>
            <p:spPr bwMode="auto">
              <a:xfrm>
                <a:off x="7006977" y="1463489"/>
                <a:ext cx="4540065" cy="2362104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zh-CN" altLang="en-US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合</m:t>
                          </m:r>
                        </m:sub>
                      </m:sSub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𝒎𝒈</m:t>
                      </m:r>
                      <m:func>
                        <m:funcPr>
                          <m:ctrlPr>
                            <a:rPr lang="zh-CN" altLang="en-US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32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𝐭𝐚𝐧</m:t>
                          </m:r>
                        </m:fName>
                        <m:e>
                          <m:r>
                            <a:rPr lang="zh-CN" altLang="en-US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func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zh-CN" altLang="en-US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向</m:t>
                          </m:r>
                        </m:sub>
                      </m:sSub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f>
                        <m:fPr>
                          <m:ctrlPr>
                            <a:rPr lang="zh-CN" altLang="en-US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32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32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zh-CN" altLang="en-US" sz="32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𝒈𝒓</m:t>
                          </m:r>
                          <m:func>
                            <m:funcPr>
                              <m:ctrlPr>
                                <a:rPr lang="zh-CN" altLang="en-US" sz="32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32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𝐭𝐚𝐧</m:t>
                              </m:r>
                            </m:fName>
                            <m:e>
                              <m:r>
                                <a:rPr lang="zh-CN" altLang="en-US" sz="32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func>
                        </m:e>
                      </m:rad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23" name="Object 2">
                <a:extLst>
                  <a:ext uri="{FF2B5EF4-FFF2-40B4-BE49-F238E27FC236}">
                    <a16:creationId xmlns:a16="http://schemas.microsoft.com/office/drawing/2014/main" id="{99364B8F-B18F-4348-93DB-DCA056AF1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06977" y="1463489"/>
                <a:ext cx="4540065" cy="23621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4">
                <a:extLst>
                  <a:ext uri="{FF2B5EF4-FFF2-40B4-BE49-F238E27FC236}">
                    <a16:creationId xmlns:a16="http://schemas.microsoft.com/office/drawing/2014/main" id="{2ACF6440-5ED5-4D8A-A937-F9CEE64D14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6331" y="4026877"/>
                <a:ext cx="7455332" cy="20555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algn="l" defTabSz="923925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461963" algn="l" defTabSz="923925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923925" algn="l" defTabSz="923925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385888" algn="l" defTabSz="923925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1847850" algn="l" defTabSz="923925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305050" defTabSz="9239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762250" defTabSz="9239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219450" defTabSz="9239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676650" defTabSz="9239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ts val="5500"/>
                  </a:lnSpc>
                </a:pPr>
                <a:r>
                  <a:rPr lang="zh-CN" altLang="zh-CN" sz="28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①当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𝒈𝒓</m:t>
                        </m:r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zh-CN" altLang="en-US" sz="2800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𝐭𝐚𝐧</m:t>
                            </m:r>
                          </m:fName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func>
                      </m:e>
                    </m:rad>
                  </m:oMath>
                </a14:m>
                <a:r>
                  <a:rPr lang="zh-CN" altLang="zh-CN" sz="28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时，内外轨对轮缘无侧压力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;</a:t>
                </a:r>
                <a:endParaRPr lang="zh-CN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ts val="5500"/>
                  </a:lnSpc>
                </a:pPr>
                <a:r>
                  <a:rPr lang="zh-CN" altLang="zh-CN" sz="28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②当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𝒈𝒓</m:t>
                        </m:r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zh-CN" altLang="en-US" sz="2800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𝐭𝐚𝐧</m:t>
                            </m:r>
                          </m:fName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func>
                      </m:e>
                    </m:rad>
                  </m:oMath>
                </a14:m>
                <a:r>
                  <a:rPr lang="zh-CN" altLang="zh-CN" sz="28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时，外轨对轮缘有侧</a:t>
                </a:r>
                <a:r>
                  <a:rPr lang="zh-CN" altLang="zh-CN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压力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;</a:t>
                </a:r>
              </a:p>
              <a:p>
                <a:pPr>
                  <a:lnSpc>
                    <a:spcPts val="5500"/>
                  </a:lnSpc>
                </a:pPr>
                <a:r>
                  <a:rPr lang="zh-CN" altLang="zh-CN" sz="28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③当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ad>
                      <m:radPr>
                        <m:degHide m:val="on"/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𝒈𝒓</m:t>
                        </m:r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zh-CN" altLang="en-US" sz="2800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𝐭𝐚𝐧</m:t>
                            </m:r>
                          </m:fName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func>
                      </m:e>
                    </m:rad>
                  </m:oMath>
                </a14:m>
                <a:r>
                  <a:rPr lang="zh-CN" altLang="zh-CN" sz="28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时，内轨对轮缘有侧</a:t>
                </a:r>
                <a:r>
                  <a:rPr lang="zh-CN" altLang="zh-CN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压力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 Box 4">
                <a:extLst>
                  <a:ext uri="{FF2B5EF4-FFF2-40B4-BE49-F238E27FC236}">
                    <a16:creationId xmlns:a16="http://schemas.microsoft.com/office/drawing/2014/main" id="{2ACF6440-5ED5-4D8A-A937-F9CEE64D1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6331" y="4026877"/>
                <a:ext cx="7455332" cy="2055563"/>
              </a:xfrm>
              <a:prstGeom prst="rect">
                <a:avLst/>
              </a:prstGeom>
              <a:blipFill>
                <a:blip r:embed="rId5"/>
                <a:stretch>
                  <a:fillRect l="-2862" r="-2126" b="-801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D92C20BE-910D-4194-8572-991CF145867F}"/>
              </a:ext>
            </a:extLst>
          </p:cNvPr>
          <p:cNvSpPr txBox="1"/>
          <p:nvPr/>
        </p:nvSpPr>
        <p:spPr>
          <a:xfrm>
            <a:off x="7614537" y="3959782"/>
            <a:ext cx="436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是轨道上表面给轮子的支持力</a:t>
            </a:r>
          </a:p>
        </p:txBody>
      </p:sp>
      <p:grpSp>
        <p:nvGrpSpPr>
          <p:cNvPr id="27" name="Group 6">
            <a:extLst>
              <a:ext uri="{FF2B5EF4-FFF2-40B4-BE49-F238E27FC236}">
                <a16:creationId xmlns:a16="http://schemas.microsoft.com/office/drawing/2014/main" id="{228B6FB7-2801-437E-AAA9-E3CF98C1291D}"/>
              </a:ext>
            </a:extLst>
          </p:cNvPr>
          <p:cNvGrpSpPr>
            <a:grpSpLocks/>
          </p:cNvGrpSpPr>
          <p:nvPr/>
        </p:nvGrpSpPr>
        <p:grpSpPr bwMode="auto">
          <a:xfrm>
            <a:off x="8560696" y="4370373"/>
            <a:ext cx="3505200" cy="193941853"/>
            <a:chOff x="2776" y="6346"/>
            <a:chExt cx="3218" cy="224187"/>
          </a:xfrm>
        </p:grpSpPr>
        <p:sp>
          <p:nvSpPr>
            <p:cNvPr id="28" name="AutoShape 7">
              <a:extLst>
                <a:ext uri="{FF2B5EF4-FFF2-40B4-BE49-F238E27FC236}">
                  <a16:creationId xmlns:a16="http://schemas.microsoft.com/office/drawing/2014/main" id="{5DB1FC6A-E937-46FB-AE5E-9A4177000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8" y="7101"/>
              <a:ext cx="1460" cy="156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zh-CN" sz="3200" b="1">
                <a:solidFill>
                  <a:srgbClr val="8E163E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" name="Rectangle 8">
              <a:extLst>
                <a:ext uri="{FF2B5EF4-FFF2-40B4-BE49-F238E27FC236}">
                  <a16:creationId xmlns:a16="http://schemas.microsoft.com/office/drawing/2014/main" id="{13E8AF61-CACA-43CC-9778-A181DE20E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0" y="6591"/>
              <a:ext cx="180" cy="1092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zh-CN" sz="3200" b="1">
                <a:solidFill>
                  <a:srgbClr val="8E163E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" name="Rectangle 9">
              <a:extLst>
                <a:ext uri="{FF2B5EF4-FFF2-40B4-BE49-F238E27FC236}">
                  <a16:creationId xmlns:a16="http://schemas.microsoft.com/office/drawing/2014/main" id="{A363B26C-1B7F-48CB-BEBB-FCE0EE35A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6346"/>
              <a:ext cx="80" cy="156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zh-CN" sz="3200" b="1">
                <a:solidFill>
                  <a:srgbClr val="8E163E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" name="Rectangle 10">
              <a:extLst>
                <a:ext uri="{FF2B5EF4-FFF2-40B4-BE49-F238E27FC236}">
                  <a16:creationId xmlns:a16="http://schemas.microsoft.com/office/drawing/2014/main" id="{CF64BCAE-FECC-4FB4-AB7B-F021375B5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" y="7694"/>
              <a:ext cx="399" cy="23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zh-CN" sz="3200" b="1">
                <a:solidFill>
                  <a:srgbClr val="8E163E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" name="Rectangle 11">
              <a:extLst>
                <a:ext uri="{FF2B5EF4-FFF2-40B4-BE49-F238E27FC236}">
                  <a16:creationId xmlns:a16="http://schemas.microsoft.com/office/drawing/2014/main" id="{7E944129-EE9E-4A76-8409-1CB52061E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0" y="7908"/>
              <a:ext cx="140" cy="31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zh-CN" sz="3200" b="1">
                <a:solidFill>
                  <a:srgbClr val="8E163E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grpSp>
          <p:nvGrpSpPr>
            <p:cNvPr id="33" name="Group 12">
              <a:extLst>
                <a:ext uri="{FF2B5EF4-FFF2-40B4-BE49-F238E27FC236}">
                  <a16:creationId xmlns:a16="http://schemas.microsoft.com/office/drawing/2014/main" id="{79B10DC2-C082-4CC8-9BD2-1022F72201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6" y="8203"/>
              <a:ext cx="2404" cy="222330"/>
              <a:chOff x="3030" y="2265"/>
              <a:chExt cx="3164" cy="222330"/>
            </a:xfrm>
          </p:grpSpPr>
          <p:sp>
            <p:nvSpPr>
              <p:cNvPr id="35" name="Line 13">
                <a:extLst>
                  <a:ext uri="{FF2B5EF4-FFF2-40B4-BE49-F238E27FC236}">
                    <a16:creationId xmlns:a16="http://schemas.microsoft.com/office/drawing/2014/main" id="{492F2D23-896F-465B-9630-33CEBE1D9F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30" y="2265"/>
                <a:ext cx="316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32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Rectangle 14" descr="浅色上对角线">
                <a:extLst>
                  <a:ext uri="{FF2B5EF4-FFF2-40B4-BE49-F238E27FC236}">
                    <a16:creationId xmlns:a16="http://schemas.microsoft.com/office/drawing/2014/main" id="{00FC3125-14BE-422D-84C8-060C5FA887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0" y="2280"/>
                <a:ext cx="3164" cy="195"/>
              </a:xfrm>
              <a:prstGeom prst="rect">
                <a:avLst/>
              </a:prstGeom>
              <a:pattFill prst="ltUpDiag">
                <a:fgClr>
                  <a:srgbClr val="000000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zh-CN" sz="3200" b="1">
                  <a:solidFill>
                    <a:srgbClr val="8E163E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4" name="AutoShape 15">
              <a:extLst>
                <a:ext uri="{FF2B5EF4-FFF2-40B4-BE49-F238E27FC236}">
                  <a16:creationId xmlns:a16="http://schemas.microsoft.com/office/drawing/2014/main" id="{B1A44E40-D78D-491A-8D58-9C5D5C92A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4" y="6432"/>
              <a:ext cx="1440" cy="960"/>
            </a:xfrm>
            <a:prstGeom prst="callout1">
              <a:avLst>
                <a:gd name="adj1" fmla="val 18750"/>
                <a:gd name="adj2" fmla="val -8333"/>
                <a:gd name="adj3" fmla="val 112500"/>
                <a:gd name="adj4" fmla="val -38333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3200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轮缘</a:t>
              </a:r>
            </a:p>
          </p:txBody>
        </p:sp>
      </p:grpSp>
      <p:sp>
        <p:nvSpPr>
          <p:cNvPr id="38" name="Line 8">
            <a:extLst>
              <a:ext uri="{FF2B5EF4-FFF2-40B4-BE49-F238E27FC236}">
                <a16:creationId xmlns:a16="http://schemas.microsoft.com/office/drawing/2014/main" id="{AA48515E-B6F3-4FD6-9169-05AC62AF9AA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1814" y="5106113"/>
            <a:ext cx="2618552" cy="54193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 Box 9">
            <a:extLst>
              <a:ext uri="{FF2B5EF4-FFF2-40B4-BE49-F238E27FC236}">
                <a16:creationId xmlns:a16="http://schemas.microsoft.com/office/drawing/2014/main" id="{FCECF4B1-0C6C-4EC5-9098-C338D73FA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042" y="5923332"/>
            <a:ext cx="3098940" cy="737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这个压力是指轨道侧面和轮缘的弹力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403F4F2B-1591-4B67-AE15-750600D29035}"/>
              </a:ext>
            </a:extLst>
          </p:cNvPr>
          <p:cNvCxnSpPr>
            <a:endCxn id="29" idx="2"/>
          </p:cNvCxnSpPr>
          <p:nvPr/>
        </p:nvCxnSpPr>
        <p:spPr>
          <a:xfrm>
            <a:off x="9071183" y="4412910"/>
            <a:ext cx="681151" cy="11140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389EC421-5ABA-4F42-BC22-832355CC379C}"/>
              </a:ext>
            </a:extLst>
          </p:cNvPr>
          <p:cNvCxnSpPr>
            <a:cxnSpLocks/>
          </p:cNvCxnSpPr>
          <p:nvPr/>
        </p:nvCxnSpPr>
        <p:spPr>
          <a:xfrm>
            <a:off x="9654301" y="5527000"/>
            <a:ext cx="21458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4E6B9A1A-CF52-4A78-9E71-4A714AC5A0B5}"/>
              </a:ext>
            </a:extLst>
          </p:cNvPr>
          <p:cNvCxnSpPr>
            <a:cxnSpLocks/>
          </p:cNvCxnSpPr>
          <p:nvPr/>
        </p:nvCxnSpPr>
        <p:spPr>
          <a:xfrm>
            <a:off x="9853853" y="5491553"/>
            <a:ext cx="0" cy="24393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08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8" grpId="0" animBg="1"/>
      <p:bldP spid="3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FB24ABE-B47A-457C-91FA-0A78B2CD38E7}"/>
              </a:ext>
            </a:extLst>
          </p:cNvPr>
          <p:cNvSpPr txBox="1"/>
          <p:nvPr/>
        </p:nvSpPr>
        <p:spPr>
          <a:xfrm>
            <a:off x="1380040" y="150698"/>
            <a:ext cx="89286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竖直方向的匀速圆周运动</a:t>
            </a:r>
            <a:endParaRPr lang="en-US" altLang="zh-CN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CN" alt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桥模型</a:t>
            </a:r>
            <a:r>
              <a:rPr lang="en-US" altLang="zh-CN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lang="zh-CN" alt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只能施加竖直向上的力</a:t>
            </a: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6958D0CF-DCF4-42A4-A08B-9A188BF9C055}"/>
              </a:ext>
            </a:extLst>
          </p:cNvPr>
          <p:cNvGrpSpPr>
            <a:grpSpLocks/>
          </p:cNvGrpSpPr>
          <p:nvPr/>
        </p:nvGrpSpPr>
        <p:grpSpPr bwMode="auto">
          <a:xfrm>
            <a:off x="-270592" y="2018584"/>
            <a:ext cx="5113338" cy="5335587"/>
            <a:chOff x="2018" y="1340"/>
            <a:chExt cx="3221" cy="3361"/>
          </a:xfrm>
        </p:grpSpPr>
        <p:pic>
          <p:nvPicPr>
            <p:cNvPr id="4" name="Picture 5">
              <a:extLst>
                <a:ext uri="{FF2B5EF4-FFF2-40B4-BE49-F238E27FC236}">
                  <a16:creationId xmlns:a16="http://schemas.microsoft.com/office/drawing/2014/main" id="{2845E546-37D9-42EC-8055-59A7CD1A0C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42" y="1340"/>
              <a:ext cx="494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AutoShape 6">
              <a:extLst>
                <a:ext uri="{FF2B5EF4-FFF2-40B4-BE49-F238E27FC236}">
                  <a16:creationId xmlns:a16="http://schemas.microsoft.com/office/drawing/2014/main" id="{9089F611-C6D5-462B-9773-9AD65BF03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1480"/>
              <a:ext cx="3221" cy="3221"/>
            </a:xfrm>
            <a:custGeom>
              <a:avLst/>
              <a:gdLst>
                <a:gd name="T0" fmla="*/ 1611 w 21600"/>
                <a:gd name="T1" fmla="*/ 0 h 21600"/>
                <a:gd name="T2" fmla="*/ 648 w 21600"/>
                <a:gd name="T3" fmla="*/ 394 h 21600"/>
                <a:gd name="T4" fmla="*/ 1611 w 21600"/>
                <a:gd name="T5" fmla="*/ 119 h 21600"/>
                <a:gd name="T6" fmla="*/ 2573 w 21600"/>
                <a:gd name="T7" fmla="*/ 394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501 w 21600"/>
                <a:gd name="T13" fmla="*/ 0 h 21600"/>
                <a:gd name="T14" fmla="*/ 19099 w 21600"/>
                <a:gd name="T15" fmla="*/ 439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4591" y="2955"/>
                  </a:moveTo>
                  <a:cubicBezTo>
                    <a:pt x="6358" y="1556"/>
                    <a:pt x="8546" y="795"/>
                    <a:pt x="10800" y="796"/>
                  </a:cubicBezTo>
                  <a:cubicBezTo>
                    <a:pt x="13053" y="796"/>
                    <a:pt x="15241" y="1556"/>
                    <a:pt x="17008" y="2955"/>
                  </a:cubicBezTo>
                  <a:lnTo>
                    <a:pt x="17502" y="2331"/>
                  </a:lnTo>
                  <a:cubicBezTo>
                    <a:pt x="15594" y="821"/>
                    <a:pt x="13233" y="-1"/>
                    <a:pt x="10799" y="0"/>
                  </a:cubicBezTo>
                  <a:cubicBezTo>
                    <a:pt x="8366" y="0"/>
                    <a:pt x="6005" y="821"/>
                    <a:pt x="4097" y="2331"/>
                  </a:cubicBezTo>
                  <a:close/>
                </a:path>
              </a:pathLst>
            </a:cu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zh-CN" dirty="0">
                <a:solidFill>
                  <a:srgbClr val="8E163E"/>
                </a:solidFill>
              </a:endParaRPr>
            </a:p>
          </p:txBody>
        </p:sp>
      </p:grpSp>
      <p:grpSp>
        <p:nvGrpSpPr>
          <p:cNvPr id="8" name="Group 13">
            <a:extLst>
              <a:ext uri="{FF2B5EF4-FFF2-40B4-BE49-F238E27FC236}">
                <a16:creationId xmlns:a16="http://schemas.microsoft.com/office/drawing/2014/main" id="{721C099A-A7C4-48B8-A6C5-BB9F82AC0726}"/>
              </a:ext>
            </a:extLst>
          </p:cNvPr>
          <p:cNvGrpSpPr>
            <a:grpSpLocks/>
          </p:cNvGrpSpPr>
          <p:nvPr/>
        </p:nvGrpSpPr>
        <p:grpSpPr bwMode="auto">
          <a:xfrm>
            <a:off x="-389926" y="150698"/>
            <a:ext cx="5113338" cy="5113337"/>
            <a:chOff x="-341" y="-698"/>
            <a:chExt cx="3221" cy="3221"/>
          </a:xfrm>
        </p:grpSpPr>
        <p:pic>
          <p:nvPicPr>
            <p:cNvPr id="9" name="Picture 14">
              <a:extLst>
                <a:ext uri="{FF2B5EF4-FFF2-40B4-BE49-F238E27FC236}">
                  <a16:creationId xmlns:a16="http://schemas.microsoft.com/office/drawing/2014/main" id="{35048719-0874-4A56-AC46-DF7DF88DF4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88" y="2275"/>
              <a:ext cx="45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AutoShape 15">
              <a:extLst>
                <a:ext uri="{FF2B5EF4-FFF2-40B4-BE49-F238E27FC236}">
                  <a16:creationId xmlns:a16="http://schemas.microsoft.com/office/drawing/2014/main" id="{F19627B3-D878-47A6-A501-49A86330139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-341" y="-698"/>
              <a:ext cx="3221" cy="3221"/>
            </a:xfrm>
            <a:custGeom>
              <a:avLst/>
              <a:gdLst>
                <a:gd name="T0" fmla="*/ 1611 w 21600"/>
                <a:gd name="T1" fmla="*/ 0 h 21600"/>
                <a:gd name="T2" fmla="*/ 648 w 21600"/>
                <a:gd name="T3" fmla="*/ 394 h 21600"/>
                <a:gd name="T4" fmla="*/ 1611 w 21600"/>
                <a:gd name="T5" fmla="*/ 119 h 21600"/>
                <a:gd name="T6" fmla="*/ 2573 w 21600"/>
                <a:gd name="T7" fmla="*/ 394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501 w 21600"/>
                <a:gd name="T13" fmla="*/ 0 h 21600"/>
                <a:gd name="T14" fmla="*/ 19099 w 21600"/>
                <a:gd name="T15" fmla="*/ 439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4591" y="2955"/>
                  </a:moveTo>
                  <a:cubicBezTo>
                    <a:pt x="6358" y="1556"/>
                    <a:pt x="8546" y="795"/>
                    <a:pt x="10800" y="796"/>
                  </a:cubicBezTo>
                  <a:cubicBezTo>
                    <a:pt x="13053" y="796"/>
                    <a:pt x="15241" y="1556"/>
                    <a:pt x="17008" y="2955"/>
                  </a:cubicBezTo>
                  <a:lnTo>
                    <a:pt x="17502" y="2331"/>
                  </a:lnTo>
                  <a:cubicBezTo>
                    <a:pt x="15594" y="821"/>
                    <a:pt x="13233" y="-1"/>
                    <a:pt x="10799" y="0"/>
                  </a:cubicBezTo>
                  <a:cubicBezTo>
                    <a:pt x="8366" y="0"/>
                    <a:pt x="6005" y="821"/>
                    <a:pt x="4097" y="2331"/>
                  </a:cubicBezTo>
                  <a:close/>
                </a:path>
              </a:pathLst>
            </a:cu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zh-CN">
                <a:solidFill>
                  <a:srgbClr val="8E163E"/>
                </a:solidFill>
              </a:endParaRPr>
            </a:p>
          </p:txBody>
        </p:sp>
      </p:grpSp>
      <p:grpSp>
        <p:nvGrpSpPr>
          <p:cNvPr id="11" name="Group 16">
            <a:extLst>
              <a:ext uri="{FF2B5EF4-FFF2-40B4-BE49-F238E27FC236}">
                <a16:creationId xmlns:a16="http://schemas.microsoft.com/office/drawing/2014/main" id="{E4878174-DF8F-4767-9320-42F111998AD4}"/>
              </a:ext>
            </a:extLst>
          </p:cNvPr>
          <p:cNvGrpSpPr>
            <a:grpSpLocks/>
          </p:cNvGrpSpPr>
          <p:nvPr/>
        </p:nvGrpSpPr>
        <p:grpSpPr bwMode="auto">
          <a:xfrm>
            <a:off x="2170712" y="1663940"/>
            <a:ext cx="835026" cy="1489707"/>
            <a:chOff x="1247" y="535"/>
            <a:chExt cx="526" cy="738"/>
          </a:xfrm>
        </p:grpSpPr>
        <p:sp>
          <p:nvSpPr>
            <p:cNvPr id="12" name="Line 17">
              <a:extLst>
                <a:ext uri="{FF2B5EF4-FFF2-40B4-BE49-F238E27FC236}">
                  <a16:creationId xmlns:a16="http://schemas.microsoft.com/office/drawing/2014/main" id="{E58B4E37-6098-4FBA-B93C-745128AA30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799"/>
              <a:ext cx="0" cy="4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8">
              <a:extLst>
                <a:ext uri="{FF2B5EF4-FFF2-40B4-BE49-F238E27FC236}">
                  <a16:creationId xmlns:a16="http://schemas.microsoft.com/office/drawing/2014/main" id="{2FDC41E3-CF4A-4F0B-9656-7CB21F0CC8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7" y="582"/>
              <a:ext cx="0" cy="21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Text Box 19">
              <a:extLst>
                <a:ext uri="{FF2B5EF4-FFF2-40B4-BE49-F238E27FC236}">
                  <a16:creationId xmlns:a16="http://schemas.microsoft.com/office/drawing/2014/main" id="{13D9130E-8BE8-4784-901C-82BC7BF14B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0" y="1046"/>
              <a:ext cx="453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i="1" dirty="0"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5" name="Text Box 20">
              <a:extLst>
                <a:ext uri="{FF2B5EF4-FFF2-40B4-BE49-F238E27FC236}">
                  <a16:creationId xmlns:a16="http://schemas.microsoft.com/office/drawing/2014/main" id="{E39B42E2-B454-4AF1-8E8B-83FEB58A9D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9" y="535"/>
              <a:ext cx="453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i="1" dirty="0">
                  <a:latin typeface="Times New Roman" panose="02020603050405020304" pitchFamily="18" charset="0"/>
                </a:rPr>
                <a:t>N</a:t>
              </a:r>
              <a:endParaRPr lang="en-US" altLang="zh-CN" sz="2400" i="1" baseline="-250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" name="Group 21">
            <a:extLst>
              <a:ext uri="{FF2B5EF4-FFF2-40B4-BE49-F238E27FC236}">
                <a16:creationId xmlns:a16="http://schemas.microsoft.com/office/drawing/2014/main" id="{CC8A8F10-8159-4474-A2AD-EF4E9A0BFECC}"/>
              </a:ext>
            </a:extLst>
          </p:cNvPr>
          <p:cNvGrpSpPr>
            <a:grpSpLocks/>
          </p:cNvGrpSpPr>
          <p:nvPr/>
        </p:nvGrpSpPr>
        <p:grpSpPr bwMode="auto">
          <a:xfrm>
            <a:off x="2181824" y="3363798"/>
            <a:ext cx="806450" cy="2616200"/>
            <a:chOff x="1283" y="2251"/>
            <a:chExt cx="508" cy="1648"/>
          </a:xfrm>
        </p:grpSpPr>
        <p:sp>
          <p:nvSpPr>
            <p:cNvPr id="17" name="Line 22">
              <a:extLst>
                <a:ext uri="{FF2B5EF4-FFF2-40B4-BE49-F238E27FC236}">
                  <a16:creationId xmlns:a16="http://schemas.microsoft.com/office/drawing/2014/main" id="{1CF33433-7835-44C4-B88E-C43FC2D885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3" y="3293"/>
              <a:ext cx="0" cy="5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3">
              <a:extLst>
                <a:ext uri="{FF2B5EF4-FFF2-40B4-BE49-F238E27FC236}">
                  <a16:creationId xmlns:a16="http://schemas.microsoft.com/office/drawing/2014/main" id="{3CA9D75E-572B-4F44-BAA3-E9EBCEAC10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83" y="2341"/>
              <a:ext cx="0" cy="90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19" name="Text Box 24">
              <a:extLst>
                <a:ext uri="{FF2B5EF4-FFF2-40B4-BE49-F238E27FC236}">
                  <a16:creationId xmlns:a16="http://schemas.microsoft.com/office/drawing/2014/main" id="{6BB916E0-4EB6-4B07-9063-89CC6E8A78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8" y="3611"/>
              <a:ext cx="4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i="1"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0" name="Text Box 25">
              <a:extLst>
                <a:ext uri="{FF2B5EF4-FFF2-40B4-BE49-F238E27FC236}">
                  <a16:creationId xmlns:a16="http://schemas.microsoft.com/office/drawing/2014/main" id="{3AA438C2-9F81-46F5-8B7D-78BDA29B28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8" y="2251"/>
              <a:ext cx="4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i="1" dirty="0">
                  <a:latin typeface="Times New Roman" panose="02020603050405020304" pitchFamily="18" charset="0"/>
                </a:rPr>
                <a:t>N’</a:t>
              </a:r>
            </a:p>
          </p:txBody>
        </p:sp>
      </p:grpSp>
      <p:sp>
        <p:nvSpPr>
          <p:cNvPr id="21" name="Text Box 26">
            <a:extLst>
              <a:ext uri="{FF2B5EF4-FFF2-40B4-BE49-F238E27FC236}">
                <a16:creationId xmlns:a16="http://schemas.microsoft.com/office/drawing/2014/main" id="{350C0C3A-A483-4BB1-9E12-054681B19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296" y="2855196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>
                <a:latin typeface="Verdana" panose="020B0604030504040204" pitchFamily="34" charset="0"/>
              </a:rPr>
              <a:t>最高点</a:t>
            </a:r>
          </a:p>
        </p:txBody>
      </p:sp>
      <p:sp>
        <p:nvSpPr>
          <p:cNvPr id="22" name="Text Box 27">
            <a:extLst>
              <a:ext uri="{FF2B5EF4-FFF2-40B4-BE49-F238E27FC236}">
                <a16:creationId xmlns:a16="http://schemas.microsoft.com/office/drawing/2014/main" id="{ECD507D3-34DC-4080-81B8-F156D9DDA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612" y="5251335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>
                <a:latin typeface="Verdana" panose="020B0604030504040204" pitchFamily="34" charset="0"/>
              </a:rPr>
              <a:t>最低点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7ED6B4C5-6705-4470-B4FF-37C6BC527812}"/>
                  </a:ext>
                </a:extLst>
              </p:cNvPr>
              <p:cNvSpPr txBox="1"/>
              <p:nvPr/>
            </p:nvSpPr>
            <p:spPr>
              <a:xfrm>
                <a:off x="4092718" y="1869701"/>
                <a:ext cx="2996526" cy="9975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𝒎𝒈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𝒎</m:t>
                      </m:r>
                      <m:f>
                        <m:f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den>
                      </m:f>
                    </m:oMath>
                  </m:oMathPara>
                </a14:m>
                <a:endParaRPr lang="zh-CN" altLang="en-US" sz="3200" b="1" i="1" dirty="0"/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7ED6B4C5-6705-4470-B4FF-37C6BC527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718" y="1869701"/>
                <a:ext cx="2996526" cy="9975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EE58E1F-9D27-435E-A7C2-8F320995B3B5}"/>
                  </a:ext>
                </a:extLst>
              </p:cNvPr>
              <p:cNvSpPr txBox="1"/>
              <p:nvPr/>
            </p:nvSpPr>
            <p:spPr>
              <a:xfrm>
                <a:off x="4169989" y="4193196"/>
                <a:ext cx="3087897" cy="9975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zh-CN" altLang="en-US" sz="3200" b="1" i="1">
                          <a:latin typeface="Cambria Math" panose="02040503050406030204" pitchFamily="18" charset="0"/>
                        </a:rPr>
                        <m:t>’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𝒎𝒈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𝒎</m:t>
                      </m:r>
                      <m:f>
                        <m:f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den>
                      </m:f>
                    </m:oMath>
                  </m:oMathPara>
                </a14:m>
                <a:endParaRPr lang="zh-CN" altLang="en-US" sz="3200" b="1" i="1" dirty="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EE58E1F-9D27-435E-A7C2-8F320995B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989" y="4193196"/>
                <a:ext cx="3087897" cy="9975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3F942145-1643-4918-BD9D-F19B96C4988F}"/>
                  </a:ext>
                </a:extLst>
              </p:cNvPr>
              <p:cNvSpPr txBox="1"/>
              <p:nvPr/>
            </p:nvSpPr>
            <p:spPr>
              <a:xfrm>
                <a:off x="4186181" y="2924539"/>
                <a:ext cx="7773475" cy="78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</a:rPr>
                      <m:t>𝒎𝒈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</a:rPr>
                      <m:t>𝒎</m:t>
                    </m:r>
                    <m:f>
                      <m:f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3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den>
                    </m:f>
                    <m:r>
                      <a:rPr lang="en-US" altLang="zh-CN" sz="32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𝒈𝑹</m:t>
                        </m:r>
                      </m:e>
                    </m:rad>
                  </m:oMath>
                </a14:m>
                <a:r>
                  <a:rPr lang="zh-CN" altLang="en-US" sz="32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平抛离开拱桥</a:t>
                </a:r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3F942145-1643-4918-BD9D-F19B96C49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6181" y="2924539"/>
                <a:ext cx="7773475" cy="782650"/>
              </a:xfrm>
              <a:prstGeom prst="rect">
                <a:avLst/>
              </a:prstGeom>
              <a:blipFill>
                <a:blip r:embed="rId6"/>
                <a:stretch>
                  <a:fillRect r="-2196" b="-132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396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A53198C-CEA0-4C76-964F-92EA1007D1F1}"/>
                  </a:ext>
                </a:extLst>
              </p:cNvPr>
              <p:cNvSpPr txBox="1"/>
              <p:nvPr/>
            </p:nvSpPr>
            <p:spPr>
              <a:xfrm>
                <a:off x="2875096" y="3219064"/>
                <a:ext cx="2940420" cy="9975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𝒎𝒈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𝒎</m:t>
                      </m:r>
                      <m:f>
                        <m:f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den>
                      </m:f>
                    </m:oMath>
                  </m:oMathPara>
                </a14:m>
                <a:endParaRPr lang="en-US" altLang="zh-CN" sz="3200" b="1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A53198C-CEA0-4C76-964F-92EA1007D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096" y="3219064"/>
                <a:ext cx="2940420" cy="9975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FE32960-896D-4AF5-9151-D84298D532E7}"/>
                  </a:ext>
                </a:extLst>
              </p:cNvPr>
              <p:cNvSpPr txBox="1"/>
              <p:nvPr/>
            </p:nvSpPr>
            <p:spPr>
              <a:xfrm>
                <a:off x="4031847" y="4395572"/>
                <a:ext cx="114973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zh-CN" sz="3200" b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FE32960-896D-4AF5-9151-D84298D53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847" y="4395572"/>
                <a:ext cx="1149737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FB05161-ECA4-45A1-B91D-DA635B87FE82}"/>
                  </a:ext>
                </a:extLst>
              </p:cNvPr>
              <p:cNvSpPr txBox="1"/>
              <p:nvPr/>
            </p:nvSpPr>
            <p:spPr>
              <a:xfrm>
                <a:off x="3988540" y="5218722"/>
                <a:ext cx="166289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ad>
                        <m:radPr>
                          <m:degHide m:val="on"/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𝒈𝒓</m:t>
                          </m:r>
                        </m:e>
                      </m:rad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FB05161-ECA4-45A1-B91D-DA635B87F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8540" y="5218722"/>
                <a:ext cx="1662891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A6B1B3C3-C4E9-4125-88FA-C53A60409A0B}"/>
              </a:ext>
            </a:extLst>
          </p:cNvPr>
          <p:cNvSpPr txBox="1"/>
          <p:nvPr/>
        </p:nvSpPr>
        <p:spPr>
          <a:xfrm>
            <a:off x="648456" y="187205"/>
            <a:ext cx="108950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竖直方向的匀速圆周运动</a:t>
            </a:r>
            <a:endParaRPr lang="en-US" altLang="zh-CN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CN" alt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绳模型</a:t>
            </a:r>
            <a:r>
              <a:rPr lang="en-US" altLang="zh-CN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lang="zh-CN" alt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只能施加拉力</a:t>
            </a:r>
            <a:endParaRPr lang="en-US" altLang="zh-CN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CN" alt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杆模型</a:t>
            </a:r>
            <a:r>
              <a:rPr lang="en-US" altLang="zh-CN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lang="zh-CN" alt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既可以施加拉力，也可以施加支持力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F39AB05-4397-4E03-87C3-BE2ABA1E0283}"/>
              </a:ext>
            </a:extLst>
          </p:cNvPr>
          <p:cNvSpPr/>
          <p:nvPr/>
        </p:nvSpPr>
        <p:spPr>
          <a:xfrm>
            <a:off x="587849" y="2566493"/>
            <a:ext cx="51283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绳栓小球，过山车，水流星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grpSp>
        <p:nvGrpSpPr>
          <p:cNvPr id="7" name="Group 5">
            <a:extLst>
              <a:ext uri="{FF2B5EF4-FFF2-40B4-BE49-F238E27FC236}">
                <a16:creationId xmlns:a16="http://schemas.microsoft.com/office/drawing/2014/main" id="{32463581-DF5D-46A8-924A-DEA779A3F73F}"/>
              </a:ext>
            </a:extLst>
          </p:cNvPr>
          <p:cNvGrpSpPr>
            <a:grpSpLocks/>
          </p:cNvGrpSpPr>
          <p:nvPr/>
        </p:nvGrpSpPr>
        <p:grpSpPr bwMode="auto">
          <a:xfrm>
            <a:off x="471240" y="3297527"/>
            <a:ext cx="2285469" cy="2285469"/>
            <a:chOff x="624" y="1362"/>
            <a:chExt cx="1296" cy="1347"/>
          </a:xfrm>
        </p:grpSpPr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4AF2A966-B265-4B9E-AB01-17E0A5FF1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362"/>
              <a:ext cx="144" cy="96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AutoShape 7">
              <a:extLst>
                <a:ext uri="{FF2B5EF4-FFF2-40B4-BE49-F238E27FC236}">
                  <a16:creationId xmlns:a16="http://schemas.microsoft.com/office/drawing/2014/main" id="{AA011F6A-79AD-4C1F-AEE3-422624E4F27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0798170">
              <a:off x="1221" y="1374"/>
              <a:ext cx="96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65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905CC073-F180-4D01-AFC7-CB8670B8FD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6" y="1479"/>
              <a:ext cx="0" cy="576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Text Box 9">
              <a:extLst>
                <a:ext uri="{FF2B5EF4-FFF2-40B4-BE49-F238E27FC236}">
                  <a16:creationId xmlns:a16="http://schemas.microsoft.com/office/drawing/2014/main" id="{02A543E6-0E56-43B3-A1DC-1916CD015B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4" y="1977"/>
              <a:ext cx="336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72EEFB9B-E384-464C-BA57-4E76616D3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" y="2007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Oval 11">
              <a:extLst>
                <a:ext uri="{FF2B5EF4-FFF2-40B4-BE49-F238E27FC236}">
                  <a16:creationId xmlns:a16="http://schemas.microsoft.com/office/drawing/2014/main" id="{130A879E-F323-4214-96A0-30F456830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413"/>
              <a:ext cx="1296" cy="1296"/>
            </a:xfrm>
            <a:prstGeom prst="ellipse">
              <a:avLst/>
            </a:prstGeom>
            <a:noFill/>
            <a:ln w="28575" cap="rnd">
              <a:solidFill>
                <a:srgbClr val="0000C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14" name="Picture 4">
            <a:extLst>
              <a:ext uri="{FF2B5EF4-FFF2-40B4-BE49-F238E27FC236}">
                <a16:creationId xmlns:a16="http://schemas.microsoft.com/office/drawing/2014/main" id="{B38007DF-CC76-4C16-AE8C-6149D3928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57501" y="2867935"/>
            <a:ext cx="4946650" cy="2095500"/>
          </a:xfrm>
          <a:prstGeom prst="rect">
            <a:avLst/>
          </a:prstGeom>
          <a:noFill/>
        </p:spPr>
      </p:pic>
      <p:grpSp>
        <p:nvGrpSpPr>
          <p:cNvPr id="21" name="Group 60">
            <a:extLst>
              <a:ext uri="{FF2B5EF4-FFF2-40B4-BE49-F238E27FC236}">
                <a16:creationId xmlns:a16="http://schemas.microsoft.com/office/drawing/2014/main" id="{09B709AC-23FE-46D8-942E-A2EE53EACC56}"/>
              </a:ext>
            </a:extLst>
          </p:cNvPr>
          <p:cNvGrpSpPr>
            <a:grpSpLocks/>
          </p:cNvGrpSpPr>
          <p:nvPr/>
        </p:nvGrpSpPr>
        <p:grpSpPr bwMode="auto">
          <a:xfrm>
            <a:off x="8606136" y="5135563"/>
            <a:ext cx="1370213" cy="1434696"/>
            <a:chOff x="4147" y="1970"/>
            <a:chExt cx="882" cy="857"/>
          </a:xfrm>
        </p:grpSpPr>
        <p:grpSp>
          <p:nvGrpSpPr>
            <p:cNvPr id="118" name="Group 48">
              <a:extLst>
                <a:ext uri="{FF2B5EF4-FFF2-40B4-BE49-F238E27FC236}">
                  <a16:creationId xmlns:a16="http://schemas.microsoft.com/office/drawing/2014/main" id="{AF0AE9D0-0698-4689-8E28-EC285EA211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2" y="2443"/>
              <a:ext cx="20" cy="17"/>
              <a:chOff x="4562" y="2443"/>
              <a:chExt cx="20" cy="17"/>
            </a:xfrm>
          </p:grpSpPr>
          <p:sp>
            <p:nvSpPr>
              <p:cNvPr id="130" name="Oval 46">
                <a:extLst>
                  <a:ext uri="{FF2B5EF4-FFF2-40B4-BE49-F238E27FC236}">
                    <a16:creationId xmlns:a16="http://schemas.microsoft.com/office/drawing/2014/main" id="{696311FC-7A12-437C-9D06-363951B78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2" y="2443"/>
                <a:ext cx="20" cy="1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32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32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32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32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32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1" name="Oval 47">
                <a:extLst>
                  <a:ext uri="{FF2B5EF4-FFF2-40B4-BE49-F238E27FC236}">
                    <a16:creationId xmlns:a16="http://schemas.microsoft.com/office/drawing/2014/main" id="{979C55AE-CB5C-410F-8FA5-95196A4648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2" y="2443"/>
                <a:ext cx="20" cy="17"/>
              </a:xfrm>
              <a:prstGeom prst="ellipse">
                <a:avLst/>
              </a:prstGeom>
              <a:noFill/>
              <a:ln w="158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32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32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32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32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32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19" name="Freeform 49">
              <a:extLst>
                <a:ext uri="{FF2B5EF4-FFF2-40B4-BE49-F238E27FC236}">
                  <a16:creationId xmlns:a16="http://schemas.microsoft.com/office/drawing/2014/main" id="{0387A268-4FBF-453B-93F4-96BA797219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77" y="2075"/>
              <a:ext cx="10" cy="385"/>
            </a:xfrm>
            <a:custGeom>
              <a:avLst/>
              <a:gdLst>
                <a:gd name="T0" fmla="*/ 10 w 10"/>
                <a:gd name="T1" fmla="*/ 0 h 385"/>
                <a:gd name="T2" fmla="*/ 10 w 10"/>
                <a:gd name="T3" fmla="*/ 34 h 385"/>
                <a:gd name="T4" fmla="*/ 0 w 10"/>
                <a:gd name="T5" fmla="*/ 34 h 385"/>
                <a:gd name="T6" fmla="*/ 0 w 10"/>
                <a:gd name="T7" fmla="*/ 0 h 385"/>
                <a:gd name="T8" fmla="*/ 10 w 10"/>
                <a:gd name="T9" fmla="*/ 0 h 385"/>
                <a:gd name="T10" fmla="*/ 10 w 10"/>
                <a:gd name="T11" fmla="*/ 59 h 385"/>
                <a:gd name="T12" fmla="*/ 10 w 10"/>
                <a:gd name="T13" fmla="*/ 93 h 385"/>
                <a:gd name="T14" fmla="*/ 0 w 10"/>
                <a:gd name="T15" fmla="*/ 93 h 385"/>
                <a:gd name="T16" fmla="*/ 0 w 10"/>
                <a:gd name="T17" fmla="*/ 59 h 385"/>
                <a:gd name="T18" fmla="*/ 10 w 10"/>
                <a:gd name="T19" fmla="*/ 59 h 385"/>
                <a:gd name="T20" fmla="*/ 10 w 10"/>
                <a:gd name="T21" fmla="*/ 119 h 385"/>
                <a:gd name="T22" fmla="*/ 10 w 10"/>
                <a:gd name="T23" fmla="*/ 152 h 385"/>
                <a:gd name="T24" fmla="*/ 0 w 10"/>
                <a:gd name="T25" fmla="*/ 152 h 385"/>
                <a:gd name="T26" fmla="*/ 0 w 10"/>
                <a:gd name="T27" fmla="*/ 119 h 385"/>
                <a:gd name="T28" fmla="*/ 10 w 10"/>
                <a:gd name="T29" fmla="*/ 119 h 385"/>
                <a:gd name="T30" fmla="*/ 10 w 10"/>
                <a:gd name="T31" fmla="*/ 178 h 385"/>
                <a:gd name="T32" fmla="*/ 10 w 10"/>
                <a:gd name="T33" fmla="*/ 212 h 385"/>
                <a:gd name="T34" fmla="*/ 0 w 10"/>
                <a:gd name="T35" fmla="*/ 212 h 385"/>
                <a:gd name="T36" fmla="*/ 0 w 10"/>
                <a:gd name="T37" fmla="*/ 178 h 385"/>
                <a:gd name="T38" fmla="*/ 10 w 10"/>
                <a:gd name="T39" fmla="*/ 178 h 385"/>
                <a:gd name="T40" fmla="*/ 10 w 10"/>
                <a:gd name="T41" fmla="*/ 237 h 385"/>
                <a:gd name="T42" fmla="*/ 10 w 10"/>
                <a:gd name="T43" fmla="*/ 271 h 385"/>
                <a:gd name="T44" fmla="*/ 0 w 10"/>
                <a:gd name="T45" fmla="*/ 271 h 385"/>
                <a:gd name="T46" fmla="*/ 0 w 10"/>
                <a:gd name="T47" fmla="*/ 237 h 385"/>
                <a:gd name="T48" fmla="*/ 10 w 10"/>
                <a:gd name="T49" fmla="*/ 237 h 385"/>
                <a:gd name="T50" fmla="*/ 10 w 10"/>
                <a:gd name="T51" fmla="*/ 296 h 385"/>
                <a:gd name="T52" fmla="*/ 10 w 10"/>
                <a:gd name="T53" fmla="*/ 330 h 385"/>
                <a:gd name="T54" fmla="*/ 0 w 10"/>
                <a:gd name="T55" fmla="*/ 330 h 385"/>
                <a:gd name="T56" fmla="*/ 0 w 10"/>
                <a:gd name="T57" fmla="*/ 296 h 385"/>
                <a:gd name="T58" fmla="*/ 10 w 10"/>
                <a:gd name="T59" fmla="*/ 296 h 385"/>
                <a:gd name="T60" fmla="*/ 10 w 10"/>
                <a:gd name="T61" fmla="*/ 356 h 385"/>
                <a:gd name="T62" fmla="*/ 10 w 10"/>
                <a:gd name="T63" fmla="*/ 385 h 385"/>
                <a:gd name="T64" fmla="*/ 0 w 10"/>
                <a:gd name="T65" fmla="*/ 385 h 385"/>
                <a:gd name="T66" fmla="*/ 0 w 10"/>
                <a:gd name="T67" fmla="*/ 356 h 385"/>
                <a:gd name="T68" fmla="*/ 10 w 10"/>
                <a:gd name="T69" fmla="*/ 356 h 3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"/>
                <a:gd name="T106" fmla="*/ 0 h 385"/>
                <a:gd name="T107" fmla="*/ 10 w 10"/>
                <a:gd name="T108" fmla="*/ 385 h 38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" h="385">
                  <a:moveTo>
                    <a:pt x="10" y="0"/>
                  </a:moveTo>
                  <a:lnTo>
                    <a:pt x="10" y="34"/>
                  </a:lnTo>
                  <a:lnTo>
                    <a:pt x="0" y="34"/>
                  </a:lnTo>
                  <a:lnTo>
                    <a:pt x="0" y="0"/>
                  </a:lnTo>
                  <a:lnTo>
                    <a:pt x="10" y="0"/>
                  </a:lnTo>
                  <a:close/>
                  <a:moveTo>
                    <a:pt x="10" y="59"/>
                  </a:moveTo>
                  <a:lnTo>
                    <a:pt x="10" y="93"/>
                  </a:lnTo>
                  <a:lnTo>
                    <a:pt x="0" y="93"/>
                  </a:lnTo>
                  <a:lnTo>
                    <a:pt x="0" y="59"/>
                  </a:lnTo>
                  <a:lnTo>
                    <a:pt x="10" y="59"/>
                  </a:lnTo>
                  <a:close/>
                  <a:moveTo>
                    <a:pt x="10" y="119"/>
                  </a:moveTo>
                  <a:lnTo>
                    <a:pt x="10" y="152"/>
                  </a:lnTo>
                  <a:lnTo>
                    <a:pt x="0" y="152"/>
                  </a:lnTo>
                  <a:lnTo>
                    <a:pt x="0" y="119"/>
                  </a:lnTo>
                  <a:lnTo>
                    <a:pt x="10" y="119"/>
                  </a:lnTo>
                  <a:close/>
                  <a:moveTo>
                    <a:pt x="10" y="178"/>
                  </a:moveTo>
                  <a:lnTo>
                    <a:pt x="10" y="212"/>
                  </a:lnTo>
                  <a:lnTo>
                    <a:pt x="0" y="212"/>
                  </a:lnTo>
                  <a:lnTo>
                    <a:pt x="0" y="178"/>
                  </a:lnTo>
                  <a:lnTo>
                    <a:pt x="10" y="178"/>
                  </a:lnTo>
                  <a:close/>
                  <a:moveTo>
                    <a:pt x="10" y="237"/>
                  </a:moveTo>
                  <a:lnTo>
                    <a:pt x="10" y="271"/>
                  </a:lnTo>
                  <a:lnTo>
                    <a:pt x="0" y="271"/>
                  </a:lnTo>
                  <a:lnTo>
                    <a:pt x="0" y="237"/>
                  </a:lnTo>
                  <a:lnTo>
                    <a:pt x="10" y="237"/>
                  </a:lnTo>
                  <a:close/>
                  <a:moveTo>
                    <a:pt x="10" y="296"/>
                  </a:moveTo>
                  <a:lnTo>
                    <a:pt x="10" y="330"/>
                  </a:lnTo>
                  <a:lnTo>
                    <a:pt x="0" y="330"/>
                  </a:lnTo>
                  <a:lnTo>
                    <a:pt x="0" y="296"/>
                  </a:lnTo>
                  <a:lnTo>
                    <a:pt x="10" y="296"/>
                  </a:lnTo>
                  <a:close/>
                  <a:moveTo>
                    <a:pt x="10" y="356"/>
                  </a:moveTo>
                  <a:lnTo>
                    <a:pt x="10" y="385"/>
                  </a:lnTo>
                  <a:lnTo>
                    <a:pt x="0" y="385"/>
                  </a:lnTo>
                  <a:lnTo>
                    <a:pt x="0" y="356"/>
                  </a:lnTo>
                  <a:lnTo>
                    <a:pt x="10" y="356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bevel/>
              <a:headEnd/>
              <a:tailEnd/>
            </a:ln>
          </p:spPr>
          <p:txBody>
            <a:bodyPr/>
            <a:lstStyle>
              <a:lvl1pPr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0" name="Rectangle 50">
              <a:extLst>
                <a:ext uri="{FF2B5EF4-FFF2-40B4-BE49-F238E27FC236}">
                  <a16:creationId xmlns:a16="http://schemas.microsoft.com/office/drawing/2014/main" id="{36E593F8-7D4B-4EF3-A041-31BCCD790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6" y="2431"/>
              <a:ext cx="95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3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o</a:t>
              </a:r>
              <a:endParaRPr lang="en-US" altLang="zh-CN"/>
            </a:p>
          </p:txBody>
        </p:sp>
        <p:sp>
          <p:nvSpPr>
            <p:cNvPr id="121" name="Oval 51">
              <a:extLst>
                <a:ext uri="{FF2B5EF4-FFF2-40B4-BE49-F238E27FC236}">
                  <a16:creationId xmlns:a16="http://schemas.microsoft.com/office/drawing/2014/main" id="{89027D1A-181F-4B1A-B749-0AA4ECE38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" y="2071"/>
              <a:ext cx="882" cy="756"/>
            </a:xfrm>
            <a:prstGeom prst="ellipse">
              <a:avLst/>
            </a:pr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122" name="Group 54">
              <a:extLst>
                <a:ext uri="{FF2B5EF4-FFF2-40B4-BE49-F238E27FC236}">
                  <a16:creationId xmlns:a16="http://schemas.microsoft.com/office/drawing/2014/main" id="{A7417F1F-16C1-445A-8976-2ADDA7BA21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82" y="1970"/>
              <a:ext cx="330" cy="221"/>
              <a:chOff x="4582" y="1970"/>
              <a:chExt cx="330" cy="221"/>
            </a:xfrm>
          </p:grpSpPr>
          <p:sp>
            <p:nvSpPr>
              <p:cNvPr id="128" name="Freeform 52">
                <a:extLst>
                  <a:ext uri="{FF2B5EF4-FFF2-40B4-BE49-F238E27FC236}">
                    <a16:creationId xmlns:a16="http://schemas.microsoft.com/office/drawing/2014/main" id="{C26AE814-BF97-4EE1-9408-848A91C174B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82" y="2082"/>
                <a:ext cx="221" cy="34"/>
              </a:xfrm>
              <a:custGeom>
                <a:avLst/>
                <a:gdLst>
                  <a:gd name="T0" fmla="*/ 0 w 221"/>
                  <a:gd name="T1" fmla="*/ 13 h 34"/>
                  <a:gd name="T2" fmla="*/ 188 w 221"/>
                  <a:gd name="T3" fmla="*/ 13 h 34"/>
                  <a:gd name="T4" fmla="*/ 188 w 221"/>
                  <a:gd name="T5" fmla="*/ 21 h 34"/>
                  <a:gd name="T6" fmla="*/ 0 w 221"/>
                  <a:gd name="T7" fmla="*/ 21 h 34"/>
                  <a:gd name="T8" fmla="*/ 0 w 221"/>
                  <a:gd name="T9" fmla="*/ 13 h 34"/>
                  <a:gd name="T10" fmla="*/ 181 w 221"/>
                  <a:gd name="T11" fmla="*/ 0 h 34"/>
                  <a:gd name="T12" fmla="*/ 221 w 221"/>
                  <a:gd name="T13" fmla="*/ 17 h 34"/>
                  <a:gd name="T14" fmla="*/ 181 w 221"/>
                  <a:gd name="T15" fmla="*/ 34 h 34"/>
                  <a:gd name="T16" fmla="*/ 181 w 221"/>
                  <a:gd name="T17" fmla="*/ 0 h 3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21"/>
                  <a:gd name="T28" fmla="*/ 0 h 34"/>
                  <a:gd name="T29" fmla="*/ 221 w 221"/>
                  <a:gd name="T30" fmla="*/ 34 h 3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21" h="34">
                    <a:moveTo>
                      <a:pt x="0" y="13"/>
                    </a:moveTo>
                    <a:lnTo>
                      <a:pt x="188" y="13"/>
                    </a:lnTo>
                    <a:lnTo>
                      <a:pt x="188" y="21"/>
                    </a:lnTo>
                    <a:lnTo>
                      <a:pt x="0" y="21"/>
                    </a:lnTo>
                    <a:lnTo>
                      <a:pt x="0" y="13"/>
                    </a:lnTo>
                    <a:close/>
                    <a:moveTo>
                      <a:pt x="181" y="0"/>
                    </a:moveTo>
                    <a:lnTo>
                      <a:pt x="221" y="17"/>
                    </a:lnTo>
                    <a:lnTo>
                      <a:pt x="181" y="34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8">
                <a:solidFill>
                  <a:srgbClr val="000000"/>
                </a:solidFill>
                <a:bevel/>
                <a:headEnd/>
                <a:tailEnd/>
              </a:ln>
            </p:spPr>
            <p:txBody>
              <a:bodyPr/>
              <a:lstStyle>
                <a:lvl1pPr>
                  <a:defRPr sz="32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32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32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32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32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9" name="Rectangle 53">
                <a:extLst>
                  <a:ext uri="{FF2B5EF4-FFF2-40B4-BE49-F238E27FC236}">
                    <a16:creationId xmlns:a16="http://schemas.microsoft.com/office/drawing/2014/main" id="{184609BA-0AFB-4EE8-8EA3-D269647B74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8" y="1970"/>
                <a:ext cx="84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32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32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32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32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32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3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v</a:t>
                </a:r>
                <a:endParaRPr lang="en-US" altLang="zh-CN"/>
              </a:p>
            </p:txBody>
          </p:sp>
        </p:grpSp>
        <p:grpSp>
          <p:nvGrpSpPr>
            <p:cNvPr id="123" name="Group 58">
              <a:extLst>
                <a:ext uri="{FF2B5EF4-FFF2-40B4-BE49-F238E27FC236}">
                  <a16:creationId xmlns:a16="http://schemas.microsoft.com/office/drawing/2014/main" id="{8E02E7C6-DC58-4520-9C9A-44C58785C8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1" y="2064"/>
              <a:ext cx="84" cy="71"/>
              <a:chOff x="4531" y="2064"/>
              <a:chExt cx="84" cy="71"/>
            </a:xfrm>
          </p:grpSpPr>
          <p:pic>
            <p:nvPicPr>
              <p:cNvPr id="125" name="Picture 55">
                <a:extLst>
                  <a:ext uri="{FF2B5EF4-FFF2-40B4-BE49-F238E27FC236}">
                    <a16:creationId xmlns:a16="http://schemas.microsoft.com/office/drawing/2014/main" id="{2F0F8147-6B23-491B-A320-B5994D286C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1" y="2064"/>
                <a:ext cx="84" cy="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6" name="Picture 56">
                <a:extLst>
                  <a:ext uri="{FF2B5EF4-FFF2-40B4-BE49-F238E27FC236}">
                    <a16:creationId xmlns:a16="http://schemas.microsoft.com/office/drawing/2014/main" id="{22243B66-05E8-4A17-8F2D-F307FAE260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1" y="2064"/>
                <a:ext cx="84" cy="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7" name="Oval 57">
                <a:extLst>
                  <a:ext uri="{FF2B5EF4-FFF2-40B4-BE49-F238E27FC236}">
                    <a16:creationId xmlns:a16="http://schemas.microsoft.com/office/drawing/2014/main" id="{289BC595-F204-4116-A244-9F4BE7EF8B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2" y="2064"/>
                <a:ext cx="82" cy="7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32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32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32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32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32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24" name="Oval 59">
              <a:extLst>
                <a:ext uri="{FF2B5EF4-FFF2-40B4-BE49-F238E27FC236}">
                  <a16:creationId xmlns:a16="http://schemas.microsoft.com/office/drawing/2014/main" id="{72E92268-A80F-4671-86E5-D146EA197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2142"/>
              <a:ext cx="716" cy="614"/>
            </a:xfrm>
            <a:prstGeom prst="ellipse">
              <a:avLst/>
            </a:pr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65" name="矩形 164">
            <a:extLst>
              <a:ext uri="{FF2B5EF4-FFF2-40B4-BE49-F238E27FC236}">
                <a16:creationId xmlns:a16="http://schemas.microsoft.com/office/drawing/2014/main" id="{9B7E5677-5A18-41A8-89D5-664BEE71A24F}"/>
              </a:ext>
            </a:extLst>
          </p:cNvPr>
          <p:cNvSpPr/>
          <p:nvPr/>
        </p:nvSpPr>
        <p:spPr>
          <a:xfrm>
            <a:off x="7389498" y="2485150"/>
            <a:ext cx="44715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杆和小球</a:t>
            </a:r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圆形管道</a:t>
            </a:r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407D5E06-036C-4499-9FAC-0A22D936887B}"/>
              </a:ext>
            </a:extLst>
          </p:cNvPr>
          <p:cNvCxnSpPr/>
          <p:nvPr/>
        </p:nvCxnSpPr>
        <p:spPr>
          <a:xfrm>
            <a:off x="6242670" y="2382911"/>
            <a:ext cx="0" cy="4059135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19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>
            <a:extLst>
              <a:ext uri="{FF2B5EF4-FFF2-40B4-BE49-F238E27FC236}">
                <a16:creationId xmlns:a16="http://schemas.microsoft.com/office/drawing/2014/main" id="{978003CF-BD6B-4490-BE70-4DED6D972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5479" y="2418185"/>
            <a:ext cx="2376488" cy="230346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 b="1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320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CECAF365-FD98-4A27-BE8B-C52C6C4C791E}"/>
              </a:ext>
            </a:extLst>
          </p:cNvPr>
          <p:cNvGrpSpPr>
            <a:grpSpLocks/>
          </p:cNvGrpSpPr>
          <p:nvPr/>
        </p:nvGrpSpPr>
        <p:grpSpPr bwMode="auto">
          <a:xfrm>
            <a:off x="1140493" y="1738736"/>
            <a:ext cx="5643561" cy="1323977"/>
            <a:chOff x="1276" y="1096"/>
            <a:chExt cx="3555" cy="834"/>
          </a:xfrm>
        </p:grpSpPr>
        <p:sp>
          <p:nvSpPr>
            <p:cNvPr id="4" name="Oval 5">
              <a:extLst>
                <a:ext uri="{FF2B5EF4-FFF2-40B4-BE49-F238E27FC236}">
                  <a16:creationId xmlns:a16="http://schemas.microsoft.com/office/drawing/2014/main" id="{8B09F305-1D96-455E-A482-A71871352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" y="1474"/>
              <a:ext cx="136" cy="13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2800" b="1">
                  <a:solidFill>
                    <a:schemeClr val="bg2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32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" name="Line 6">
              <a:extLst>
                <a:ext uri="{FF2B5EF4-FFF2-40B4-BE49-F238E27FC236}">
                  <a16:creationId xmlns:a16="http://schemas.microsoft.com/office/drawing/2014/main" id="{DDB698DC-BEB6-4D39-8443-DDF28950AF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90" y="1522"/>
              <a:ext cx="5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Line 7">
              <a:extLst>
                <a:ext uri="{FF2B5EF4-FFF2-40B4-BE49-F238E27FC236}">
                  <a16:creationId xmlns:a16="http://schemas.microsoft.com/office/drawing/2014/main" id="{5DE961D9-8F6B-4C86-BB3B-80DD6C0695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0" y="1525"/>
              <a:ext cx="136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43F63EEC-AF25-4A90-946F-4376A8D994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6" y="1096"/>
              <a:ext cx="3210" cy="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2800" b="1">
                  <a:solidFill>
                    <a:schemeClr val="bg2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</a:t>
              </a:r>
              <a:r>
                <a:rPr kumimoji="0" lang="zh-CN" altLang="en-US" sz="32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１</a:t>
              </a:r>
              <a:r>
                <a:rPr kumimoji="0"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=0 </a:t>
              </a:r>
              <a:r>
                <a:rPr kumimoji="0" lang="zh-CN" altLang="en-US" sz="3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沿切线匀速直线运动</a:t>
              </a:r>
              <a:endParaRPr kumimoji="0" lang="en-US" altLang="zh-CN" sz="3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zh-CN" altLang="en-US" sz="32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离心运动</a:t>
              </a:r>
              <a:endParaRPr kumimoji="0" lang="en-US" altLang="zh-CN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Group 9">
            <a:extLst>
              <a:ext uri="{FF2B5EF4-FFF2-40B4-BE49-F238E27FC236}">
                <a16:creationId xmlns:a16="http://schemas.microsoft.com/office/drawing/2014/main" id="{F7B27B85-D1F9-4BB9-AA6C-47A6CD4E8FC3}"/>
              </a:ext>
            </a:extLst>
          </p:cNvPr>
          <p:cNvGrpSpPr>
            <a:grpSpLocks/>
          </p:cNvGrpSpPr>
          <p:nvPr/>
        </p:nvGrpSpPr>
        <p:grpSpPr bwMode="auto">
          <a:xfrm>
            <a:off x="6625306" y="1738736"/>
            <a:ext cx="4562476" cy="1831975"/>
            <a:chOff x="4822" y="1369"/>
            <a:chExt cx="2874" cy="1154"/>
          </a:xfrm>
        </p:grpSpPr>
        <p:sp>
          <p:nvSpPr>
            <p:cNvPr id="9" name="Oval 10">
              <a:extLst>
                <a:ext uri="{FF2B5EF4-FFF2-40B4-BE49-F238E27FC236}">
                  <a16:creationId xmlns:a16="http://schemas.microsoft.com/office/drawing/2014/main" id="{4AD32624-BA6C-42A1-A448-51AD9CB942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2" y="1730"/>
              <a:ext cx="136" cy="13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2800" b="1">
                  <a:solidFill>
                    <a:schemeClr val="bg2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32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bject 11">
                  <a:extLst>
                    <a:ext uri="{FF2B5EF4-FFF2-40B4-BE49-F238E27FC236}">
                      <a16:creationId xmlns:a16="http://schemas.microsoft.com/office/drawing/2014/main" id="{748BE08C-D78E-4332-8654-E7F0DDA387F0}"/>
                    </a:ext>
                  </a:extLst>
                </p:cNvPr>
                <p:cNvSpPr txBox="1"/>
                <p:nvPr/>
              </p:nvSpPr>
              <p:spPr bwMode="auto">
                <a:xfrm>
                  <a:off x="5127" y="1369"/>
                  <a:ext cx="2569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sSup>
                        <m:sSupPr>
                          <m:ctrlPr>
                            <a:rPr lang="zh-CN" altLang="en-US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p>
                          <m:r>
                            <a:rPr lang="zh-CN" altLang="en-US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a14:m>
                  <a:r>
                    <a:rPr lang="zh-CN" alt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zh-CN" altLang="en-US" sz="32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圆周运动</a:t>
                  </a:r>
                </a:p>
              </p:txBody>
            </p:sp>
          </mc:Choice>
          <mc:Fallback xmlns="">
            <p:sp>
              <p:nvSpPr>
                <p:cNvPr id="10" name="Object 11">
                  <a:extLst>
                    <a:ext uri="{FF2B5EF4-FFF2-40B4-BE49-F238E27FC236}">
                      <a16:creationId xmlns:a16="http://schemas.microsoft.com/office/drawing/2014/main" id="{748BE08C-D78E-4332-8654-E7F0DDA387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127" y="1369"/>
                  <a:ext cx="2569" cy="330"/>
                </a:xfrm>
                <a:prstGeom prst="rect">
                  <a:avLst/>
                </a:prstGeom>
                <a:blipFill>
                  <a:blip r:embed="rId2"/>
                  <a:stretch>
                    <a:fillRect t="-11628" b="-52326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09B494F8-E3F8-4E1E-A110-0E3FA5BF27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" y="1797"/>
              <a:ext cx="0" cy="7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008BEF9D-4C85-4E17-9AFC-A830648DCC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4" y="1801"/>
              <a:ext cx="0" cy="36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4D23E38D-8581-4506-837B-704B1EFD1C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" y="1888"/>
              <a:ext cx="362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2800" b="1">
                  <a:solidFill>
                    <a:schemeClr val="bg2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</a:t>
              </a:r>
            </a:p>
          </p:txBody>
        </p:sp>
      </p:grpSp>
      <p:grpSp>
        <p:nvGrpSpPr>
          <p:cNvPr id="14" name="Group 15">
            <a:extLst>
              <a:ext uri="{FF2B5EF4-FFF2-40B4-BE49-F238E27FC236}">
                <a16:creationId xmlns:a16="http://schemas.microsoft.com/office/drawing/2014/main" id="{74E539FA-56BC-4A91-B317-2F6A80F00211}"/>
              </a:ext>
            </a:extLst>
          </p:cNvPr>
          <p:cNvGrpSpPr>
            <a:grpSpLocks/>
          </p:cNvGrpSpPr>
          <p:nvPr/>
        </p:nvGrpSpPr>
        <p:grpSpPr bwMode="auto">
          <a:xfrm>
            <a:off x="1500855" y="2527724"/>
            <a:ext cx="5332414" cy="3314701"/>
            <a:chOff x="1640" y="1856"/>
            <a:chExt cx="3359" cy="2088"/>
          </a:xfrm>
        </p:grpSpPr>
        <p:sp>
          <p:nvSpPr>
            <p:cNvPr id="15" name="Oval 16">
              <a:extLst>
                <a:ext uri="{FF2B5EF4-FFF2-40B4-BE49-F238E27FC236}">
                  <a16:creationId xmlns:a16="http://schemas.microsoft.com/office/drawing/2014/main" id="{EBE915B2-9625-4E78-844C-FA8675191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5" y="2364"/>
              <a:ext cx="136" cy="13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2800" b="1">
                  <a:solidFill>
                    <a:schemeClr val="bg2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32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0DAD95EF-653B-4C15-9DC3-39F8AA299D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1" y="2432"/>
              <a:ext cx="1270" cy="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F287EBFF-057A-4BF7-987B-8A5C98F6B4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1" y="2430"/>
              <a:ext cx="722" cy="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19">
              <a:extLst>
                <a:ext uri="{FF2B5EF4-FFF2-40B4-BE49-F238E27FC236}">
                  <a16:creationId xmlns:a16="http://schemas.microsoft.com/office/drawing/2014/main" id="{66C6190F-2F7B-4E1C-B26C-4F86C05DA5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5" y="2407"/>
              <a:ext cx="49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2800" b="1">
                  <a:solidFill>
                    <a:schemeClr val="bg2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</a:t>
              </a:r>
              <a:r>
                <a:rPr kumimoji="0" lang="zh-CN" altLang="en-US" sz="32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２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bject 20">
                  <a:extLst>
                    <a:ext uri="{FF2B5EF4-FFF2-40B4-BE49-F238E27FC236}">
                      <a16:creationId xmlns:a16="http://schemas.microsoft.com/office/drawing/2014/main" id="{E44E4D5D-C7D0-4135-8698-80B7A61BC200}"/>
                    </a:ext>
                  </a:extLst>
                </p:cNvPr>
                <p:cNvSpPr txBox="1"/>
                <p:nvPr/>
              </p:nvSpPr>
              <p:spPr bwMode="auto">
                <a:xfrm>
                  <a:off x="1640" y="2564"/>
                  <a:ext cx="2300" cy="13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2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altLang="zh-CN" sz="32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3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zh-CN" altLang="en-US" sz="3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sSup>
                          <m:sSupPr>
                            <m:ctrlPr>
                              <a:rPr lang="zh-CN" altLang="en-US" sz="3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3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p>
                            <m:r>
                              <a:rPr lang="zh-CN" altLang="en-US" sz="3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zh-CN" altLang="en-US" sz="3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altLang="zh-CN" sz="3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altLang="zh-CN" sz="3200" b="1" dirty="0">
                    <a:solidFill>
                      <a:srgbClr val="000000"/>
                    </a:solidFill>
                    <a:latin typeface="黑体" panose="02010609060101010101" pitchFamily="49" charset="-122"/>
                  </a:endParaRPr>
                </a:p>
                <a:p>
                  <a:pPr algn="ctr"/>
                  <a:r>
                    <a:rPr lang="zh-CN" altLang="en-US" sz="3200" b="1" dirty="0"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合力小于圆周运动所需要的的向心力</a:t>
                  </a:r>
                  <a:endParaRPr lang="en-US" altLang="zh-CN" sz="3200" b="1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zh-CN" altLang="en-US" sz="3200" b="1" dirty="0">
                      <a:solidFill>
                        <a:srgbClr val="FF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离心运动</a:t>
                  </a:r>
                </a:p>
              </p:txBody>
            </p:sp>
          </mc:Choice>
          <mc:Fallback xmlns="">
            <p:sp>
              <p:nvSpPr>
                <p:cNvPr id="19" name="Object 20">
                  <a:extLst>
                    <a:ext uri="{FF2B5EF4-FFF2-40B4-BE49-F238E27FC236}">
                      <a16:creationId xmlns:a16="http://schemas.microsoft.com/office/drawing/2014/main" id="{E44E4D5D-C7D0-4135-8698-80B7A61BC2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40" y="2564"/>
                  <a:ext cx="2300" cy="1380"/>
                </a:xfrm>
                <a:prstGeom prst="rect">
                  <a:avLst/>
                </a:prstGeom>
                <a:blipFill>
                  <a:blip r:embed="rId3"/>
                  <a:stretch>
                    <a:fillRect l="-1336" r="-1503" b="-3064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Arc 21">
              <a:extLst>
                <a:ext uri="{FF2B5EF4-FFF2-40B4-BE49-F238E27FC236}">
                  <a16:creationId xmlns:a16="http://schemas.microsoft.com/office/drawing/2014/main" id="{5025046A-EB3A-4CA4-86E3-209849EDDA49}"/>
                </a:ext>
              </a:extLst>
            </p:cNvPr>
            <p:cNvSpPr>
              <a:spLocks/>
            </p:cNvSpPr>
            <p:nvPr/>
          </p:nvSpPr>
          <p:spPr bwMode="auto">
            <a:xfrm rot="10221411" flipV="1">
              <a:off x="3729" y="1856"/>
              <a:ext cx="1270" cy="998"/>
            </a:xfrm>
            <a:custGeom>
              <a:avLst/>
              <a:gdLst>
                <a:gd name="T0" fmla="*/ 0 w 23624"/>
                <a:gd name="T1" fmla="*/ 0 h 21600"/>
                <a:gd name="T2" fmla="*/ 0 w 23624"/>
                <a:gd name="T3" fmla="*/ 0 h 21600"/>
                <a:gd name="T4" fmla="*/ 0 w 23624"/>
                <a:gd name="T5" fmla="*/ 0 h 21600"/>
                <a:gd name="T6" fmla="*/ 0 60000 65536"/>
                <a:gd name="T7" fmla="*/ 0 60000 65536"/>
                <a:gd name="T8" fmla="*/ 0 60000 65536"/>
                <a:gd name="T9" fmla="*/ 0 w 23624"/>
                <a:gd name="T10" fmla="*/ 0 h 21600"/>
                <a:gd name="T11" fmla="*/ 23624 w 2362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624" h="21600" fill="none" extrusionOk="0">
                  <a:moveTo>
                    <a:pt x="0" y="834"/>
                  </a:moveTo>
                  <a:cubicBezTo>
                    <a:pt x="1933" y="280"/>
                    <a:pt x="3934" y="-1"/>
                    <a:pt x="5946" y="0"/>
                  </a:cubicBezTo>
                  <a:cubicBezTo>
                    <a:pt x="12983" y="0"/>
                    <a:pt x="19580" y="3428"/>
                    <a:pt x="23624" y="9188"/>
                  </a:cubicBezTo>
                </a:path>
                <a:path w="23624" h="21600" stroke="0" extrusionOk="0">
                  <a:moveTo>
                    <a:pt x="0" y="834"/>
                  </a:moveTo>
                  <a:cubicBezTo>
                    <a:pt x="1933" y="280"/>
                    <a:pt x="3934" y="-1"/>
                    <a:pt x="5946" y="0"/>
                  </a:cubicBezTo>
                  <a:cubicBezTo>
                    <a:pt x="12983" y="0"/>
                    <a:pt x="19580" y="3428"/>
                    <a:pt x="23624" y="9188"/>
                  </a:cubicBezTo>
                  <a:lnTo>
                    <a:pt x="5946" y="21600"/>
                  </a:lnTo>
                  <a:lnTo>
                    <a:pt x="0" y="834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B831118A-1C26-4D75-B11E-C4CF91A48446}"/>
              </a:ext>
            </a:extLst>
          </p:cNvPr>
          <p:cNvSpPr/>
          <p:nvPr/>
        </p:nvSpPr>
        <p:spPr>
          <a:xfrm>
            <a:off x="3951268" y="550947"/>
            <a:ext cx="48157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匀速圆周运动的偏离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Text Box 19">
            <a:extLst>
              <a:ext uri="{FF2B5EF4-FFF2-40B4-BE49-F238E27FC236}">
                <a16:creationId xmlns:a16="http://schemas.microsoft.com/office/drawing/2014/main" id="{15D4F990-2C5A-427E-A073-4EEC7C942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5245" y="3855686"/>
            <a:ext cx="7921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 b="1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0" lang="en-US" altLang="zh-CN" sz="3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0" lang="zh-CN" altLang="en-US" sz="3200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9CB00039-4CE2-410F-B2E9-3282A78067D1}"/>
              </a:ext>
            </a:extLst>
          </p:cNvPr>
          <p:cNvGrpSpPr/>
          <p:nvPr/>
        </p:nvGrpSpPr>
        <p:grpSpPr>
          <a:xfrm>
            <a:off x="5972054" y="2503198"/>
            <a:ext cx="1228917" cy="2442158"/>
            <a:chOff x="5972054" y="2503198"/>
            <a:chExt cx="1228917" cy="2442158"/>
          </a:xfrm>
        </p:grpSpPr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CFAEA90E-A3F0-429A-A58A-D9230B5D0333}"/>
                </a:ext>
              </a:extLst>
            </p:cNvPr>
            <p:cNvSpPr>
              <a:spLocks/>
            </p:cNvSpPr>
            <p:nvPr/>
          </p:nvSpPr>
          <p:spPr bwMode="auto">
            <a:xfrm rot="9548938" flipV="1">
              <a:off x="6068950" y="2503198"/>
              <a:ext cx="1132021" cy="2442158"/>
            </a:xfrm>
            <a:custGeom>
              <a:avLst/>
              <a:gdLst>
                <a:gd name="T0" fmla="*/ 0 w 23624"/>
                <a:gd name="T1" fmla="*/ 0 h 21600"/>
                <a:gd name="T2" fmla="*/ 0 w 23624"/>
                <a:gd name="T3" fmla="*/ 0 h 21600"/>
                <a:gd name="T4" fmla="*/ 0 w 23624"/>
                <a:gd name="T5" fmla="*/ 0 h 21600"/>
                <a:gd name="T6" fmla="*/ 0 60000 65536"/>
                <a:gd name="T7" fmla="*/ 0 60000 65536"/>
                <a:gd name="T8" fmla="*/ 0 60000 65536"/>
                <a:gd name="T9" fmla="*/ 0 w 23624"/>
                <a:gd name="T10" fmla="*/ 0 h 21600"/>
                <a:gd name="T11" fmla="*/ 23624 w 2362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624" h="21600" fill="none" extrusionOk="0">
                  <a:moveTo>
                    <a:pt x="0" y="834"/>
                  </a:moveTo>
                  <a:cubicBezTo>
                    <a:pt x="1933" y="280"/>
                    <a:pt x="3934" y="-1"/>
                    <a:pt x="5946" y="0"/>
                  </a:cubicBezTo>
                  <a:cubicBezTo>
                    <a:pt x="12983" y="0"/>
                    <a:pt x="19580" y="3428"/>
                    <a:pt x="23624" y="9188"/>
                  </a:cubicBezTo>
                </a:path>
                <a:path w="23624" h="21600" stroke="0" extrusionOk="0">
                  <a:moveTo>
                    <a:pt x="0" y="834"/>
                  </a:moveTo>
                  <a:cubicBezTo>
                    <a:pt x="1933" y="280"/>
                    <a:pt x="3934" y="-1"/>
                    <a:pt x="5946" y="0"/>
                  </a:cubicBezTo>
                  <a:cubicBezTo>
                    <a:pt x="12983" y="0"/>
                    <a:pt x="19580" y="3428"/>
                    <a:pt x="23624" y="9188"/>
                  </a:cubicBezTo>
                  <a:lnTo>
                    <a:pt x="5946" y="21600"/>
                  </a:lnTo>
                  <a:lnTo>
                    <a:pt x="0" y="834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Oval 16">
              <a:extLst>
                <a:ext uri="{FF2B5EF4-FFF2-40B4-BE49-F238E27FC236}">
                  <a16:creationId xmlns:a16="http://schemas.microsoft.com/office/drawing/2014/main" id="{FA1B7E4E-1198-4C47-999E-CEF5FE8BD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2054" y="3674059"/>
              <a:ext cx="215900" cy="2159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2800" b="1">
                  <a:solidFill>
                    <a:schemeClr val="bg2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32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Line 17">
              <a:extLst>
                <a:ext uri="{FF2B5EF4-FFF2-40B4-BE49-F238E27FC236}">
                  <a16:creationId xmlns:a16="http://schemas.microsoft.com/office/drawing/2014/main" id="{11A527A7-EE14-41E4-8B62-1651D785F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60954" y="3596646"/>
              <a:ext cx="648490" cy="185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Line 18">
              <a:extLst>
                <a:ext uri="{FF2B5EF4-FFF2-40B4-BE49-F238E27FC236}">
                  <a16:creationId xmlns:a16="http://schemas.microsoft.com/office/drawing/2014/main" id="{B7A414C2-67A5-44B6-A102-C9FB3E1C42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61873" y="3626861"/>
              <a:ext cx="515648" cy="1365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bject 20">
                <a:extLst>
                  <a:ext uri="{FF2B5EF4-FFF2-40B4-BE49-F238E27FC236}">
                    <a16:creationId xmlns:a16="http://schemas.microsoft.com/office/drawing/2014/main" id="{934616A1-9D6E-48E7-AF30-46507626A8C9}"/>
                  </a:ext>
                </a:extLst>
              </p:cNvPr>
              <p:cNvSpPr txBox="1"/>
              <p:nvPr/>
            </p:nvSpPr>
            <p:spPr bwMode="auto">
              <a:xfrm>
                <a:off x="7045994" y="3971478"/>
                <a:ext cx="3713392" cy="21907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32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sSup>
                        <m:sSupPr>
                          <m:ctrlPr>
                            <a:rPr lang="zh-CN" altLang="en-US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p>
                          <m:r>
                            <a:rPr lang="zh-CN" altLang="en-US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zh-CN" sz="32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3200" b="1" dirty="0">
                  <a:solidFill>
                    <a:srgbClr val="000000"/>
                  </a:solidFill>
                  <a:latin typeface="黑体" panose="02010609060101010101" pitchFamily="49" charset="-122"/>
                </a:endParaRPr>
              </a:p>
              <a:p>
                <a:pPr algn="ctr"/>
                <a:r>
                  <a:rPr lang="zh-CN" altLang="en-US" sz="3200" b="1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合力大于圆周运动所需要的的向心力</a:t>
                </a:r>
                <a:endParaRPr lang="en-US" altLang="zh-CN" sz="32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sz="3200" b="1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向心运动</a:t>
                </a:r>
              </a:p>
            </p:txBody>
          </p:sp>
        </mc:Choice>
        <mc:Fallback xmlns="">
          <p:sp>
            <p:nvSpPr>
              <p:cNvPr id="27" name="Object 20">
                <a:extLst>
                  <a:ext uri="{FF2B5EF4-FFF2-40B4-BE49-F238E27FC236}">
                    <a16:creationId xmlns:a16="http://schemas.microsoft.com/office/drawing/2014/main" id="{934616A1-9D6E-48E7-AF30-46507626A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45994" y="3971478"/>
                <a:ext cx="3713392" cy="2190750"/>
              </a:xfrm>
              <a:prstGeom prst="rect">
                <a:avLst/>
              </a:prstGeom>
              <a:blipFill>
                <a:blip r:embed="rId4"/>
                <a:stretch>
                  <a:fillRect l="-657" r="-493" b="-277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083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A0B843F4-F1AB-4BA6-896A-BDFDC08C8E0A}"/>
              </a:ext>
            </a:extLst>
          </p:cNvPr>
          <p:cNvSpPr txBox="1"/>
          <p:nvPr/>
        </p:nvSpPr>
        <p:spPr>
          <a:xfrm flipH="1">
            <a:off x="634979" y="1587233"/>
            <a:ext cx="5682772" cy="3707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向上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N-mg=ma</a:t>
            </a:r>
          </a:p>
          <a:p>
            <a:pPr>
              <a:lnSpc>
                <a:spcPct val="150000"/>
              </a:lnSpc>
            </a:pP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3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压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=N=</a:t>
            </a:r>
            <a:r>
              <a:rPr lang="en-US" altLang="zh-CN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mg+ma</a:t>
            </a:r>
            <a:endParaRPr lang="en-US" altLang="zh-CN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3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压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&gt;mg </a:t>
            </a: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视重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重力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超重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952B192-7D1F-4ACD-BDDE-2F0A7010E36F}"/>
              </a:ext>
            </a:extLst>
          </p:cNvPr>
          <p:cNvSpPr txBox="1"/>
          <p:nvPr/>
        </p:nvSpPr>
        <p:spPr>
          <a:xfrm>
            <a:off x="1275186" y="264523"/>
            <a:ext cx="99396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牛顿第二定律的一个情景</a:t>
            </a:r>
            <a:r>
              <a:rPr lang="en-US" altLang="zh-CN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超重和失重</a:t>
            </a:r>
            <a:endParaRPr lang="en-US" altLang="zh-CN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DB75362-CA79-4181-9247-68CBDEF12066}"/>
              </a:ext>
            </a:extLst>
          </p:cNvPr>
          <p:cNvGrpSpPr/>
          <p:nvPr/>
        </p:nvGrpSpPr>
        <p:grpSpPr>
          <a:xfrm>
            <a:off x="4220568" y="1246862"/>
            <a:ext cx="2299276" cy="4703804"/>
            <a:chOff x="1770321" y="1345438"/>
            <a:chExt cx="1353229" cy="2768404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80BA8F90-7B0F-4CEF-AEF1-0C5FAF72B1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98" t="22484" r="19102" b="7988"/>
            <a:stretch/>
          </p:blipFill>
          <p:spPr bwMode="auto">
            <a:xfrm>
              <a:off x="1770321" y="2009553"/>
              <a:ext cx="978085" cy="1782578"/>
            </a:xfrm>
            <a:prstGeom prst="rect">
              <a:avLst/>
            </a:prstGeom>
            <a:noFill/>
            <a:ln>
              <a:noFill/>
            </a:ln>
            <a:extLst/>
          </p:spPr>
        </p:pic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834508F7-F3C0-43E0-B3BA-8EA2AA2C933B}"/>
                </a:ext>
              </a:extLst>
            </p:cNvPr>
            <p:cNvCxnSpPr>
              <a:cxnSpLocks/>
            </p:cNvCxnSpPr>
            <p:nvPr/>
          </p:nvCxnSpPr>
          <p:spPr>
            <a:xfrm>
              <a:off x="2251518" y="2836456"/>
              <a:ext cx="9525" cy="10429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0399300D-F809-40B9-8161-65AA92A253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51518" y="1739494"/>
              <a:ext cx="9525" cy="109696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D0D774DF-C3E1-4762-B26C-C79DA97DF433}"/>
                </a:ext>
              </a:extLst>
            </p:cNvPr>
            <p:cNvSpPr/>
            <p:nvPr/>
          </p:nvSpPr>
          <p:spPr>
            <a:xfrm>
              <a:off x="2207068" y="2588806"/>
              <a:ext cx="90488" cy="8413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  <a:defRPr/>
              </a:pPr>
              <a:endParaRPr lang="zh-CN" altLang="en-US"/>
            </a:p>
          </p:txBody>
        </p:sp>
        <p:sp>
          <p:nvSpPr>
            <p:cNvPr id="21" name="矩形 10">
              <a:extLst>
                <a:ext uri="{FF2B5EF4-FFF2-40B4-BE49-F238E27FC236}">
                  <a16:creationId xmlns:a16="http://schemas.microsoft.com/office/drawing/2014/main" id="{52F2B03A-B4F7-4F69-A30D-A309371D3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9281" y="1345438"/>
              <a:ext cx="576262" cy="39405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N</a:t>
              </a:r>
              <a:endParaRPr lang="zh-CN" altLang="en-US" dirty="0"/>
            </a:p>
          </p:txBody>
        </p:sp>
        <p:sp>
          <p:nvSpPr>
            <p:cNvPr id="22" name="矩形 11">
              <a:extLst>
                <a:ext uri="{FF2B5EF4-FFF2-40B4-BE49-F238E27FC236}">
                  <a16:creationId xmlns:a16="http://schemas.microsoft.com/office/drawing/2014/main" id="{FF041961-CE48-4F7D-A2B7-0B4E9D26C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4831" y="3724691"/>
              <a:ext cx="663575" cy="38915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mg</a:t>
              </a:r>
              <a:endPara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69DCD847-2455-4E66-9817-6E30D1F019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3641" y="2348682"/>
              <a:ext cx="0" cy="487773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14">
              <a:extLst>
                <a:ext uri="{FF2B5EF4-FFF2-40B4-BE49-F238E27FC236}">
                  <a16:creationId xmlns:a16="http://schemas.microsoft.com/office/drawing/2014/main" id="{D33E8384-5038-4B54-9759-C69E45836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348" y="2302821"/>
              <a:ext cx="364202" cy="38915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a</a:t>
              </a:r>
              <a:endPara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</p:grpSp>
      <p:grpSp>
        <p:nvGrpSpPr>
          <p:cNvPr id="28" name="Group 13">
            <a:extLst>
              <a:ext uri="{FF2B5EF4-FFF2-40B4-BE49-F238E27FC236}">
                <a16:creationId xmlns:a16="http://schemas.microsoft.com/office/drawing/2014/main" id="{3664B03A-620C-4C36-81D3-743E63BA83A8}"/>
              </a:ext>
            </a:extLst>
          </p:cNvPr>
          <p:cNvGrpSpPr>
            <a:grpSpLocks/>
          </p:cNvGrpSpPr>
          <p:nvPr/>
        </p:nvGrpSpPr>
        <p:grpSpPr bwMode="auto">
          <a:xfrm>
            <a:off x="6520770" y="590020"/>
            <a:ext cx="5113338" cy="5113337"/>
            <a:chOff x="-341" y="-698"/>
            <a:chExt cx="3221" cy="3221"/>
          </a:xfrm>
        </p:grpSpPr>
        <p:pic>
          <p:nvPicPr>
            <p:cNvPr id="29" name="Picture 14">
              <a:extLst>
                <a:ext uri="{FF2B5EF4-FFF2-40B4-BE49-F238E27FC236}">
                  <a16:creationId xmlns:a16="http://schemas.microsoft.com/office/drawing/2014/main" id="{EB5C954B-D948-4181-B48D-21B4ABBD55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88" y="2275"/>
              <a:ext cx="45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AutoShape 15">
              <a:extLst>
                <a:ext uri="{FF2B5EF4-FFF2-40B4-BE49-F238E27FC236}">
                  <a16:creationId xmlns:a16="http://schemas.microsoft.com/office/drawing/2014/main" id="{B7F625F7-07BB-424B-8580-A981B04EFCB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-341" y="-698"/>
              <a:ext cx="3221" cy="3221"/>
            </a:xfrm>
            <a:custGeom>
              <a:avLst/>
              <a:gdLst>
                <a:gd name="T0" fmla="*/ 1611 w 21600"/>
                <a:gd name="T1" fmla="*/ 0 h 21600"/>
                <a:gd name="T2" fmla="*/ 648 w 21600"/>
                <a:gd name="T3" fmla="*/ 394 h 21600"/>
                <a:gd name="T4" fmla="*/ 1611 w 21600"/>
                <a:gd name="T5" fmla="*/ 119 h 21600"/>
                <a:gd name="T6" fmla="*/ 2573 w 21600"/>
                <a:gd name="T7" fmla="*/ 394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501 w 21600"/>
                <a:gd name="T13" fmla="*/ 0 h 21600"/>
                <a:gd name="T14" fmla="*/ 19099 w 21600"/>
                <a:gd name="T15" fmla="*/ 439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4591" y="2955"/>
                  </a:moveTo>
                  <a:cubicBezTo>
                    <a:pt x="6358" y="1556"/>
                    <a:pt x="8546" y="795"/>
                    <a:pt x="10800" y="796"/>
                  </a:cubicBezTo>
                  <a:cubicBezTo>
                    <a:pt x="13053" y="796"/>
                    <a:pt x="15241" y="1556"/>
                    <a:pt x="17008" y="2955"/>
                  </a:cubicBezTo>
                  <a:lnTo>
                    <a:pt x="17502" y="2331"/>
                  </a:lnTo>
                  <a:cubicBezTo>
                    <a:pt x="15594" y="821"/>
                    <a:pt x="13233" y="-1"/>
                    <a:pt x="10799" y="0"/>
                  </a:cubicBezTo>
                  <a:cubicBezTo>
                    <a:pt x="8366" y="0"/>
                    <a:pt x="6005" y="821"/>
                    <a:pt x="4097" y="2331"/>
                  </a:cubicBezTo>
                  <a:close/>
                </a:path>
              </a:pathLst>
            </a:custGeom>
            <a:blipFill dpi="0" rotWithShape="1">
              <a:blip r:embed="rId4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zh-CN">
                <a:solidFill>
                  <a:srgbClr val="8E163E"/>
                </a:solidFill>
              </a:endParaRPr>
            </a:p>
          </p:txBody>
        </p:sp>
      </p:grpSp>
      <p:grpSp>
        <p:nvGrpSpPr>
          <p:cNvPr id="36" name="Group 21">
            <a:extLst>
              <a:ext uri="{FF2B5EF4-FFF2-40B4-BE49-F238E27FC236}">
                <a16:creationId xmlns:a16="http://schemas.microsoft.com/office/drawing/2014/main" id="{A7C79C51-E12B-4B73-82F4-4CA21A86CFEC}"/>
              </a:ext>
            </a:extLst>
          </p:cNvPr>
          <p:cNvGrpSpPr>
            <a:grpSpLocks/>
          </p:cNvGrpSpPr>
          <p:nvPr/>
        </p:nvGrpSpPr>
        <p:grpSpPr bwMode="auto">
          <a:xfrm>
            <a:off x="9092522" y="4131733"/>
            <a:ext cx="790576" cy="2287588"/>
            <a:chOff x="1283" y="2458"/>
            <a:chExt cx="498" cy="1441"/>
          </a:xfrm>
        </p:grpSpPr>
        <p:sp>
          <p:nvSpPr>
            <p:cNvPr id="37" name="Line 22">
              <a:extLst>
                <a:ext uri="{FF2B5EF4-FFF2-40B4-BE49-F238E27FC236}">
                  <a16:creationId xmlns:a16="http://schemas.microsoft.com/office/drawing/2014/main" id="{F4F9F76D-1254-4B94-9C8F-9990C25CDC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3" y="3293"/>
              <a:ext cx="0" cy="5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23">
              <a:extLst>
                <a:ext uri="{FF2B5EF4-FFF2-40B4-BE49-F238E27FC236}">
                  <a16:creationId xmlns:a16="http://schemas.microsoft.com/office/drawing/2014/main" id="{27390B50-75F8-44D7-B23B-3A7751BFFB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83" y="2471"/>
              <a:ext cx="0" cy="77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39" name="Text Box 24">
              <a:extLst>
                <a:ext uri="{FF2B5EF4-FFF2-40B4-BE49-F238E27FC236}">
                  <a16:creationId xmlns:a16="http://schemas.microsoft.com/office/drawing/2014/main" id="{6CD788BB-72A6-451A-9467-E4AD28CD90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8" y="3611"/>
              <a:ext cx="4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i="1"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40" name="Text Box 25">
              <a:extLst>
                <a:ext uri="{FF2B5EF4-FFF2-40B4-BE49-F238E27FC236}">
                  <a16:creationId xmlns:a16="http://schemas.microsoft.com/office/drawing/2014/main" id="{4DF469FF-F0A1-4B3D-9A22-F8119F8E64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8" y="2458"/>
              <a:ext cx="4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i="1" dirty="0">
                  <a:latin typeface="Times New Roman" panose="02020603050405020304" pitchFamily="18" charset="0"/>
                </a:rPr>
                <a:t>N</a:t>
              </a:r>
            </a:p>
          </p:txBody>
        </p:sp>
      </p:grpSp>
      <p:sp>
        <p:nvSpPr>
          <p:cNvPr id="42" name="Text Box 27">
            <a:extLst>
              <a:ext uri="{FF2B5EF4-FFF2-40B4-BE49-F238E27FC236}">
                <a16:creationId xmlns:a16="http://schemas.microsoft.com/office/drawing/2014/main" id="{A3E9C645-D638-4C6C-835E-D335A7760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2548" y="3504744"/>
            <a:ext cx="1295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最低点</a:t>
            </a:r>
          </a:p>
        </p:txBody>
      </p:sp>
      <p:grpSp>
        <p:nvGrpSpPr>
          <p:cNvPr id="43" name="Group 5">
            <a:extLst>
              <a:ext uri="{FF2B5EF4-FFF2-40B4-BE49-F238E27FC236}">
                <a16:creationId xmlns:a16="http://schemas.microsoft.com/office/drawing/2014/main" id="{A827AADA-0914-4382-82AE-A684A65A08F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977629" y="1043846"/>
            <a:ext cx="2184727" cy="2184727"/>
            <a:chOff x="624" y="1362"/>
            <a:chExt cx="1296" cy="1347"/>
          </a:xfrm>
        </p:grpSpPr>
        <p:sp>
          <p:nvSpPr>
            <p:cNvPr id="44" name="AutoShape 6">
              <a:extLst>
                <a:ext uri="{FF2B5EF4-FFF2-40B4-BE49-F238E27FC236}">
                  <a16:creationId xmlns:a16="http://schemas.microsoft.com/office/drawing/2014/main" id="{1C4DD621-A989-498A-B2C6-55A1615E1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362"/>
              <a:ext cx="144" cy="96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5" name="AutoShape 7">
              <a:extLst>
                <a:ext uri="{FF2B5EF4-FFF2-40B4-BE49-F238E27FC236}">
                  <a16:creationId xmlns:a16="http://schemas.microsoft.com/office/drawing/2014/main" id="{43F310FE-0274-491D-824A-F1424278AED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0798170">
              <a:off x="1221" y="1374"/>
              <a:ext cx="96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65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6" name="Line 8">
              <a:extLst>
                <a:ext uri="{FF2B5EF4-FFF2-40B4-BE49-F238E27FC236}">
                  <a16:creationId xmlns:a16="http://schemas.microsoft.com/office/drawing/2014/main" id="{0FC23860-A0ED-4753-9E61-2A9531D33E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6" y="1479"/>
              <a:ext cx="0" cy="576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Text Box 9">
              <a:extLst>
                <a:ext uri="{FF2B5EF4-FFF2-40B4-BE49-F238E27FC236}">
                  <a16:creationId xmlns:a16="http://schemas.microsoft.com/office/drawing/2014/main" id="{03548C28-31EE-43C8-8803-633C6AAAB8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4" y="1977"/>
              <a:ext cx="336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48" name="Oval 10">
              <a:extLst>
                <a:ext uri="{FF2B5EF4-FFF2-40B4-BE49-F238E27FC236}">
                  <a16:creationId xmlns:a16="http://schemas.microsoft.com/office/drawing/2014/main" id="{7758A068-1406-453B-887A-DF3C400B8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" y="2007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9" name="Oval 11">
              <a:extLst>
                <a:ext uri="{FF2B5EF4-FFF2-40B4-BE49-F238E27FC236}">
                  <a16:creationId xmlns:a16="http://schemas.microsoft.com/office/drawing/2014/main" id="{B1EC1EE0-AFA9-41F1-9186-F6800BBC7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413"/>
              <a:ext cx="1296" cy="1296"/>
            </a:xfrm>
            <a:prstGeom prst="ellipse">
              <a:avLst/>
            </a:prstGeom>
            <a:noFill/>
            <a:ln w="28575" cap="rnd">
              <a:solidFill>
                <a:srgbClr val="0000C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21">
            <a:extLst>
              <a:ext uri="{FF2B5EF4-FFF2-40B4-BE49-F238E27FC236}">
                <a16:creationId xmlns:a16="http://schemas.microsoft.com/office/drawing/2014/main" id="{1FFA28B4-6197-4EAE-B172-AA1A715A9BEA}"/>
              </a:ext>
            </a:extLst>
          </p:cNvPr>
          <p:cNvGrpSpPr>
            <a:grpSpLocks/>
          </p:cNvGrpSpPr>
          <p:nvPr/>
        </p:nvGrpSpPr>
        <p:grpSpPr bwMode="auto">
          <a:xfrm>
            <a:off x="9090900" y="1503817"/>
            <a:ext cx="806450" cy="2522538"/>
            <a:chOff x="1283" y="2251"/>
            <a:chExt cx="508" cy="1589"/>
          </a:xfrm>
        </p:grpSpPr>
        <p:sp>
          <p:nvSpPr>
            <p:cNvPr id="51" name="Line 22">
              <a:extLst>
                <a:ext uri="{FF2B5EF4-FFF2-40B4-BE49-F238E27FC236}">
                  <a16:creationId xmlns:a16="http://schemas.microsoft.com/office/drawing/2014/main" id="{85B99C88-D437-4961-AD10-544E2E8362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3" y="3293"/>
              <a:ext cx="0" cy="4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23">
              <a:extLst>
                <a:ext uri="{FF2B5EF4-FFF2-40B4-BE49-F238E27FC236}">
                  <a16:creationId xmlns:a16="http://schemas.microsoft.com/office/drawing/2014/main" id="{FC2026C5-1444-4971-9851-6D42A91B62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83" y="2341"/>
              <a:ext cx="0" cy="90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53" name="Text Box 24">
              <a:extLst>
                <a:ext uri="{FF2B5EF4-FFF2-40B4-BE49-F238E27FC236}">
                  <a16:creationId xmlns:a16="http://schemas.microsoft.com/office/drawing/2014/main" id="{1C48C077-27D3-4BF1-A841-68637D5017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" y="3552"/>
              <a:ext cx="4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i="1" dirty="0"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54" name="Text Box 25">
              <a:extLst>
                <a:ext uri="{FF2B5EF4-FFF2-40B4-BE49-F238E27FC236}">
                  <a16:creationId xmlns:a16="http://schemas.microsoft.com/office/drawing/2014/main" id="{48DFFDA2-FF7E-40CF-B11E-8EFE64F46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8" y="2251"/>
              <a:ext cx="4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i="1" dirty="0">
                  <a:latin typeface="Times New Roman" panose="02020603050405020304" pitchFamily="18" charset="0"/>
                </a:rPr>
                <a:t>T</a:t>
              </a:r>
            </a:p>
          </p:txBody>
        </p:sp>
      </p:grp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81BB7118-A58D-46EE-B5F5-6F5B826267B3}"/>
              </a:ext>
            </a:extLst>
          </p:cNvPr>
          <p:cNvCxnSpPr>
            <a:cxnSpLocks/>
          </p:cNvCxnSpPr>
          <p:nvPr/>
        </p:nvCxnSpPr>
        <p:spPr>
          <a:xfrm flipV="1">
            <a:off x="10413040" y="3378659"/>
            <a:ext cx="0" cy="828777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14">
            <a:extLst>
              <a:ext uri="{FF2B5EF4-FFF2-40B4-BE49-F238E27FC236}">
                <a16:creationId xmlns:a16="http://schemas.microsoft.com/office/drawing/2014/main" id="{AF0147EE-17FB-492E-9E9D-2B612284A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1674" y="3300736"/>
            <a:ext cx="618817" cy="66120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a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789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AEAF38B-B80E-468C-B132-B65C681EA3DA}"/>
              </a:ext>
            </a:extLst>
          </p:cNvPr>
          <p:cNvSpPr txBox="1"/>
          <p:nvPr/>
        </p:nvSpPr>
        <p:spPr>
          <a:xfrm>
            <a:off x="3281317" y="296459"/>
            <a:ext cx="54680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力与运动</a:t>
            </a:r>
            <a:endParaRPr lang="en-US" altLang="zh-CN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CN" alt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直线运动和曲线运动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09E7182-6C91-4B68-9D76-B8DF2D6904DB}"/>
              </a:ext>
            </a:extLst>
          </p:cNvPr>
          <p:cNvSpPr txBox="1"/>
          <p:nvPr/>
        </p:nvSpPr>
        <p:spPr>
          <a:xfrm>
            <a:off x="875190" y="3201304"/>
            <a:ext cx="832797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曲线运动：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速度沿切线方向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力与速度方向不在同一直线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）垂直只改变速度方向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）锐角，速度大小增加，速度方向改变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）钝角，速度大小减小，速度方向改变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948D8EC-1A3F-4E3F-B671-84722059457C}"/>
              </a:ext>
            </a:extLst>
          </p:cNvPr>
          <p:cNvSpPr txBox="1"/>
          <p:nvPr/>
        </p:nvSpPr>
        <p:spPr>
          <a:xfrm>
            <a:off x="875190" y="1495935"/>
            <a:ext cx="98555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直线运动：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1.F=0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，匀速直线运动（可以简称为匀速）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力与速度方向在同一直线：同向加速，反向减速</a:t>
            </a:r>
          </a:p>
        </p:txBody>
      </p:sp>
    </p:spTree>
    <p:extLst>
      <p:ext uri="{BB962C8B-B14F-4D97-AF65-F5344CB8AC3E}">
        <p14:creationId xmlns:p14="http://schemas.microsoft.com/office/powerpoint/2010/main" val="378541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C1C87C8-7245-438D-8968-029E3BDEEA40}"/>
              </a:ext>
            </a:extLst>
          </p:cNvPr>
          <p:cNvGrpSpPr/>
          <p:nvPr/>
        </p:nvGrpSpPr>
        <p:grpSpPr>
          <a:xfrm>
            <a:off x="4063327" y="949863"/>
            <a:ext cx="2280685" cy="4703804"/>
            <a:chOff x="1770321" y="1345438"/>
            <a:chExt cx="1342288" cy="2768404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A93928DC-4F0F-4DBE-A086-F9FAD74705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98" t="22484" r="19102" b="7988"/>
            <a:stretch/>
          </p:blipFill>
          <p:spPr bwMode="auto">
            <a:xfrm>
              <a:off x="1770321" y="2009553"/>
              <a:ext cx="978085" cy="1782578"/>
            </a:xfrm>
            <a:prstGeom prst="rect">
              <a:avLst/>
            </a:prstGeom>
            <a:noFill/>
            <a:ln>
              <a:noFill/>
            </a:ln>
            <a:extLst/>
          </p:spPr>
        </p:pic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5C8D5606-AB9A-4E1B-BD35-7E85E01AAE81}"/>
                </a:ext>
              </a:extLst>
            </p:cNvPr>
            <p:cNvCxnSpPr>
              <a:cxnSpLocks/>
            </p:cNvCxnSpPr>
            <p:nvPr/>
          </p:nvCxnSpPr>
          <p:spPr>
            <a:xfrm>
              <a:off x="2251518" y="2836456"/>
              <a:ext cx="9525" cy="10429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C1AA86C9-37D0-4D71-8099-C74BE1AC77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51518" y="1739494"/>
              <a:ext cx="9525" cy="109696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4CCCAFD-6BC9-49EF-A3B3-FAF0D95D6593}"/>
                </a:ext>
              </a:extLst>
            </p:cNvPr>
            <p:cNvSpPr/>
            <p:nvPr/>
          </p:nvSpPr>
          <p:spPr>
            <a:xfrm>
              <a:off x="2207068" y="2588806"/>
              <a:ext cx="90488" cy="8413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  <a:defRPr/>
              </a:pPr>
              <a:endParaRPr lang="zh-CN" altLang="en-US"/>
            </a:p>
          </p:txBody>
        </p:sp>
        <p:sp>
          <p:nvSpPr>
            <p:cNvPr id="7" name="矩形 10">
              <a:extLst>
                <a:ext uri="{FF2B5EF4-FFF2-40B4-BE49-F238E27FC236}">
                  <a16:creationId xmlns:a16="http://schemas.microsoft.com/office/drawing/2014/main" id="{F7CFA208-93EC-4CCA-8A0B-644BD0F44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9281" y="1345438"/>
              <a:ext cx="576262" cy="39405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N</a:t>
              </a:r>
              <a:endParaRPr lang="zh-CN" altLang="en-US" dirty="0"/>
            </a:p>
          </p:txBody>
        </p:sp>
        <p:sp>
          <p:nvSpPr>
            <p:cNvPr id="8" name="矩形 11">
              <a:extLst>
                <a:ext uri="{FF2B5EF4-FFF2-40B4-BE49-F238E27FC236}">
                  <a16:creationId xmlns:a16="http://schemas.microsoft.com/office/drawing/2014/main" id="{F63F39B0-568E-45F9-9700-876E280A6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4831" y="3724691"/>
              <a:ext cx="663575" cy="38915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mg</a:t>
              </a:r>
              <a:endPara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2462CB96-CC59-4CC2-8AC3-DBC5C7256890}"/>
                </a:ext>
              </a:extLst>
            </p:cNvPr>
            <p:cNvCxnSpPr>
              <a:cxnSpLocks/>
            </p:cNvCxnSpPr>
            <p:nvPr/>
          </p:nvCxnSpPr>
          <p:spPr>
            <a:xfrm>
              <a:off x="2705543" y="2449106"/>
              <a:ext cx="0" cy="36353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14">
              <a:extLst>
                <a:ext uri="{FF2B5EF4-FFF2-40B4-BE49-F238E27FC236}">
                  <a16:creationId xmlns:a16="http://schemas.microsoft.com/office/drawing/2014/main" id="{99A9B37D-89F9-4409-B2D0-543274851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8407" y="2332452"/>
              <a:ext cx="364202" cy="38915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a</a:t>
              </a:r>
              <a:endPara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EEA8E7D3-AAC1-4ED3-AA06-A138F6C8D90C}"/>
              </a:ext>
            </a:extLst>
          </p:cNvPr>
          <p:cNvSpPr txBox="1"/>
          <p:nvPr/>
        </p:nvSpPr>
        <p:spPr>
          <a:xfrm flipH="1">
            <a:off x="674592" y="1453843"/>
            <a:ext cx="5946693" cy="3707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向下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mg-N=ma</a:t>
            </a:r>
          </a:p>
          <a:p>
            <a:pPr>
              <a:lnSpc>
                <a:spcPct val="150000"/>
              </a:lnSpc>
            </a:pP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3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压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=N=mg-ma</a:t>
            </a:r>
          </a:p>
          <a:p>
            <a:pPr>
              <a:lnSpc>
                <a:spcPct val="150000"/>
              </a:lnSpc>
            </a:pP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3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压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＜ 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mg </a:t>
            </a: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视重＜重力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失重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Box 27">
            <a:extLst>
              <a:ext uri="{FF2B5EF4-FFF2-40B4-BE49-F238E27FC236}">
                <a16:creationId xmlns:a16="http://schemas.microsoft.com/office/drawing/2014/main" id="{E1C66A1D-2192-4C7B-AC9C-F35289AFE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6797" y="2905780"/>
            <a:ext cx="1295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最高点</a:t>
            </a:r>
          </a:p>
        </p:txBody>
      </p:sp>
      <p:grpSp>
        <p:nvGrpSpPr>
          <p:cNvPr id="21" name="Group 5">
            <a:extLst>
              <a:ext uri="{FF2B5EF4-FFF2-40B4-BE49-F238E27FC236}">
                <a16:creationId xmlns:a16="http://schemas.microsoft.com/office/drawing/2014/main" id="{7E06D433-97D2-4082-96ED-04C7BC4ACE47}"/>
              </a:ext>
            </a:extLst>
          </p:cNvPr>
          <p:cNvGrpSpPr>
            <a:grpSpLocks/>
          </p:cNvGrpSpPr>
          <p:nvPr/>
        </p:nvGrpSpPr>
        <p:grpSpPr bwMode="auto">
          <a:xfrm>
            <a:off x="8063098" y="1325264"/>
            <a:ext cx="2184727" cy="2184727"/>
            <a:chOff x="624" y="1362"/>
            <a:chExt cx="1296" cy="1347"/>
          </a:xfrm>
        </p:grpSpPr>
        <p:sp>
          <p:nvSpPr>
            <p:cNvPr id="22" name="AutoShape 6">
              <a:extLst>
                <a:ext uri="{FF2B5EF4-FFF2-40B4-BE49-F238E27FC236}">
                  <a16:creationId xmlns:a16="http://schemas.microsoft.com/office/drawing/2014/main" id="{0B8C1B77-B82E-4FC4-B819-EAD84595E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362"/>
              <a:ext cx="144" cy="96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" name="AutoShape 7">
              <a:extLst>
                <a:ext uri="{FF2B5EF4-FFF2-40B4-BE49-F238E27FC236}">
                  <a16:creationId xmlns:a16="http://schemas.microsoft.com/office/drawing/2014/main" id="{DA9B4209-5C50-44A4-92DB-AFDC6A16764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0798170">
              <a:off x="1221" y="1374"/>
              <a:ext cx="96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65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" name="Line 8">
              <a:extLst>
                <a:ext uri="{FF2B5EF4-FFF2-40B4-BE49-F238E27FC236}">
                  <a16:creationId xmlns:a16="http://schemas.microsoft.com/office/drawing/2014/main" id="{211C1244-6B6D-4925-958A-84FEA6235D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6" y="1479"/>
              <a:ext cx="0" cy="576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Text Box 9">
              <a:extLst>
                <a:ext uri="{FF2B5EF4-FFF2-40B4-BE49-F238E27FC236}">
                  <a16:creationId xmlns:a16="http://schemas.microsoft.com/office/drawing/2014/main" id="{6EDD6D72-707D-4859-BA9E-4CA69489A1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4" y="1977"/>
              <a:ext cx="336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26" name="Oval 10">
              <a:extLst>
                <a:ext uri="{FF2B5EF4-FFF2-40B4-BE49-F238E27FC236}">
                  <a16:creationId xmlns:a16="http://schemas.microsoft.com/office/drawing/2014/main" id="{C033E089-CD5F-4B19-9165-B3323F9C4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" y="2007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7" name="Oval 11">
              <a:extLst>
                <a:ext uri="{FF2B5EF4-FFF2-40B4-BE49-F238E27FC236}">
                  <a16:creationId xmlns:a16="http://schemas.microsoft.com/office/drawing/2014/main" id="{C64B5CA8-FC05-4E23-B522-479D4D8BC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413"/>
              <a:ext cx="1296" cy="1296"/>
            </a:xfrm>
            <a:prstGeom prst="ellipse">
              <a:avLst/>
            </a:prstGeom>
            <a:noFill/>
            <a:ln w="28575" cap="rnd">
              <a:solidFill>
                <a:srgbClr val="0000C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1">
            <a:extLst>
              <a:ext uri="{FF2B5EF4-FFF2-40B4-BE49-F238E27FC236}">
                <a16:creationId xmlns:a16="http://schemas.microsoft.com/office/drawing/2014/main" id="{D8117834-B8AD-4C0C-AE99-76CA9DA30242}"/>
              </a:ext>
            </a:extLst>
          </p:cNvPr>
          <p:cNvGrpSpPr>
            <a:grpSpLocks/>
          </p:cNvGrpSpPr>
          <p:nvPr/>
        </p:nvGrpSpPr>
        <p:grpSpPr bwMode="auto">
          <a:xfrm>
            <a:off x="9145348" y="1345231"/>
            <a:ext cx="738188" cy="939800"/>
            <a:chOff x="1283" y="3248"/>
            <a:chExt cx="465" cy="592"/>
          </a:xfrm>
        </p:grpSpPr>
        <p:sp>
          <p:nvSpPr>
            <p:cNvPr id="29" name="Line 22">
              <a:extLst>
                <a:ext uri="{FF2B5EF4-FFF2-40B4-BE49-F238E27FC236}">
                  <a16:creationId xmlns:a16="http://schemas.microsoft.com/office/drawing/2014/main" id="{49BD9426-32A6-4808-AED8-C0CE464A9C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3" y="3293"/>
              <a:ext cx="0" cy="4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23">
              <a:extLst>
                <a:ext uri="{FF2B5EF4-FFF2-40B4-BE49-F238E27FC236}">
                  <a16:creationId xmlns:a16="http://schemas.microsoft.com/office/drawing/2014/main" id="{B6EDE6FB-5A9F-4D2A-9E17-A0EAA13520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3" y="3248"/>
              <a:ext cx="0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31" name="Text Box 24">
              <a:extLst>
                <a:ext uri="{FF2B5EF4-FFF2-40B4-BE49-F238E27FC236}">
                  <a16:creationId xmlns:a16="http://schemas.microsoft.com/office/drawing/2014/main" id="{86FA3A09-89FE-4EB8-81E7-17BBB7BE57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" y="3552"/>
              <a:ext cx="4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i="1" dirty="0"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32" name="Text Box 25">
              <a:extLst>
                <a:ext uri="{FF2B5EF4-FFF2-40B4-BE49-F238E27FC236}">
                  <a16:creationId xmlns:a16="http://schemas.microsoft.com/office/drawing/2014/main" id="{337BE7F4-3E20-47CA-BB43-0E854FE90A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3" y="3280"/>
              <a:ext cx="4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i="1" dirty="0">
                  <a:latin typeface="Times New Roman" panose="02020603050405020304" pitchFamily="18" charset="0"/>
                </a:rPr>
                <a:t>T</a:t>
              </a:r>
            </a:p>
          </p:txBody>
        </p:sp>
      </p:grp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66FEBAE-375C-4513-B104-1BA775ADFB86}"/>
              </a:ext>
            </a:extLst>
          </p:cNvPr>
          <p:cNvCxnSpPr>
            <a:cxnSpLocks/>
          </p:cNvCxnSpPr>
          <p:nvPr/>
        </p:nvCxnSpPr>
        <p:spPr>
          <a:xfrm>
            <a:off x="10512340" y="2905780"/>
            <a:ext cx="0" cy="69805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14">
            <a:extLst>
              <a:ext uri="{FF2B5EF4-FFF2-40B4-BE49-F238E27FC236}">
                <a16:creationId xmlns:a16="http://schemas.microsoft.com/office/drawing/2014/main" id="{3F634303-E7AD-4420-81F3-F83DACE81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7186" y="2575176"/>
            <a:ext cx="618817" cy="66120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a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grpSp>
        <p:nvGrpSpPr>
          <p:cNvPr id="36" name="Group 4">
            <a:extLst>
              <a:ext uri="{FF2B5EF4-FFF2-40B4-BE49-F238E27FC236}">
                <a16:creationId xmlns:a16="http://schemas.microsoft.com/office/drawing/2014/main" id="{E44855B4-DB57-4E6E-BFBE-A1CE12E5ABFD}"/>
              </a:ext>
            </a:extLst>
          </p:cNvPr>
          <p:cNvGrpSpPr>
            <a:grpSpLocks/>
          </p:cNvGrpSpPr>
          <p:nvPr/>
        </p:nvGrpSpPr>
        <p:grpSpPr bwMode="auto">
          <a:xfrm>
            <a:off x="6666797" y="3995717"/>
            <a:ext cx="5113338" cy="5335587"/>
            <a:chOff x="2018" y="1340"/>
            <a:chExt cx="3221" cy="3361"/>
          </a:xfrm>
        </p:grpSpPr>
        <p:pic>
          <p:nvPicPr>
            <p:cNvPr id="37" name="Picture 5">
              <a:extLst>
                <a:ext uri="{FF2B5EF4-FFF2-40B4-BE49-F238E27FC236}">
                  <a16:creationId xmlns:a16="http://schemas.microsoft.com/office/drawing/2014/main" id="{BC281BE4-D246-4837-865C-E5C71DBA15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42" y="1340"/>
              <a:ext cx="494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AutoShape 6">
              <a:extLst>
                <a:ext uri="{FF2B5EF4-FFF2-40B4-BE49-F238E27FC236}">
                  <a16:creationId xmlns:a16="http://schemas.microsoft.com/office/drawing/2014/main" id="{2A482365-E3BA-4324-B7D3-F1801F566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1480"/>
              <a:ext cx="3221" cy="3221"/>
            </a:xfrm>
            <a:custGeom>
              <a:avLst/>
              <a:gdLst>
                <a:gd name="T0" fmla="*/ 1611 w 21600"/>
                <a:gd name="T1" fmla="*/ 0 h 21600"/>
                <a:gd name="T2" fmla="*/ 648 w 21600"/>
                <a:gd name="T3" fmla="*/ 394 h 21600"/>
                <a:gd name="T4" fmla="*/ 1611 w 21600"/>
                <a:gd name="T5" fmla="*/ 119 h 21600"/>
                <a:gd name="T6" fmla="*/ 2573 w 21600"/>
                <a:gd name="T7" fmla="*/ 394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501 w 21600"/>
                <a:gd name="T13" fmla="*/ 0 h 21600"/>
                <a:gd name="T14" fmla="*/ 19099 w 21600"/>
                <a:gd name="T15" fmla="*/ 439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4591" y="2955"/>
                  </a:moveTo>
                  <a:cubicBezTo>
                    <a:pt x="6358" y="1556"/>
                    <a:pt x="8546" y="795"/>
                    <a:pt x="10800" y="796"/>
                  </a:cubicBezTo>
                  <a:cubicBezTo>
                    <a:pt x="13053" y="796"/>
                    <a:pt x="15241" y="1556"/>
                    <a:pt x="17008" y="2955"/>
                  </a:cubicBezTo>
                  <a:lnTo>
                    <a:pt x="17502" y="2331"/>
                  </a:lnTo>
                  <a:cubicBezTo>
                    <a:pt x="15594" y="821"/>
                    <a:pt x="13233" y="-1"/>
                    <a:pt x="10799" y="0"/>
                  </a:cubicBezTo>
                  <a:cubicBezTo>
                    <a:pt x="8366" y="0"/>
                    <a:pt x="6005" y="821"/>
                    <a:pt x="4097" y="2331"/>
                  </a:cubicBezTo>
                  <a:close/>
                </a:path>
              </a:pathLst>
            </a:custGeom>
            <a:blipFill dpi="0" rotWithShape="1">
              <a:blip r:embed="rId4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zh-CN" dirty="0">
                <a:solidFill>
                  <a:srgbClr val="8E163E"/>
                </a:solidFill>
              </a:endParaRPr>
            </a:p>
          </p:txBody>
        </p:sp>
      </p:grpSp>
      <p:grpSp>
        <p:nvGrpSpPr>
          <p:cNvPr id="39" name="Group 16">
            <a:extLst>
              <a:ext uri="{FF2B5EF4-FFF2-40B4-BE49-F238E27FC236}">
                <a16:creationId xmlns:a16="http://schemas.microsoft.com/office/drawing/2014/main" id="{68656E0C-4CB1-4FDC-B972-CDCDBAA0608F}"/>
              </a:ext>
            </a:extLst>
          </p:cNvPr>
          <p:cNvGrpSpPr>
            <a:grpSpLocks/>
          </p:cNvGrpSpPr>
          <p:nvPr/>
        </p:nvGrpSpPr>
        <p:grpSpPr bwMode="auto">
          <a:xfrm>
            <a:off x="9161470" y="3764591"/>
            <a:ext cx="835026" cy="1489707"/>
            <a:chOff x="1247" y="535"/>
            <a:chExt cx="526" cy="738"/>
          </a:xfrm>
        </p:grpSpPr>
        <p:sp>
          <p:nvSpPr>
            <p:cNvPr id="40" name="Line 17">
              <a:extLst>
                <a:ext uri="{FF2B5EF4-FFF2-40B4-BE49-F238E27FC236}">
                  <a16:creationId xmlns:a16="http://schemas.microsoft.com/office/drawing/2014/main" id="{F874C7FC-690C-4059-8D9B-0435B352E7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799"/>
              <a:ext cx="0" cy="4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18">
              <a:extLst>
                <a:ext uri="{FF2B5EF4-FFF2-40B4-BE49-F238E27FC236}">
                  <a16:creationId xmlns:a16="http://schemas.microsoft.com/office/drawing/2014/main" id="{020471F1-6DB1-42F0-91A4-5330B23C44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7" y="582"/>
              <a:ext cx="0" cy="21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Text Box 19">
              <a:extLst>
                <a:ext uri="{FF2B5EF4-FFF2-40B4-BE49-F238E27FC236}">
                  <a16:creationId xmlns:a16="http://schemas.microsoft.com/office/drawing/2014/main" id="{18013E9F-11E0-4728-BE1E-BF1758CB28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0" y="1046"/>
              <a:ext cx="453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i="1" dirty="0"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43" name="Text Box 20">
              <a:extLst>
                <a:ext uri="{FF2B5EF4-FFF2-40B4-BE49-F238E27FC236}">
                  <a16:creationId xmlns:a16="http://schemas.microsoft.com/office/drawing/2014/main" id="{21080CD6-5FDC-41C6-84AD-24CB57CFF3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9" y="535"/>
              <a:ext cx="453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i="1" dirty="0">
                  <a:latin typeface="Times New Roman" panose="02020603050405020304" pitchFamily="18" charset="0"/>
                </a:rPr>
                <a:t>N</a:t>
              </a:r>
              <a:endParaRPr lang="en-US" altLang="zh-CN" sz="2400" i="1" baseline="-25000" dirty="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72021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557007A-3D38-4A2B-BFC4-50D4C11F38DC}"/>
              </a:ext>
            </a:extLst>
          </p:cNvPr>
          <p:cNvSpPr txBox="1"/>
          <p:nvPr/>
        </p:nvSpPr>
        <p:spPr>
          <a:xfrm>
            <a:off x="1269402" y="1016597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完全失重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938090B-03B4-4C51-BEF0-7653C2327A4C}"/>
              </a:ext>
            </a:extLst>
          </p:cNvPr>
          <p:cNvSpPr txBox="1"/>
          <p:nvPr/>
        </p:nvSpPr>
        <p:spPr>
          <a:xfrm>
            <a:off x="1269402" y="2027815"/>
            <a:ext cx="8084264" cy="223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/>
              <a:t>视重</a:t>
            </a:r>
            <a:r>
              <a:rPr lang="en-US" altLang="zh-CN" sz="3200" b="1" dirty="0"/>
              <a:t>=0</a:t>
            </a:r>
            <a:r>
              <a:rPr lang="zh-CN" altLang="en-US" sz="3200" b="1" dirty="0"/>
              <a:t>（台秤没有压力，弹簧秤没有拉力）</a:t>
            </a:r>
            <a:endParaRPr lang="en-US" altLang="zh-CN" sz="3200" b="1" dirty="0"/>
          </a:p>
          <a:p>
            <a:pPr>
              <a:lnSpc>
                <a:spcPct val="150000"/>
              </a:lnSpc>
            </a:pPr>
            <a:r>
              <a:rPr lang="zh-CN" altLang="en-US" sz="3200" b="1" dirty="0"/>
              <a:t>自由落体，各种抛体运动</a:t>
            </a:r>
            <a:endParaRPr lang="en-US" altLang="zh-CN" sz="3200" b="1" dirty="0"/>
          </a:p>
          <a:p>
            <a:pPr>
              <a:lnSpc>
                <a:spcPct val="150000"/>
              </a:lnSpc>
            </a:pPr>
            <a:r>
              <a:rPr lang="zh-CN" altLang="en-US" sz="3200" b="1" dirty="0"/>
              <a:t>航天器中的物体</a:t>
            </a:r>
          </a:p>
        </p:txBody>
      </p:sp>
    </p:spTree>
    <p:extLst>
      <p:ext uri="{BB962C8B-B14F-4D97-AF65-F5344CB8AC3E}">
        <p14:creationId xmlns:p14="http://schemas.microsoft.com/office/powerpoint/2010/main" val="21051231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D1C08F7-FBF1-4206-8181-D61DEC943305}"/>
              </a:ext>
            </a:extLst>
          </p:cNvPr>
          <p:cNvSpPr/>
          <p:nvPr/>
        </p:nvSpPr>
        <p:spPr>
          <a:xfrm>
            <a:off x="2090619" y="307795"/>
            <a:ext cx="790312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匀速圆周运动</a:t>
            </a:r>
            <a:r>
              <a:rPr lang="en-US" altLang="zh-CN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天体运动的近似</a:t>
            </a:r>
            <a:endParaRPr lang="en-US" altLang="zh-CN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开普勒三定律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DF7982E5-B567-4C6E-8B99-F99AADD45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153" y="1585640"/>
            <a:ext cx="1080369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 dirty="0">
                <a:latin typeface="+mn-ea"/>
                <a:ea typeface="+mn-ea"/>
              </a:rPr>
              <a:t>开普勒第一定律：所有</a:t>
            </a:r>
            <a:r>
              <a:rPr kumimoji="1"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行星围绕太阳运动</a:t>
            </a:r>
            <a:r>
              <a:rPr kumimoji="1" lang="zh-CN" altLang="en-US" b="1" dirty="0">
                <a:latin typeface="+mn-ea"/>
                <a:ea typeface="+mn-ea"/>
              </a:rPr>
              <a:t>的轨道</a:t>
            </a:r>
            <a:r>
              <a:rPr kumimoji="1"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都是椭圆</a:t>
            </a:r>
            <a:r>
              <a:rPr kumimoji="1" lang="zh-CN" altLang="en-US" b="1" dirty="0">
                <a:latin typeface="+mn-ea"/>
                <a:ea typeface="+mn-ea"/>
              </a:rPr>
              <a:t>，</a:t>
            </a:r>
            <a:r>
              <a:rPr kumimoji="1"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太阳</a:t>
            </a:r>
            <a:r>
              <a:rPr kumimoji="1" lang="zh-CN" altLang="en-US" b="1" dirty="0">
                <a:latin typeface="+mn-ea"/>
                <a:ea typeface="+mn-ea"/>
              </a:rPr>
              <a:t>处在椭圆的一个</a:t>
            </a:r>
            <a:r>
              <a:rPr kumimoji="1"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焦点</a:t>
            </a:r>
            <a:r>
              <a:rPr kumimoji="1" lang="zh-CN" altLang="en-US" b="1" dirty="0">
                <a:latin typeface="+mn-ea"/>
                <a:ea typeface="+mn-ea"/>
              </a:rPr>
              <a:t>上。</a:t>
            </a:r>
            <a:r>
              <a:rPr kumimoji="1" lang="zh-CN" altLang="en-US" sz="1800" dirty="0">
                <a:latin typeface="+mn-ea"/>
                <a:ea typeface="+mn-ea"/>
              </a:rPr>
              <a:t> </a:t>
            </a:r>
          </a:p>
        </p:txBody>
      </p:sp>
      <p:pic>
        <p:nvPicPr>
          <p:cNvPr id="4" name="Picture 5" descr="5-7">
            <a:extLst>
              <a:ext uri="{FF2B5EF4-FFF2-40B4-BE49-F238E27FC236}">
                <a16:creationId xmlns:a16="http://schemas.microsoft.com/office/drawing/2014/main" id="{8D297BA6-ADE3-4EDC-BB6B-E0A50DCA5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1" r="12122" b="52856"/>
          <a:stretch>
            <a:fillRect/>
          </a:stretch>
        </p:blipFill>
        <p:spPr bwMode="auto">
          <a:xfrm>
            <a:off x="941544" y="2909079"/>
            <a:ext cx="4114800" cy="311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68B3B4A-2392-40B0-A06D-DA985077DB6F}"/>
              </a:ext>
            </a:extLst>
          </p:cNvPr>
          <p:cNvSpPr/>
          <p:nvPr/>
        </p:nvSpPr>
        <p:spPr>
          <a:xfrm>
            <a:off x="5745189" y="3096123"/>
            <a:ext cx="6096000" cy="243143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点为对称中心点：</a:t>
            </a:r>
            <a:endParaRPr lang="en-US" altLang="zh-CN" sz="32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ON=OM= </a:t>
            </a:r>
            <a:r>
              <a:rPr lang="en-US" altLang="zh-CN" sz="4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 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称为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半长轴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OR=OS= </a:t>
            </a:r>
            <a:r>
              <a:rPr lang="en-US" altLang="zh-CN" sz="4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 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称为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半短轴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OF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=OF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4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 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称为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焦距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8094453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>
            <a:extLst>
              <a:ext uri="{FF2B5EF4-FFF2-40B4-BE49-F238E27FC236}">
                <a16:creationId xmlns:a16="http://schemas.microsoft.com/office/drawing/2014/main" id="{E6E92679-DA59-432B-995F-C28281616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421" y="321705"/>
            <a:ext cx="983733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kumimoji="1"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开普勒第二定律：对于</a:t>
            </a:r>
            <a:r>
              <a:rPr kumimoji="1"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每一个行星</a:t>
            </a:r>
            <a:r>
              <a:rPr kumimoji="1"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而言，太阳和行星的</a:t>
            </a:r>
            <a:r>
              <a:rPr kumimoji="1"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连线</a:t>
            </a:r>
            <a:r>
              <a:rPr kumimoji="1"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kumimoji="1"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相等的时间内扫过相等的面积</a:t>
            </a:r>
            <a:r>
              <a:rPr kumimoji="1"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8BAE4A8-1F20-4331-85DD-0E51C4585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169" y="1398923"/>
            <a:ext cx="3185716" cy="1810066"/>
          </a:xfrm>
          <a:prstGeom prst="rect">
            <a:avLst/>
          </a:prstGeom>
        </p:spPr>
      </p:pic>
      <p:sp>
        <p:nvSpPr>
          <p:cNvPr id="5" name="Rectangle 53">
            <a:extLst>
              <a:ext uri="{FF2B5EF4-FFF2-40B4-BE49-F238E27FC236}">
                <a16:creationId xmlns:a16="http://schemas.microsoft.com/office/drawing/2014/main" id="{1C36FF42-7818-4211-B045-D18FD42D8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4617" y="1765347"/>
            <a:ext cx="434203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近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日点（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冬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）运动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快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远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日点（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夏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）运动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慢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020B679-31D5-4911-988A-C344BE02EE36}"/>
              </a:ext>
            </a:extLst>
          </p:cNvPr>
          <p:cNvSpPr/>
          <p:nvPr/>
        </p:nvSpPr>
        <p:spPr>
          <a:xfrm>
            <a:off x="845421" y="3499631"/>
            <a:ext cx="98373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开普勒第三定律：所有行星的轨道的</a:t>
            </a:r>
            <a:r>
              <a:rPr kumimoji="1" lang="zh-CN" altLang="en-US" sz="32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半长轴</a:t>
            </a:r>
            <a:r>
              <a:rPr kumimoji="1"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的三次方跟</a:t>
            </a:r>
            <a:r>
              <a:rPr kumimoji="1" lang="zh-CN" altLang="en-US" sz="32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公转</a:t>
            </a:r>
            <a:r>
              <a:rPr kumimoji="1"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周期的二次方的比值都相等。</a:t>
            </a:r>
          </a:p>
        </p:txBody>
      </p:sp>
      <p:pic>
        <p:nvPicPr>
          <p:cNvPr id="7" name="Object 0">
            <a:extLst>
              <a:ext uri="{FF2B5EF4-FFF2-40B4-BE49-F238E27FC236}">
                <a16:creationId xmlns:a16="http://schemas.microsoft.com/office/drawing/2014/main" id="{31F3EC4F-60D9-4786-97C5-8C6BCA0DF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30420" y="4607935"/>
            <a:ext cx="1682750" cy="150018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Text Box 8">
            <a:extLst>
              <a:ext uri="{FF2B5EF4-FFF2-40B4-BE49-F238E27FC236}">
                <a16:creationId xmlns:a16="http://schemas.microsoft.com/office/drawing/2014/main" id="{4C42CE8C-EE54-4094-9526-6FBB73ACB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7156" y="5159324"/>
            <a:ext cx="33846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只与中心天体有关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0D60823-FD0C-47D0-AAC4-F7E297AA642F}"/>
              </a:ext>
            </a:extLst>
          </p:cNvPr>
          <p:cNvSpPr/>
          <p:nvPr/>
        </p:nvSpPr>
        <p:spPr>
          <a:xfrm>
            <a:off x="7216100" y="4576849"/>
            <a:ext cx="4701093" cy="1815882"/>
          </a:xfrm>
          <a:prstGeom prst="rect">
            <a:avLst/>
          </a:prstGeom>
          <a:ln w="381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在学习了万有引力定律后，这三个定律可以运用到卫星绕中心行星的运动上（例如，月球和卫星绕地球运动）</a:t>
            </a:r>
          </a:p>
        </p:txBody>
      </p:sp>
    </p:spTree>
    <p:extLst>
      <p:ext uri="{BB962C8B-B14F-4D97-AF65-F5344CB8AC3E}">
        <p14:creationId xmlns:p14="http://schemas.microsoft.com/office/powerpoint/2010/main" val="108116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2D05B39-D1C6-4934-AA00-582DFF63BE60}"/>
              </a:ext>
            </a:extLst>
          </p:cNvPr>
          <p:cNvSpPr/>
          <p:nvPr/>
        </p:nvSpPr>
        <p:spPr>
          <a:xfrm>
            <a:off x="2085240" y="676863"/>
            <a:ext cx="790312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匀速圆周运动</a:t>
            </a:r>
            <a:r>
              <a:rPr lang="en-US" altLang="zh-CN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天体运动的近似</a:t>
            </a:r>
            <a:endParaRPr lang="en-US" altLang="zh-CN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开普勒三定律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EAB15FA-226D-4D22-8698-4D3AD2FBB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090" y="1963214"/>
            <a:ext cx="11104814" cy="2931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28098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用圆近似处理行星轨道：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、中心天体处在圆心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、匀速圆周运动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、轨道半径的三次方跟它的公转周期的二次方的比值都相等。</a:t>
            </a:r>
          </a:p>
        </p:txBody>
      </p:sp>
    </p:spTree>
    <p:extLst>
      <p:ext uri="{BB962C8B-B14F-4D97-AF65-F5344CB8AC3E}">
        <p14:creationId xmlns:p14="http://schemas.microsoft.com/office/powerpoint/2010/main" val="31760885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83A4069-4170-4C17-9E2E-4FD2B457C55B}"/>
              </a:ext>
            </a:extLst>
          </p:cNvPr>
          <p:cNvSpPr/>
          <p:nvPr/>
        </p:nvSpPr>
        <p:spPr>
          <a:xfrm>
            <a:off x="2043096" y="486497"/>
            <a:ext cx="790312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匀速圆周运动</a:t>
            </a:r>
            <a:r>
              <a:rPr lang="en-US" altLang="zh-CN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天体运动的近似</a:t>
            </a:r>
            <a:endParaRPr lang="en-US" altLang="zh-CN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万有引力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FE50698-85B4-4E86-9525-C4B47DB586B1}"/>
              </a:ext>
            </a:extLst>
          </p:cNvPr>
          <p:cNvSpPr/>
          <p:nvPr/>
        </p:nvSpPr>
        <p:spPr>
          <a:xfrm>
            <a:off x="634782" y="4163621"/>
            <a:ext cx="10203822" cy="2192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ea typeface="黑体" panose="02010609060101010101" pitchFamily="49" charset="-122"/>
              </a:rPr>
              <a:t>上式适用于质点之间的万有引力</a:t>
            </a:r>
            <a:endParaRPr lang="en-US" altLang="zh-CN" sz="3200" b="1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ea typeface="黑体" panose="02010609060101010101" pitchFamily="49" charset="-122"/>
              </a:rPr>
              <a:t>相距很远而可以看作质点的物体，</a:t>
            </a:r>
            <a:r>
              <a:rPr lang="en-US" altLang="zh-CN" sz="3200" b="1" dirty="0">
                <a:ea typeface="黑体" panose="02010609060101010101" pitchFamily="49" charset="-122"/>
              </a:rPr>
              <a:t>r</a:t>
            </a:r>
            <a:r>
              <a:rPr lang="zh-CN" altLang="en-US" sz="3200" b="1" dirty="0">
                <a:ea typeface="黑体" panose="02010609060101010101" pitchFamily="49" charset="-122"/>
              </a:rPr>
              <a:t>指两个质点的距离；</a:t>
            </a:r>
            <a:r>
              <a:rPr lang="zh-CN" altLang="en-US" sz="3200" b="1" dirty="0">
                <a:solidFill>
                  <a:srgbClr val="FF0000"/>
                </a:solidFill>
                <a:ea typeface="黑体" panose="02010609060101010101" pitchFamily="49" charset="-122"/>
              </a:rPr>
              <a:t>对于质量均匀的球体，指的是两个球心的距离。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A1EBBDFA-0410-4FAE-BB8F-D40CD1706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258" y="1816891"/>
            <a:ext cx="10148555" cy="2192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行星与太阳之间的引力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月地检验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万有引力表达式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0FFFA2F-CA49-4D21-94FF-7056D6F281EA}"/>
                  </a:ext>
                </a:extLst>
              </p:cNvPr>
              <p:cNvSpPr txBox="1"/>
              <p:nvPr/>
            </p:nvSpPr>
            <p:spPr>
              <a:xfrm>
                <a:off x="3831908" y="3316401"/>
                <a:ext cx="2408032" cy="8472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f>
                        <m:fPr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0FFFA2F-CA49-4D21-94FF-7056D6F28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908" y="3316401"/>
                <a:ext cx="2408032" cy="847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Box 4">
            <a:extLst>
              <a:ext uri="{FF2B5EF4-FFF2-40B4-BE49-F238E27FC236}">
                <a16:creationId xmlns:a16="http://schemas.microsoft.com/office/drawing/2014/main" id="{B2AE45BA-F5EA-4020-B7AE-33E67E4EC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9201" y="3272289"/>
            <a:ext cx="5403293" cy="737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卡文迪许扭秤测定引力常量</a:t>
            </a:r>
            <a:r>
              <a:rPr lang="en-US" altLang="zh-CN" sz="3200" b="1" i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endParaRPr lang="zh-CN" altLang="en-US" sz="3200" b="1" i="1" dirty="0">
              <a:solidFill>
                <a:srgbClr val="0070C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77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图片1">
            <a:extLst>
              <a:ext uri="{FF2B5EF4-FFF2-40B4-BE49-F238E27FC236}">
                <a16:creationId xmlns:a16="http://schemas.microsoft.com/office/drawing/2014/main" id="{AE0FD63E-3688-4098-A84D-5025E652C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897" y="1463068"/>
            <a:ext cx="3648075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52D68B4-E379-4323-9DFC-F0ECDB115C28}"/>
              </a:ext>
            </a:extLst>
          </p:cNvPr>
          <p:cNvSpPr/>
          <p:nvPr/>
        </p:nvSpPr>
        <p:spPr>
          <a:xfrm>
            <a:off x="5588467" y="5899905"/>
            <a:ext cx="6219841" cy="737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i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32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指地球半径，</a:t>
            </a:r>
            <a:r>
              <a:rPr lang="en-US" altLang="zh-CN" sz="3200" b="1" i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32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指地球自转周期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ACCE122-48A4-4B5F-BD97-D73C0094ED51}"/>
              </a:ext>
            </a:extLst>
          </p:cNvPr>
          <p:cNvSpPr/>
          <p:nvPr/>
        </p:nvSpPr>
        <p:spPr>
          <a:xfrm>
            <a:off x="4101352" y="486497"/>
            <a:ext cx="37866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万有引力与重力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9B2CA82-101C-4C6D-A9FA-7C6C3055986F}"/>
                  </a:ext>
                </a:extLst>
              </p:cNvPr>
              <p:cNvSpPr/>
              <p:nvPr/>
            </p:nvSpPr>
            <p:spPr>
              <a:xfrm>
                <a:off x="5588467" y="1455355"/>
                <a:ext cx="6219841" cy="44445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32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这个向心力是地球对物体的万有引力 的一个分力，万有引力 的另一个分力才是物体的重力 </a:t>
                </a:r>
                <a:r>
                  <a:rPr lang="en-US" altLang="zh-CN" sz="3200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mg</a:t>
                </a:r>
                <a:r>
                  <a:rPr lang="zh-CN" altLang="en-US" sz="32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endParaRPr lang="en-US" altLang="zh-CN" sz="3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32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在南北极：</a:t>
                </a:r>
                <a:r>
                  <a:rPr lang="en-US" altLang="zh-CN" sz="32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f>
                      <m:f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𝑴𝒎</m:t>
                        </m:r>
                      </m:num>
                      <m:den>
                        <m:sSup>
                          <m:sSupPr>
                            <m:ctrlP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p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𝒎𝒈</m:t>
                    </m:r>
                  </m:oMath>
                </a14:m>
                <a:endParaRPr lang="en-US" altLang="zh-CN" sz="32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32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在赤道：</a:t>
                </a:r>
                <a:r>
                  <a:rPr lang="en-US" altLang="zh-CN" sz="32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f>
                      <m:f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𝑴𝒎</m:t>
                        </m:r>
                      </m:num>
                      <m:den>
                        <m:sSup>
                          <m:sSupPr>
                            <m:ctrlP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p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m:rPr>
                        <m:nor/>
                      </m:rPr>
                      <a:rPr lang="en-US" altLang="zh-CN" sz="3200" b="1" dirty="0">
                        <a:solidFill>
                          <a:srgbClr val="FF0000"/>
                        </a:solidFill>
                      </a:rPr>
                      <m:t> </m:t>
                    </m:r>
                    <m:f>
                      <m:fPr>
                        <m:ctrlP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sSup>
                          <m:sSupPr>
                            <m:ctrlPr>
                              <a:rPr lang="en-US" altLang="zh-CN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p>
                            <m:r>
                              <a:rPr lang="en-US" altLang="zh-CN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p>
                            <m:r>
                              <a:rPr lang="en-US" altLang="zh-CN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𝒎𝒈</m:t>
                    </m:r>
                  </m:oMath>
                </a14:m>
                <a:endParaRPr lang="zh-CN" altLang="en-US" sz="32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9B2CA82-101C-4C6D-A9FA-7C6C305598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467" y="1455355"/>
                <a:ext cx="6219841" cy="4444550"/>
              </a:xfrm>
              <a:prstGeom prst="rect">
                <a:avLst/>
              </a:prstGeom>
              <a:blipFill>
                <a:blip r:embed="rId3"/>
                <a:stretch>
                  <a:fillRect l="-2549" r="-784" b="-5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74112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B63E024-D943-4595-9379-9433ED2317F7}"/>
                  </a:ext>
                </a:extLst>
              </p:cNvPr>
              <p:cNvSpPr/>
              <p:nvPr/>
            </p:nvSpPr>
            <p:spPr>
              <a:xfrm>
                <a:off x="4511636" y="2367652"/>
                <a:ext cx="2589042" cy="10111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f>
                        <m:fPr>
                          <m:ctrlPr>
                            <a:rPr lang="zh-CN" altLang="en-US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𝑴𝒎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p>
                              <m:r>
                                <a:rPr lang="zh-CN" altLang="en-US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zh-CN" altLang="en-US" sz="3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3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𝒎𝒈</m:t>
                      </m:r>
                    </m:oMath>
                  </m:oMathPara>
                </a14:m>
                <a:endParaRPr lang="zh-CN" altLang="en-US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B63E024-D943-4595-9379-9433ED2317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636" y="2367652"/>
                <a:ext cx="2589042" cy="10111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3BF10E2-E82F-4821-B9CA-265D9CC498E8}"/>
                  </a:ext>
                </a:extLst>
              </p:cNvPr>
              <p:cNvSpPr/>
              <p:nvPr/>
            </p:nvSpPr>
            <p:spPr>
              <a:xfrm>
                <a:off x="4300488" y="3457279"/>
                <a:ext cx="2759153" cy="721801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𝑮𝑴</m:t>
                      </m:r>
                      <m:r>
                        <a:rPr lang="zh-CN" altLang="en-US" sz="4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4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sSup>
                        <m:sSupPr>
                          <m:ctrlPr>
                            <a:rPr lang="zh-CN" altLang="en-US" sz="4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4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zh-CN" altLang="en-US" sz="4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sz="4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3BF10E2-E82F-4821-B9CA-265D9CC498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488" y="3457279"/>
                <a:ext cx="2759153" cy="7218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8F183B22-AB2D-45A8-9628-869EDDD78D57}"/>
                  </a:ext>
                </a:extLst>
              </p:cNvPr>
              <p:cNvSpPr/>
              <p:nvPr/>
            </p:nvSpPr>
            <p:spPr>
              <a:xfrm>
                <a:off x="5890879" y="4245664"/>
                <a:ext cx="1967012" cy="10898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zh-CN" alt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200" b="1" i="1">
                              <a:latin typeface="Cambria Math" panose="02040503050406030204" pitchFamily="18" charset="0"/>
                            </a:rPr>
                            <m:t>𝒈</m:t>
                          </m:r>
                          <m:sSup>
                            <m:sSupPr>
                              <m:ctrlPr>
                                <a:rPr lang="zh-CN" altLang="en-US" sz="32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32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p>
                              <m:r>
                                <a:rPr lang="zh-CN" altLang="en-US" sz="32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3200" b="1" i="1">
                              <a:latin typeface="Cambria Math" panose="02040503050406030204" pitchFamily="18" charset="0"/>
                            </a:rPr>
                            <m:t>𝑮</m:t>
                          </m:r>
                        </m:den>
                      </m:f>
                    </m:oMath>
                  </m:oMathPara>
                </a14:m>
                <a:endParaRPr lang="zh-CN" alt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8F183B22-AB2D-45A8-9628-869EDDD78D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879" y="4245664"/>
                <a:ext cx="1967012" cy="10898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734D612-A490-4B8B-9A41-7E869AF3C9C0}"/>
                  </a:ext>
                </a:extLst>
              </p:cNvPr>
              <p:cNvSpPr/>
              <p:nvPr/>
            </p:nvSpPr>
            <p:spPr>
              <a:xfrm>
                <a:off x="5786395" y="5142631"/>
                <a:ext cx="2175980" cy="10175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𝝆</m:t>
                      </m:r>
                      <m:r>
                        <a:rPr lang="zh-CN" alt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zh-CN" altLang="en-US" sz="3200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num>
                        <m:den>
                          <m:r>
                            <a:rPr lang="en-US" altLang="zh-C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zh-CN" alt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zh-CN" altLang="en-US" sz="3200" b="1" i="1">
                              <a:latin typeface="Cambria Math" panose="02040503050406030204" pitchFamily="18" charset="0"/>
                            </a:rPr>
                            <m:t>𝑮</m:t>
                          </m:r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den>
                      </m:f>
                    </m:oMath>
                  </m:oMathPara>
                </a14:m>
                <a:endParaRPr lang="zh-CN" alt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734D612-A490-4B8B-9A41-7E869AF3C9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395" y="5142631"/>
                <a:ext cx="2175980" cy="10175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EEA9AC55-D43B-4346-9B97-51F134FA8A76}"/>
              </a:ext>
            </a:extLst>
          </p:cNvPr>
          <p:cNvSpPr txBox="1"/>
          <p:nvPr/>
        </p:nvSpPr>
        <p:spPr>
          <a:xfrm>
            <a:off x="3399795" y="4561766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地球的质量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3D4E434-FE71-416F-B779-B0F50B0A54BD}"/>
              </a:ext>
            </a:extLst>
          </p:cNvPr>
          <p:cNvSpPr txBox="1"/>
          <p:nvPr/>
        </p:nvSpPr>
        <p:spPr>
          <a:xfrm>
            <a:off x="3399795" y="5402099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地球的密度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F168DBA-9619-4B3D-9C58-6133EABD2CAE}"/>
              </a:ext>
            </a:extLst>
          </p:cNvPr>
          <p:cNvSpPr txBox="1"/>
          <p:nvPr/>
        </p:nvSpPr>
        <p:spPr>
          <a:xfrm>
            <a:off x="2555475" y="1716086"/>
            <a:ext cx="7466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1.</a:t>
            </a:r>
            <a:r>
              <a:rPr lang="zh-CN" altLang="en-US" sz="3200" b="1" dirty="0">
                <a:solidFill>
                  <a:srgbClr val="FF0000"/>
                </a:solidFill>
              </a:rPr>
              <a:t> 地表附近的匀速圆周运动（用</a:t>
            </a:r>
            <a:r>
              <a:rPr lang="en-US" altLang="zh-CN" sz="3200" b="1" dirty="0">
                <a:solidFill>
                  <a:srgbClr val="FF0000"/>
                </a:solidFill>
              </a:rPr>
              <a:t>g</a:t>
            </a:r>
            <a:r>
              <a:rPr lang="zh-CN" altLang="en-US" sz="3200" b="1" dirty="0">
                <a:solidFill>
                  <a:srgbClr val="FF0000"/>
                </a:solidFill>
              </a:rPr>
              <a:t>表示）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19840C1-8773-4B3F-8752-4BEB794E9CF3}"/>
              </a:ext>
            </a:extLst>
          </p:cNvPr>
          <p:cNvSpPr/>
          <p:nvPr/>
        </p:nvSpPr>
        <p:spPr>
          <a:xfrm>
            <a:off x="4101352" y="486497"/>
            <a:ext cx="37866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万有引力的成就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1" grpId="0"/>
      <p:bldP spid="12" grpId="0"/>
      <p:bldP spid="7" grpId="0"/>
      <p:bldP spid="14" grpId="0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>
            <a:extLst>
              <a:ext uri="{FF2B5EF4-FFF2-40B4-BE49-F238E27FC236}">
                <a16:creationId xmlns:a16="http://schemas.microsoft.com/office/drawing/2014/main" id="{54EAB702-D38D-4F0E-8EB1-EC651F231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502" y="204346"/>
            <a:ext cx="10930270" cy="221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533400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533400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533400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533400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533400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3400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3400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3400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3400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远离地球的匀速圆周运动</a:t>
            </a:r>
            <a:endParaRPr lang="en-US" altLang="zh-CN" sz="32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向心力由万有引力提供</a:t>
            </a:r>
            <a:r>
              <a:rPr lang="zh-CN" altLang="en-US" sz="3200" b="0" dirty="0"/>
              <a:t> </a:t>
            </a:r>
          </a:p>
          <a:p>
            <a:pPr>
              <a:lnSpc>
                <a:spcPct val="150000"/>
              </a:lnSpc>
            </a:pPr>
            <a:endParaRPr lang="en-US" altLang="zh-CN" sz="32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Object 3">
                <a:extLst>
                  <a:ext uri="{FF2B5EF4-FFF2-40B4-BE49-F238E27FC236}">
                    <a16:creationId xmlns:a16="http://schemas.microsoft.com/office/drawing/2014/main" id="{28682084-A967-4D1E-A0D6-40BB059C2FC3}"/>
                  </a:ext>
                </a:extLst>
              </p:cNvPr>
              <p:cNvSpPr txBox="1"/>
              <p:nvPr/>
            </p:nvSpPr>
            <p:spPr bwMode="auto">
              <a:xfrm>
                <a:off x="186069" y="1517745"/>
                <a:ext cx="11679865" cy="11430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公式：</m:t>
                      </m:r>
                      <m:r>
                        <a:rPr lang="zh-CN" altLang="en-US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f>
                        <m:fPr>
                          <m:ctrlPr>
                            <a:rPr lang="zh-CN" altLang="en-US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𝑴𝒎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zh-CN" alt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zh-CN" altLang="en-US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f>
                        <m:fPr>
                          <m:ctrlPr>
                            <a:rPr lang="zh-CN" altLang="en-US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zh-CN" alt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den>
                      </m:f>
                      <m:r>
                        <a:rPr lang="zh-CN" altLang="en-US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sSup>
                        <m:sSupPr>
                          <m:ctrlPr>
                            <a:rPr lang="zh-CN" altLang="en-US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p>
                          <m:r>
                            <a:rPr lang="zh-CN" altLang="en-US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zh-CN" altLang="en-US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sSup>
                        <m:sSupPr>
                          <m:ctrlPr>
                            <a:rPr lang="zh-CN" altLang="en-US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3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3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zh-CN" altLang="en-US" sz="3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zh-CN" altLang="en-US" sz="3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zh-CN" altLang="en-US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zh-CN" altLang="en-US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sSup>
                        <m:sSupPr>
                          <m:ctrlPr>
                            <a:rPr lang="zh-CN" altLang="en-US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zh-CN" alt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</m:d>
                        </m:e>
                        <m:sup>
                          <m:r>
                            <a:rPr lang="zh-CN" altLang="en-US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zh-CN" altLang="en-US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98" name="Object 3">
                <a:extLst>
                  <a:ext uri="{FF2B5EF4-FFF2-40B4-BE49-F238E27FC236}">
                    <a16:creationId xmlns:a16="http://schemas.microsoft.com/office/drawing/2014/main" id="{28682084-A967-4D1E-A0D6-40BB059C2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6069" y="1517745"/>
                <a:ext cx="11679865" cy="1143000"/>
              </a:xfrm>
              <a:prstGeom prst="rect">
                <a:avLst/>
              </a:prstGeom>
              <a:blipFill>
                <a:blip r:embed="rId2"/>
                <a:stretch>
                  <a:fillRect b="-10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2">
                <a:extLst>
                  <a:ext uri="{FF2B5EF4-FFF2-40B4-BE49-F238E27FC236}">
                    <a16:creationId xmlns:a16="http://schemas.microsoft.com/office/drawing/2014/main" id="{AEE8137C-6B5E-4067-A3D2-9C991C1FC565}"/>
                  </a:ext>
                </a:extLst>
              </p:cNvPr>
              <p:cNvSpPr txBox="1"/>
              <p:nvPr/>
            </p:nvSpPr>
            <p:spPr bwMode="auto">
              <a:xfrm>
                <a:off x="2777658" y="2707152"/>
                <a:ext cx="5790411" cy="144369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由</m:t>
                      </m:r>
                      <m:r>
                        <a:rPr lang="en-US" altLang="zh-CN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f>
                        <m:fPr>
                          <m:ctrlPr>
                            <a:rPr lang="zh-CN" altLang="en-US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𝑴𝒎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zh-CN" altLang="en-US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altLang="zh-CN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sSup>
                        <m:sSupPr>
                          <m:ctrlPr>
                            <a:rPr lang="zh-CN" altLang="en-US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3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3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zh-CN" altLang="en-US" sz="3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zh-CN" altLang="en-US" sz="3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zh-CN" altLang="en-US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3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zh-CN" alt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bject 2">
                <a:extLst>
                  <a:ext uri="{FF2B5EF4-FFF2-40B4-BE49-F238E27FC236}">
                    <a16:creationId xmlns:a16="http://schemas.microsoft.com/office/drawing/2014/main" id="{AEE8137C-6B5E-4067-A3D2-9C991C1FC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77658" y="2707152"/>
                <a:ext cx="5790411" cy="14436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D0DF8EB-A21F-4E80-82C1-B2FEC83F7DDD}"/>
                  </a:ext>
                </a:extLst>
              </p:cNvPr>
              <p:cNvSpPr/>
              <p:nvPr/>
            </p:nvSpPr>
            <p:spPr>
              <a:xfrm>
                <a:off x="5783927" y="4261546"/>
                <a:ext cx="2347950" cy="10930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zh-CN" alt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sSup>
                            <m:sSupPr>
                              <m:ctrlPr>
                                <a:rPr lang="zh-CN" altLang="en-US" sz="32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3200" b="1" i="1" smtClean="0"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e>
                            <m:sup>
                              <m:r>
                                <a:rPr lang="zh-CN" altLang="en-US" sz="32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32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  <m:sSup>
                            <m:sSupPr>
                              <m:ctrlP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p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D0DF8EB-A21F-4E80-82C1-B2FEC83F7D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927" y="4261546"/>
                <a:ext cx="2347950" cy="10930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DA11EECF-E55E-4275-8DD6-AF6337556BDF}"/>
                  </a:ext>
                </a:extLst>
              </p:cNvPr>
              <p:cNvSpPr/>
              <p:nvPr/>
            </p:nvSpPr>
            <p:spPr>
              <a:xfrm>
                <a:off x="5677378" y="5406628"/>
                <a:ext cx="2298258" cy="10930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𝝆</m:t>
                      </m:r>
                      <m:r>
                        <a:rPr lang="zh-CN" alt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zh-CN" altLang="en-US" sz="3200" b="1" i="1">
                              <a:latin typeface="Cambria Math" panose="02040503050406030204" pitchFamily="18" charset="0"/>
                            </a:rPr>
                            <m:t>𝝅</m:t>
                          </m:r>
                          <m:sSup>
                            <m:sSupPr>
                              <m:ctrlPr>
                                <a:rPr lang="en-US" altLang="zh-CN" sz="32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en-US" altLang="zh-CN" sz="32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3200" b="1" i="1">
                              <a:latin typeface="Cambria Math" panose="02040503050406030204" pitchFamily="18" charset="0"/>
                            </a:rPr>
                            <m:t>𝑮</m:t>
                          </m:r>
                          <m:sSup>
                            <m:sSupPr>
                              <m:ctrlPr>
                                <a:rPr lang="en-US" altLang="zh-CN" sz="32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p>
                              <m:r>
                                <a:rPr lang="en-US" altLang="zh-CN" sz="32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p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DA11EECF-E55E-4275-8DD6-AF6337556B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7378" y="5406628"/>
                <a:ext cx="2298258" cy="10930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8787922C-E54B-43A6-BB83-375210A028DF}"/>
              </a:ext>
            </a:extLst>
          </p:cNvPr>
          <p:cNvSpPr txBox="1"/>
          <p:nvPr/>
        </p:nvSpPr>
        <p:spPr>
          <a:xfrm>
            <a:off x="3290778" y="4565939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地球的质量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2620649-EB43-470C-B5EA-9B0746E1B220}"/>
              </a:ext>
            </a:extLst>
          </p:cNvPr>
          <p:cNvSpPr txBox="1"/>
          <p:nvPr/>
        </p:nvSpPr>
        <p:spPr>
          <a:xfrm>
            <a:off x="3290778" y="5666096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地球的密度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7" grpId="0"/>
      <p:bldP spid="1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3">
            <a:extLst>
              <a:ext uri="{FF2B5EF4-FFF2-40B4-BE49-F238E27FC236}">
                <a16:creationId xmlns:a16="http://schemas.microsoft.com/office/drawing/2014/main" id="{28682084-A967-4D1E-A0D6-40BB059C2FC3}"/>
              </a:ext>
            </a:extLst>
          </p:cNvPr>
          <p:cNvSpPr txBox="1"/>
          <p:nvPr/>
        </p:nvSpPr>
        <p:spPr bwMode="auto">
          <a:xfrm>
            <a:off x="1297800" y="883948"/>
            <a:ext cx="10595343" cy="1143000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若飞行器在地表，也既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3200" b="1" dirty="0">
                <a:solidFill>
                  <a:srgbClr val="FF0000"/>
                </a:solidFill>
              </a:rPr>
              <a:t>=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sz="32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D0DF8EB-A21F-4E80-82C1-B2FEC83F7DDD}"/>
                  </a:ext>
                </a:extLst>
              </p:cNvPr>
              <p:cNvSpPr/>
              <p:nvPr/>
            </p:nvSpPr>
            <p:spPr>
              <a:xfrm>
                <a:off x="4157145" y="2069360"/>
                <a:ext cx="2347950" cy="10930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zh-CN" alt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sSup>
                            <m:sSupPr>
                              <m:ctrlPr>
                                <a:rPr lang="zh-CN" altLang="en-US" sz="32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3200" b="1" i="1" smtClean="0"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e>
                            <m:sup>
                              <m:r>
                                <a:rPr lang="zh-CN" altLang="en-US" sz="32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32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  <m:sSup>
                            <m:sSupPr>
                              <m:ctrlP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p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D0DF8EB-A21F-4E80-82C1-B2FEC83F7D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145" y="2069360"/>
                <a:ext cx="2347950" cy="10930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DA11EECF-E55E-4275-8DD6-AF6337556BDF}"/>
                  </a:ext>
                </a:extLst>
              </p:cNvPr>
              <p:cNvSpPr/>
              <p:nvPr/>
            </p:nvSpPr>
            <p:spPr>
              <a:xfrm>
                <a:off x="4050596" y="3214442"/>
                <a:ext cx="2298258" cy="10930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𝝆</m:t>
                      </m:r>
                      <m:r>
                        <a:rPr lang="zh-CN" alt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zh-CN" altLang="en-US" sz="3200" b="1" i="1">
                              <a:latin typeface="Cambria Math" panose="02040503050406030204" pitchFamily="18" charset="0"/>
                            </a:rPr>
                            <m:t>𝝅</m:t>
                          </m:r>
                          <m:sSup>
                            <m:sSupPr>
                              <m:ctrlPr>
                                <a:rPr lang="en-US" altLang="zh-CN" sz="32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en-US" altLang="zh-CN" sz="32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3200" b="1" i="1">
                              <a:latin typeface="Cambria Math" panose="02040503050406030204" pitchFamily="18" charset="0"/>
                            </a:rPr>
                            <m:t>𝑮</m:t>
                          </m:r>
                          <m:sSup>
                            <m:sSupPr>
                              <m:ctrlPr>
                                <a:rPr lang="en-US" altLang="zh-CN" sz="32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p>
                              <m:r>
                                <a:rPr lang="en-US" altLang="zh-CN" sz="32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p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DA11EECF-E55E-4275-8DD6-AF6337556B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0596" y="3214442"/>
                <a:ext cx="2298258" cy="10930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8787922C-E54B-43A6-BB83-375210A028DF}"/>
              </a:ext>
            </a:extLst>
          </p:cNvPr>
          <p:cNvSpPr txBox="1"/>
          <p:nvPr/>
        </p:nvSpPr>
        <p:spPr>
          <a:xfrm>
            <a:off x="1663996" y="2373753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地球的质量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2620649-EB43-470C-B5EA-9B0746E1B220}"/>
              </a:ext>
            </a:extLst>
          </p:cNvPr>
          <p:cNvSpPr txBox="1"/>
          <p:nvPr/>
        </p:nvSpPr>
        <p:spPr>
          <a:xfrm>
            <a:off x="1663996" y="3473910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地球的密度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3AEBA19-27C6-4554-AF1B-BFF882BC48A8}"/>
                  </a:ext>
                </a:extLst>
              </p:cNvPr>
              <p:cNvSpPr/>
              <p:nvPr/>
            </p:nvSpPr>
            <p:spPr>
              <a:xfrm>
                <a:off x="7350456" y="2026948"/>
                <a:ext cx="2413673" cy="10930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zh-CN" altLang="en-US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sSup>
                            <m:sSupPr>
                              <m:ctrlPr>
                                <a:rPr lang="zh-CN" alt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e>
                            <m:sup>
                              <m:r>
                                <a:rPr lang="zh-CN" alt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p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  <m:sSup>
                            <m:sSupPr>
                              <m:ctrlP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p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3AEBA19-27C6-4554-AF1B-BFF882BC48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0456" y="2026948"/>
                <a:ext cx="2413673" cy="10930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DCE0A41-B6A0-4E5E-91CA-C83C30ED5BDC}"/>
                  </a:ext>
                </a:extLst>
              </p:cNvPr>
              <p:cNvSpPr/>
              <p:nvPr/>
            </p:nvSpPr>
            <p:spPr>
              <a:xfrm>
                <a:off x="7649126" y="3289975"/>
                <a:ext cx="1816331" cy="10175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𝝆</m:t>
                      </m:r>
                      <m:r>
                        <a:rPr lang="zh-CN" altLang="en-US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zh-CN" altLang="en-US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zh-CN" altLang="en-US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  <m:sSup>
                            <m:sSupPr>
                              <m:ctrlPr>
                                <a:rPr lang="en-US" altLang="zh-CN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p>
                              <m:r>
                                <a:rPr lang="en-US" altLang="zh-CN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DCE0A41-B6A0-4E5E-91CA-C83C30ED5B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126" y="3289975"/>
                <a:ext cx="1816331" cy="10175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BD3DB7C2-23DD-4B94-920E-FF1D4752955F}"/>
              </a:ext>
            </a:extLst>
          </p:cNvPr>
          <p:cNvSpPr txBox="1"/>
          <p:nvPr/>
        </p:nvSpPr>
        <p:spPr>
          <a:xfrm>
            <a:off x="6016256" y="5181599"/>
            <a:ext cx="5971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只需要知道周期就可以求星球的密度</a:t>
            </a:r>
          </a:p>
        </p:txBody>
      </p:sp>
    </p:spTree>
    <p:extLst>
      <p:ext uri="{BB962C8B-B14F-4D97-AF65-F5344CB8AC3E}">
        <p14:creationId xmlns:p14="http://schemas.microsoft.com/office/powerpoint/2010/main" val="255441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DF1C4B4-8FEF-4DB9-A936-D51BFBA91A79}"/>
              </a:ext>
            </a:extLst>
          </p:cNvPr>
          <p:cNvSpPr txBox="1"/>
          <p:nvPr/>
        </p:nvSpPr>
        <p:spPr>
          <a:xfrm>
            <a:off x="3281317" y="296459"/>
            <a:ext cx="5468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力与运动的合成和分解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689A619-1B36-47FF-B821-B964CD2D090E}"/>
              </a:ext>
            </a:extLst>
          </p:cNvPr>
          <p:cNvSpPr/>
          <p:nvPr/>
        </p:nvSpPr>
        <p:spPr>
          <a:xfrm>
            <a:off x="6547821" y="2084778"/>
            <a:ext cx="36629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平行四边形定则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Picture 4" descr="105">
            <a:extLst>
              <a:ext uri="{FF2B5EF4-FFF2-40B4-BE49-F238E27FC236}">
                <a16:creationId xmlns:a16="http://schemas.microsoft.com/office/drawing/2014/main" id="{3D8FD845-3205-4CC4-B4DF-A1034EB21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30000" contrast="7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"/>
          <a:stretch>
            <a:fillRect/>
          </a:stretch>
        </p:blipFill>
        <p:spPr bwMode="auto">
          <a:xfrm>
            <a:off x="1161742" y="1151074"/>
            <a:ext cx="4762610" cy="2628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29F6BF4-DF95-4472-95C1-7180AA7422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931" y="3824914"/>
            <a:ext cx="4627386" cy="2736627"/>
          </a:xfrm>
          <a:prstGeom prst="rect">
            <a:avLst/>
          </a:prstGeom>
        </p:spPr>
      </p:pic>
      <p:pic>
        <p:nvPicPr>
          <p:cNvPr id="6" name="Picture 2" descr="ws_60B">
            <a:extLst>
              <a:ext uri="{FF2B5EF4-FFF2-40B4-BE49-F238E27FC236}">
                <a16:creationId xmlns:a16="http://schemas.microsoft.com/office/drawing/2014/main" id="{3E1358E9-392B-4B68-931C-BCE1E435D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734" y="4941311"/>
            <a:ext cx="2760663" cy="183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9A61256-9303-4CB0-B22A-9B1D3F9F5FE2}"/>
              </a:ext>
            </a:extLst>
          </p:cNvPr>
          <p:cNvSpPr txBox="1"/>
          <p:nvPr/>
        </p:nvSpPr>
        <p:spPr>
          <a:xfrm>
            <a:off x="6267650" y="2639105"/>
            <a:ext cx="6062878" cy="2221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小船过河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（分运动：船相对于水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水流动）：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最快船头冲对岸（分运动）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最短路径垂直河岸（合运动，实际的运动）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921668B-6E33-4927-860E-47E5C230A366}"/>
              </a:ext>
            </a:extLst>
          </p:cNvPr>
          <p:cNvSpPr txBox="1"/>
          <p:nvPr/>
        </p:nvSpPr>
        <p:spPr>
          <a:xfrm>
            <a:off x="6560170" y="1315533"/>
            <a:ext cx="4053840" cy="584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合运动：实际的运动</a:t>
            </a:r>
          </a:p>
        </p:txBody>
      </p:sp>
      <p:pic>
        <p:nvPicPr>
          <p:cNvPr id="9" name="Picture 3" descr="ws_60C">
            <a:extLst>
              <a:ext uri="{FF2B5EF4-FFF2-40B4-BE49-F238E27FC236}">
                <a16:creationId xmlns:a16="http://schemas.microsoft.com/office/drawing/2014/main" id="{11C87C85-B3E9-4A66-8B97-A52058C24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397" y="4966711"/>
            <a:ext cx="2722562" cy="180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367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>
            <a:extLst>
              <a:ext uri="{FF2B5EF4-FFF2-40B4-BE49-F238E27FC236}">
                <a16:creationId xmlns:a16="http://schemas.microsoft.com/office/drawing/2014/main" id="{54EAB702-D38D-4F0E-8EB1-EC651F231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786" y="194370"/>
            <a:ext cx="10069033" cy="1476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533400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533400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533400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533400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533400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3400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3400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3400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3400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天体的运动学参数</a:t>
            </a:r>
            <a:endParaRPr lang="en-US" altLang="zh-CN" sz="32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向心力由万有引力提供</a:t>
            </a:r>
            <a:r>
              <a:rPr lang="zh-CN" altLang="en-US" sz="3200" b="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Object 3">
                <a:extLst>
                  <a:ext uri="{FF2B5EF4-FFF2-40B4-BE49-F238E27FC236}">
                    <a16:creationId xmlns:a16="http://schemas.microsoft.com/office/drawing/2014/main" id="{28682084-A967-4D1E-A0D6-40BB059C2FC3}"/>
                  </a:ext>
                </a:extLst>
              </p:cNvPr>
              <p:cNvSpPr txBox="1"/>
              <p:nvPr/>
            </p:nvSpPr>
            <p:spPr bwMode="auto">
              <a:xfrm>
                <a:off x="-268941" y="1602032"/>
                <a:ext cx="11679865" cy="11430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f>
                        <m:fPr>
                          <m:ctrlPr>
                            <a:rPr lang="zh-CN" altLang="en-US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𝑴𝒎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zh-CN" alt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zh-CN" altLang="en-US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f>
                        <m:fPr>
                          <m:ctrlPr>
                            <a:rPr lang="zh-CN" altLang="en-US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zh-CN" alt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den>
                      </m:f>
                      <m:r>
                        <a:rPr lang="zh-CN" altLang="en-US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sSup>
                        <m:sSupPr>
                          <m:ctrlPr>
                            <a:rPr lang="zh-CN" altLang="en-US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p>
                          <m:r>
                            <a:rPr lang="zh-CN" altLang="en-US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zh-CN" altLang="en-US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sSup>
                        <m:sSupPr>
                          <m:ctrlPr>
                            <a:rPr lang="zh-CN" altLang="en-US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3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3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zh-CN" altLang="en-US" sz="3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zh-CN" altLang="en-US" sz="3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zh-CN" altLang="en-US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zh-CN" altLang="en-US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sSup>
                        <m:sSupPr>
                          <m:ctrlPr>
                            <a:rPr lang="zh-CN" altLang="en-US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zh-CN" alt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</m:d>
                        </m:e>
                        <m:sup>
                          <m:r>
                            <a:rPr lang="zh-CN" altLang="en-US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zh-CN" altLang="en-US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98" name="Object 3">
                <a:extLst>
                  <a:ext uri="{FF2B5EF4-FFF2-40B4-BE49-F238E27FC236}">
                    <a16:creationId xmlns:a16="http://schemas.microsoft.com/office/drawing/2014/main" id="{28682084-A967-4D1E-A0D6-40BB059C2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268941" y="1602032"/>
                <a:ext cx="11679865" cy="1143000"/>
              </a:xfrm>
              <a:prstGeom prst="rect">
                <a:avLst/>
              </a:prstGeom>
              <a:blipFill>
                <a:blip r:embed="rId2"/>
                <a:stretch>
                  <a:fillRect b="-10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0">
                <a:extLst>
                  <a:ext uri="{FF2B5EF4-FFF2-40B4-BE49-F238E27FC236}">
                    <a16:creationId xmlns:a16="http://schemas.microsoft.com/office/drawing/2014/main" id="{9C9B41E8-8BDC-4263-B56E-C1CA705533E7}"/>
                  </a:ext>
                </a:extLst>
              </p:cNvPr>
              <p:cNvSpPr txBox="1"/>
              <p:nvPr/>
            </p:nvSpPr>
            <p:spPr bwMode="auto">
              <a:xfrm>
                <a:off x="1463906" y="2936962"/>
                <a:ext cx="4043031" cy="137226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由</m:t>
                      </m:r>
                      <m:r>
                        <a:rPr lang="en-US" altLang="zh-CN" sz="32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f>
                        <m:fPr>
                          <m:ctrlPr>
                            <a:rPr lang="zh-CN" altLang="en-US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𝑴𝒎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32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32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zh-CN" altLang="en-US" sz="32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f>
                        <m:fPr>
                          <m:ctrlPr>
                            <a:rPr lang="zh-CN" altLang="en-US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32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32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zh-CN" altLang="en-US" sz="32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den>
                      </m:f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11" name="Object 0">
                <a:extLst>
                  <a:ext uri="{FF2B5EF4-FFF2-40B4-BE49-F238E27FC236}">
                    <a16:creationId xmlns:a16="http://schemas.microsoft.com/office/drawing/2014/main" id="{9C9B41E8-8BDC-4263-B56E-C1CA70553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63906" y="2936962"/>
                <a:ext cx="4043031" cy="13722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1">
                <a:extLst>
                  <a:ext uri="{FF2B5EF4-FFF2-40B4-BE49-F238E27FC236}">
                    <a16:creationId xmlns:a16="http://schemas.microsoft.com/office/drawing/2014/main" id="{F15A1F42-A3CF-4EE7-BAB7-BEDB1D8AB5BC}"/>
                  </a:ext>
                </a:extLst>
              </p:cNvPr>
              <p:cNvSpPr txBox="1"/>
              <p:nvPr/>
            </p:nvSpPr>
            <p:spPr bwMode="auto">
              <a:xfrm>
                <a:off x="6398742" y="2706303"/>
                <a:ext cx="2504019" cy="17519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得</m:t>
                      </m:r>
                      <m:r>
                        <a:rPr lang="en-US" altLang="zh-CN" sz="32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altLang="zh-CN" sz="32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zh-CN" altLang="en-US" sz="32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32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𝑮𝑴</m:t>
                              </m:r>
                            </m:num>
                            <m:den>
                              <m:r>
                                <a:rPr lang="zh-CN" altLang="en-US" sz="32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12" name="Object 1">
                <a:extLst>
                  <a:ext uri="{FF2B5EF4-FFF2-40B4-BE49-F238E27FC236}">
                    <a16:creationId xmlns:a16="http://schemas.microsoft.com/office/drawing/2014/main" id="{F15A1F42-A3CF-4EE7-BAB7-BEDB1D8AB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98742" y="2706303"/>
                <a:ext cx="2504019" cy="17519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2">
                <a:extLst>
                  <a:ext uri="{FF2B5EF4-FFF2-40B4-BE49-F238E27FC236}">
                    <a16:creationId xmlns:a16="http://schemas.microsoft.com/office/drawing/2014/main" id="{7E2789AF-2B01-4948-9AD6-E59367E014EA}"/>
                  </a:ext>
                </a:extLst>
              </p:cNvPr>
              <p:cNvSpPr txBox="1"/>
              <p:nvPr/>
            </p:nvSpPr>
            <p:spPr bwMode="auto">
              <a:xfrm>
                <a:off x="1048291" y="4282916"/>
                <a:ext cx="5064642" cy="107084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由</m:t>
                      </m:r>
                      <m:r>
                        <a:rPr lang="en-US" altLang="zh-CN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f>
                        <m:fPr>
                          <m:ctrlPr>
                            <a:rPr lang="zh-CN" altLang="en-US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𝑴𝒎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zh-CN" altLang="en-US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altLang="zh-CN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3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sSup>
                        <m:sSupPr>
                          <m:ctrlPr>
                            <a:rPr lang="zh-CN" altLang="en-US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p>
                          <m:r>
                            <a:rPr lang="zh-CN" altLang="en-US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3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zh-CN" alt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bject 2">
                <a:extLst>
                  <a:ext uri="{FF2B5EF4-FFF2-40B4-BE49-F238E27FC236}">
                    <a16:creationId xmlns:a16="http://schemas.microsoft.com/office/drawing/2014/main" id="{7E2789AF-2B01-4948-9AD6-E59367E01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8291" y="4282916"/>
                <a:ext cx="5064642" cy="10708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3">
                <a:extLst>
                  <a:ext uri="{FF2B5EF4-FFF2-40B4-BE49-F238E27FC236}">
                    <a16:creationId xmlns:a16="http://schemas.microsoft.com/office/drawing/2014/main" id="{4307A315-91B1-4F6D-905D-1218EB8C4C61}"/>
                  </a:ext>
                </a:extLst>
              </p:cNvPr>
              <p:cNvSpPr txBox="1"/>
              <p:nvPr/>
            </p:nvSpPr>
            <p:spPr bwMode="auto">
              <a:xfrm>
                <a:off x="6112933" y="4012857"/>
                <a:ext cx="3184599" cy="175101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得</m:t>
                      </m:r>
                      <m:r>
                        <a:rPr lang="zh-CN" altLang="en-US" sz="3200" b="1" i="1"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zh-CN" altLang="en-US" sz="32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32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𝑮𝑴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en-US" sz="32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32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p>
                                  <m:r>
                                    <a:rPr lang="zh-CN" altLang="en-US" sz="32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15" name="Object 3">
                <a:extLst>
                  <a:ext uri="{FF2B5EF4-FFF2-40B4-BE49-F238E27FC236}">
                    <a16:creationId xmlns:a16="http://schemas.microsoft.com/office/drawing/2014/main" id="{4307A315-91B1-4F6D-905D-1218EB8C4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2933" y="4012857"/>
                <a:ext cx="3184599" cy="17510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5">
                <a:extLst>
                  <a:ext uri="{FF2B5EF4-FFF2-40B4-BE49-F238E27FC236}">
                    <a16:creationId xmlns:a16="http://schemas.microsoft.com/office/drawing/2014/main" id="{05B1218A-BD4B-4F72-A829-D4155DD57CD0}"/>
                  </a:ext>
                </a:extLst>
              </p:cNvPr>
              <p:cNvSpPr txBox="1"/>
              <p:nvPr/>
            </p:nvSpPr>
            <p:spPr bwMode="auto">
              <a:xfrm>
                <a:off x="6347637" y="5294696"/>
                <a:ext cx="3256024" cy="1532951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得</m:t>
                      </m:r>
                      <m:r>
                        <a:rPr lang="en-US" altLang="zh-CN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altLang="zh-CN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rad>
                        <m:radPr>
                          <m:degHide m:val="on"/>
                          <m:ctrlPr>
                            <a:rPr lang="zh-CN" altLang="en-US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zh-CN" altLang="en-US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sz="3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3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p>
                                  <m:r>
                                    <a:rPr lang="zh-CN" altLang="en-US" sz="3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en-US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𝑮𝑴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zh-CN" alt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Object 5">
                <a:extLst>
                  <a:ext uri="{FF2B5EF4-FFF2-40B4-BE49-F238E27FC236}">
                    <a16:creationId xmlns:a16="http://schemas.microsoft.com/office/drawing/2014/main" id="{05B1218A-BD4B-4F72-A829-D4155DD57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47637" y="5294696"/>
                <a:ext cx="3256024" cy="15329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bject 2">
                <a:extLst>
                  <a:ext uri="{FF2B5EF4-FFF2-40B4-BE49-F238E27FC236}">
                    <a16:creationId xmlns:a16="http://schemas.microsoft.com/office/drawing/2014/main" id="{7A0C2C6D-D6D6-4064-8354-270C9D2C5CF7}"/>
                  </a:ext>
                </a:extLst>
              </p:cNvPr>
              <p:cNvSpPr txBox="1"/>
              <p:nvPr/>
            </p:nvSpPr>
            <p:spPr bwMode="auto">
              <a:xfrm>
                <a:off x="1048291" y="5383951"/>
                <a:ext cx="5790411" cy="144369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由</m:t>
                      </m:r>
                      <m:r>
                        <a:rPr lang="en-US" altLang="zh-CN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f>
                        <m:fPr>
                          <m:ctrlPr>
                            <a:rPr lang="zh-CN" altLang="en-US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𝑴𝒎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zh-CN" altLang="en-US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altLang="zh-CN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sSup>
                        <m:sSupPr>
                          <m:ctrlPr>
                            <a:rPr lang="zh-CN" altLang="en-US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3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3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zh-CN" altLang="en-US" sz="3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zh-CN" altLang="en-US" sz="3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zh-CN" altLang="en-US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3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zh-CN" alt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bject 2">
                <a:extLst>
                  <a:ext uri="{FF2B5EF4-FFF2-40B4-BE49-F238E27FC236}">
                    <a16:creationId xmlns:a16="http://schemas.microsoft.com/office/drawing/2014/main" id="{7A0C2C6D-D6D6-4064-8354-270C9D2C5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8291" y="5383951"/>
                <a:ext cx="5790411" cy="14436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322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0B175561-DC73-472D-8328-57E45E04E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344" y="757863"/>
            <a:ext cx="224292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同步卫星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1FC481-3C54-43B0-908A-01F44D159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95" y="2061058"/>
            <a:ext cx="5437908" cy="377564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EE52CBA-D00B-41EC-B712-684AC11951A8}"/>
              </a:ext>
            </a:extLst>
          </p:cNvPr>
          <p:cNvSpPr txBox="1"/>
          <p:nvPr/>
        </p:nvSpPr>
        <p:spPr>
          <a:xfrm>
            <a:off x="3808279" y="619867"/>
            <a:ext cx="70677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周期与地球自转周期相同</a:t>
            </a:r>
            <a:r>
              <a:rPr lang="zh-CN" altLang="en-US" sz="3200" b="1" dirty="0"/>
              <a:t>，由开普勒第三定律，轨道半径相同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9A1C6F5-2A2E-4348-89B2-1A4751028141}"/>
              </a:ext>
            </a:extLst>
          </p:cNvPr>
          <p:cNvSpPr txBox="1"/>
          <p:nvPr/>
        </p:nvSpPr>
        <p:spPr>
          <a:xfrm>
            <a:off x="6755802" y="3921163"/>
            <a:ext cx="47602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赤道轨道的同步卫星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相对地面静止，叫作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静止卫星</a:t>
            </a:r>
          </a:p>
        </p:txBody>
      </p:sp>
    </p:spTree>
    <p:extLst>
      <p:ext uri="{BB962C8B-B14F-4D97-AF65-F5344CB8AC3E}">
        <p14:creationId xmlns:p14="http://schemas.microsoft.com/office/powerpoint/2010/main" val="3051706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Oval 17">
            <a:extLst>
              <a:ext uri="{FF2B5EF4-FFF2-40B4-BE49-F238E27FC236}">
                <a16:creationId xmlns:a16="http://schemas.microsoft.com/office/drawing/2014/main" id="{E973B38E-12C9-4DCD-BEF9-9C4DED1E9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733" y="1715760"/>
            <a:ext cx="3889375" cy="381635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0" name="Oval 12">
            <a:extLst>
              <a:ext uri="{FF2B5EF4-FFF2-40B4-BE49-F238E27FC236}">
                <a16:creationId xmlns:a16="http://schemas.microsoft.com/office/drawing/2014/main" id="{A99A2C7B-646C-436F-8F55-72FDA14E4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1669" y="707698"/>
            <a:ext cx="5905500" cy="58324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74" name="Group 26">
            <a:extLst>
              <a:ext uri="{FF2B5EF4-FFF2-40B4-BE49-F238E27FC236}">
                <a16:creationId xmlns:a16="http://schemas.microsoft.com/office/drawing/2014/main" id="{17B6A29C-D7FF-4AE5-BB82-43E590B99D89}"/>
              </a:ext>
            </a:extLst>
          </p:cNvPr>
          <p:cNvGrpSpPr>
            <a:grpSpLocks/>
          </p:cNvGrpSpPr>
          <p:nvPr/>
        </p:nvGrpSpPr>
        <p:grpSpPr bwMode="auto">
          <a:xfrm>
            <a:off x="5619733" y="1715760"/>
            <a:ext cx="3973844" cy="3816350"/>
            <a:chOff x="1473" y="754"/>
            <a:chExt cx="3152" cy="2903"/>
          </a:xfrm>
        </p:grpSpPr>
        <p:sp>
          <p:nvSpPr>
            <p:cNvPr id="2063" name="Oval 15">
              <a:extLst>
                <a:ext uri="{FF2B5EF4-FFF2-40B4-BE49-F238E27FC236}">
                  <a16:creationId xmlns:a16="http://schemas.microsoft.com/office/drawing/2014/main" id="{64AFFE38-4BE4-45E2-8B85-4F5815FDE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3" y="754"/>
              <a:ext cx="3053" cy="2903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prstDash val="lgDash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4" name="Oval 16">
              <a:extLst>
                <a:ext uri="{FF2B5EF4-FFF2-40B4-BE49-F238E27FC236}">
                  <a16:creationId xmlns:a16="http://schemas.microsoft.com/office/drawing/2014/main" id="{D7C443C4-8AFE-47B2-B459-769157868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9" y="2136"/>
              <a:ext cx="146" cy="14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66" name="Oval 18">
            <a:extLst>
              <a:ext uri="{FF2B5EF4-FFF2-40B4-BE49-F238E27FC236}">
                <a16:creationId xmlns:a16="http://schemas.microsoft.com/office/drawing/2014/main" id="{E4334227-B8B5-4CFE-83DE-CAD8471FA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8408" y="2534910"/>
            <a:ext cx="2268537" cy="2235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73" name="Group 25">
            <a:extLst>
              <a:ext uri="{FF2B5EF4-FFF2-40B4-BE49-F238E27FC236}">
                <a16:creationId xmlns:a16="http://schemas.microsoft.com/office/drawing/2014/main" id="{AE1D6AC9-D38B-4C8F-975D-12E76759AD48}"/>
              </a:ext>
            </a:extLst>
          </p:cNvPr>
          <p:cNvGrpSpPr>
            <a:grpSpLocks/>
          </p:cNvGrpSpPr>
          <p:nvPr/>
        </p:nvGrpSpPr>
        <p:grpSpPr bwMode="auto">
          <a:xfrm>
            <a:off x="4611669" y="707698"/>
            <a:ext cx="5999449" cy="5832475"/>
            <a:chOff x="930" y="119"/>
            <a:chExt cx="4376" cy="4201"/>
          </a:xfrm>
        </p:grpSpPr>
        <p:sp>
          <p:nvSpPr>
            <p:cNvPr id="2053" name="Oval 5">
              <a:extLst>
                <a:ext uri="{FF2B5EF4-FFF2-40B4-BE49-F238E27FC236}">
                  <a16:creationId xmlns:a16="http://schemas.microsoft.com/office/drawing/2014/main" id="{10B1DD28-30FA-4925-9205-43DF76742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119"/>
              <a:ext cx="4312" cy="4201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prstDash val="lgDash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1" name="Oval 23">
              <a:extLst>
                <a:ext uri="{FF2B5EF4-FFF2-40B4-BE49-F238E27FC236}">
                  <a16:creationId xmlns:a16="http://schemas.microsoft.com/office/drawing/2014/main" id="{12BAADC5-2F9B-46D1-A4F7-D7A6C4F43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8" y="2124"/>
              <a:ext cx="138" cy="1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75" name="Group 27">
            <a:extLst>
              <a:ext uri="{FF2B5EF4-FFF2-40B4-BE49-F238E27FC236}">
                <a16:creationId xmlns:a16="http://schemas.microsoft.com/office/drawing/2014/main" id="{86E4D9F8-958A-4951-9135-016B5864751E}"/>
              </a:ext>
            </a:extLst>
          </p:cNvPr>
          <p:cNvGrpSpPr>
            <a:grpSpLocks/>
          </p:cNvGrpSpPr>
          <p:nvPr/>
        </p:nvGrpSpPr>
        <p:grpSpPr bwMode="auto">
          <a:xfrm>
            <a:off x="6411894" y="2536497"/>
            <a:ext cx="2388686" cy="2235200"/>
            <a:chOff x="2127" y="1344"/>
            <a:chExt cx="1848" cy="1723"/>
          </a:xfrm>
        </p:grpSpPr>
        <p:sp>
          <p:nvSpPr>
            <p:cNvPr id="2069" name="Oval 21">
              <a:extLst>
                <a:ext uri="{FF2B5EF4-FFF2-40B4-BE49-F238E27FC236}">
                  <a16:creationId xmlns:a16="http://schemas.microsoft.com/office/drawing/2014/main" id="{B19CB5AE-2530-4864-BD87-2EE689B73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7" y="1344"/>
              <a:ext cx="1777" cy="1723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prstDash val="lgDash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2" name="Oval 24">
              <a:extLst>
                <a:ext uri="{FF2B5EF4-FFF2-40B4-BE49-F238E27FC236}">
                  <a16:creationId xmlns:a16="http://schemas.microsoft.com/office/drawing/2014/main" id="{BC1D188C-6544-47EB-84BD-07833871C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2119"/>
              <a:ext cx="142" cy="14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78" name="Text Box 30">
            <a:extLst>
              <a:ext uri="{FF2B5EF4-FFF2-40B4-BE49-F238E27FC236}">
                <a16:creationId xmlns:a16="http://schemas.microsoft.com/office/drawing/2014/main" id="{673DB245-AD63-4FF2-810E-6D75D6350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490" y="639277"/>
            <a:ext cx="413263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不同轨道的卫星</a:t>
            </a:r>
          </a:p>
        </p:txBody>
      </p:sp>
      <p:pic>
        <p:nvPicPr>
          <p:cNvPr id="2079" name="Picture 31" descr="未标题-2">
            <a:extLst>
              <a:ext uri="{FF2B5EF4-FFF2-40B4-BE49-F238E27FC236}">
                <a16:creationId xmlns:a16="http://schemas.microsoft.com/office/drawing/2014/main" id="{910C8E1E-2214-4AE0-8E41-BCAB1FD3F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694" y="2906386"/>
            <a:ext cx="1474788" cy="151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1">
                <a:extLst>
                  <a:ext uri="{FF2B5EF4-FFF2-40B4-BE49-F238E27FC236}">
                    <a16:creationId xmlns:a16="http://schemas.microsoft.com/office/drawing/2014/main" id="{278FC390-FD93-4557-90D1-BFA1D1F62486}"/>
                  </a:ext>
                </a:extLst>
              </p:cNvPr>
              <p:cNvSpPr txBox="1"/>
              <p:nvPr/>
            </p:nvSpPr>
            <p:spPr bwMode="auto">
              <a:xfrm>
                <a:off x="677956" y="1871992"/>
                <a:ext cx="2504019" cy="17519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altLang="zh-CN" sz="32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zh-CN" altLang="en-US" sz="32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32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𝑮𝑴</m:t>
                              </m:r>
                            </m:num>
                            <m:den>
                              <m:r>
                                <a:rPr lang="zh-CN" altLang="en-US" sz="32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16" name="Object 1">
                <a:extLst>
                  <a:ext uri="{FF2B5EF4-FFF2-40B4-BE49-F238E27FC236}">
                    <a16:creationId xmlns:a16="http://schemas.microsoft.com/office/drawing/2014/main" id="{278FC390-FD93-4557-90D1-BFA1D1F62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7956" y="1871992"/>
                <a:ext cx="2504019" cy="17519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3">
                <a:extLst>
                  <a:ext uri="{FF2B5EF4-FFF2-40B4-BE49-F238E27FC236}">
                    <a16:creationId xmlns:a16="http://schemas.microsoft.com/office/drawing/2014/main" id="{700080E7-A441-4CCB-B12A-33A03077EC1B}"/>
                  </a:ext>
                </a:extLst>
              </p:cNvPr>
              <p:cNvSpPr txBox="1"/>
              <p:nvPr/>
            </p:nvSpPr>
            <p:spPr bwMode="auto">
              <a:xfrm>
                <a:off x="392147" y="3178546"/>
                <a:ext cx="3184599" cy="175101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b="1" i="1"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zh-CN" altLang="en-US" sz="32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32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𝑮𝑴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en-US" sz="32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32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p>
                                  <m:r>
                                    <a:rPr lang="zh-CN" altLang="en-US" sz="32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17" name="Object 3">
                <a:extLst>
                  <a:ext uri="{FF2B5EF4-FFF2-40B4-BE49-F238E27FC236}">
                    <a16:creationId xmlns:a16="http://schemas.microsoft.com/office/drawing/2014/main" id="{700080E7-A441-4CCB-B12A-33A03077E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2147" y="3178546"/>
                <a:ext cx="3184599" cy="17510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5">
                <a:extLst>
                  <a:ext uri="{FF2B5EF4-FFF2-40B4-BE49-F238E27FC236}">
                    <a16:creationId xmlns:a16="http://schemas.microsoft.com/office/drawing/2014/main" id="{FE68E13A-2FD6-46CC-83A1-519BEA9F7E37}"/>
                  </a:ext>
                </a:extLst>
              </p:cNvPr>
              <p:cNvSpPr txBox="1"/>
              <p:nvPr/>
            </p:nvSpPr>
            <p:spPr bwMode="auto">
              <a:xfrm>
                <a:off x="626851" y="4460385"/>
                <a:ext cx="3256024" cy="1532951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altLang="zh-CN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rad>
                        <m:radPr>
                          <m:degHide m:val="on"/>
                          <m:ctrlPr>
                            <a:rPr lang="zh-CN" altLang="en-US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zh-CN" altLang="en-US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sz="3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3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p>
                                  <m:r>
                                    <a:rPr lang="zh-CN" altLang="en-US" sz="3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en-US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𝑮𝑴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zh-CN" alt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Object 5">
                <a:extLst>
                  <a:ext uri="{FF2B5EF4-FFF2-40B4-BE49-F238E27FC236}">
                    <a16:creationId xmlns:a16="http://schemas.microsoft.com/office/drawing/2014/main" id="{FE68E13A-2FD6-46CC-83A1-519BEA9F7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6851" y="4460385"/>
                <a:ext cx="3256024" cy="15329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30000" fill="hold"/>
                                        <p:tgtEl>
                                          <p:spTgt spid="20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10000" fill="hold"/>
                                        <p:tgtEl>
                                          <p:spTgt spid="20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2000" fill="hold"/>
                                        <p:tgtEl>
                                          <p:spTgt spid="20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11E14988-FE15-4E19-86A9-1F7CC8E92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8256" y="563378"/>
            <a:ext cx="414891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卫星变轨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52001D0-FF23-436C-83BE-021134138651}"/>
              </a:ext>
            </a:extLst>
          </p:cNvPr>
          <p:cNvSpPr txBox="1"/>
          <p:nvPr/>
        </p:nvSpPr>
        <p:spPr>
          <a:xfrm>
            <a:off x="1581447" y="1539645"/>
            <a:ext cx="39210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加速变轨</a:t>
            </a:r>
            <a:endParaRPr lang="en-US" altLang="zh-CN" sz="3200" b="1" dirty="0"/>
          </a:p>
          <a:p>
            <a:r>
              <a:rPr lang="zh-CN" altLang="en-US" sz="3200" b="1" dirty="0"/>
              <a:t>万有引力不变，需要的向心力变大</a:t>
            </a:r>
            <a:endParaRPr lang="en-US" altLang="zh-CN" sz="3200" b="1" dirty="0"/>
          </a:p>
          <a:p>
            <a:r>
              <a:rPr lang="en-US" altLang="zh-CN" sz="3200" b="1" dirty="0"/>
              <a:t>F</a:t>
            </a:r>
            <a:r>
              <a:rPr lang="zh-CN" altLang="en-US" sz="3200" b="1" baseline="-25000" dirty="0"/>
              <a:t>万</a:t>
            </a:r>
            <a:r>
              <a:rPr lang="en-US" altLang="zh-CN" sz="3200" b="1" dirty="0"/>
              <a:t>&lt;F</a:t>
            </a:r>
            <a:r>
              <a:rPr lang="zh-CN" altLang="en-US" sz="3200" b="1" baseline="-25000" dirty="0"/>
              <a:t>向</a:t>
            </a:r>
            <a:r>
              <a:rPr lang="zh-CN" altLang="en-US" sz="3200" b="1" dirty="0"/>
              <a:t>，离心运动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0099433-9502-4115-AD71-0D411AD71D42}"/>
              </a:ext>
            </a:extLst>
          </p:cNvPr>
          <p:cNvSpPr txBox="1"/>
          <p:nvPr/>
        </p:nvSpPr>
        <p:spPr>
          <a:xfrm>
            <a:off x="7315801" y="1539645"/>
            <a:ext cx="42788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制动变轨（减速）</a:t>
            </a:r>
            <a:endParaRPr lang="en-US" altLang="zh-CN" sz="3200" b="1" dirty="0"/>
          </a:p>
          <a:p>
            <a:r>
              <a:rPr lang="zh-CN" altLang="en-US" sz="3200" b="1" dirty="0"/>
              <a:t>万有引力不变，需要的向心力变小</a:t>
            </a:r>
            <a:endParaRPr lang="en-US" altLang="zh-CN" sz="3200" b="1" dirty="0"/>
          </a:p>
          <a:p>
            <a:r>
              <a:rPr lang="en-US" altLang="zh-CN" sz="3200" b="1" dirty="0"/>
              <a:t>F</a:t>
            </a:r>
            <a:r>
              <a:rPr lang="zh-CN" altLang="en-US" sz="3200" b="1" baseline="-25000" dirty="0"/>
              <a:t>万</a:t>
            </a:r>
            <a:r>
              <a:rPr lang="en-US" altLang="zh-CN" sz="3200" b="1" dirty="0"/>
              <a:t>&gt;F</a:t>
            </a:r>
            <a:r>
              <a:rPr lang="zh-CN" altLang="en-US" sz="3200" b="1" baseline="-25000" dirty="0"/>
              <a:t>向</a:t>
            </a:r>
            <a:r>
              <a:rPr lang="zh-CN" altLang="en-US" sz="3200" b="1" dirty="0"/>
              <a:t>，向心运动</a:t>
            </a:r>
          </a:p>
          <a:p>
            <a:endParaRPr lang="zh-CN" altLang="en-US" sz="3200" b="1"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EED9AA5-EDC4-491D-A302-319DE81C5CF6}"/>
              </a:ext>
            </a:extLst>
          </p:cNvPr>
          <p:cNvGrpSpPr/>
          <p:nvPr/>
        </p:nvGrpSpPr>
        <p:grpSpPr>
          <a:xfrm>
            <a:off x="1417245" y="3866089"/>
            <a:ext cx="4167584" cy="2502380"/>
            <a:chOff x="1165731" y="2453381"/>
            <a:chExt cx="4799134" cy="2881587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FBCDEB0B-627D-4530-9668-4A5B044E6101}"/>
                </a:ext>
              </a:extLst>
            </p:cNvPr>
            <p:cNvSpPr/>
            <p:nvPr/>
          </p:nvSpPr>
          <p:spPr>
            <a:xfrm>
              <a:off x="1259958" y="3062177"/>
              <a:ext cx="1663996" cy="1663996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9E1B15EA-55EF-4B13-A2A1-ABFB77AA7E0D}"/>
                </a:ext>
              </a:extLst>
            </p:cNvPr>
            <p:cNvSpPr/>
            <p:nvPr/>
          </p:nvSpPr>
          <p:spPr>
            <a:xfrm>
              <a:off x="1259958" y="2453381"/>
              <a:ext cx="4704907" cy="2881587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BE0378C5-382F-4F7E-9E46-ACB04A2BECF8}"/>
                </a:ext>
              </a:extLst>
            </p:cNvPr>
            <p:cNvSpPr/>
            <p:nvPr/>
          </p:nvSpPr>
          <p:spPr>
            <a:xfrm>
              <a:off x="1964365" y="3766583"/>
              <a:ext cx="255181" cy="2551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F5591CDC-E7C4-4CE0-A006-7B31D9B14498}"/>
                </a:ext>
              </a:extLst>
            </p:cNvPr>
            <p:cNvSpPr/>
            <p:nvPr/>
          </p:nvSpPr>
          <p:spPr>
            <a:xfrm>
              <a:off x="1165731" y="3771863"/>
              <a:ext cx="188452" cy="18845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91A64B56-BC94-4127-B67D-FA5F6D42DE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59957" y="2932863"/>
              <a:ext cx="0" cy="933226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C17068C-DAB5-48A8-8005-CD8E315F0BBE}"/>
              </a:ext>
            </a:extLst>
          </p:cNvPr>
          <p:cNvGrpSpPr/>
          <p:nvPr/>
        </p:nvGrpSpPr>
        <p:grpSpPr>
          <a:xfrm>
            <a:off x="7029151" y="3923525"/>
            <a:ext cx="4167584" cy="2502380"/>
            <a:chOff x="1165731" y="2453381"/>
            <a:chExt cx="4799134" cy="2881587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B1152CD8-7BA3-455F-A398-F40C90778C35}"/>
                </a:ext>
              </a:extLst>
            </p:cNvPr>
            <p:cNvSpPr/>
            <p:nvPr/>
          </p:nvSpPr>
          <p:spPr>
            <a:xfrm>
              <a:off x="1259958" y="3062177"/>
              <a:ext cx="1663996" cy="1663996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52568142-6E9C-4F05-981E-77F2C5850AFB}"/>
                </a:ext>
              </a:extLst>
            </p:cNvPr>
            <p:cNvSpPr/>
            <p:nvPr/>
          </p:nvSpPr>
          <p:spPr>
            <a:xfrm>
              <a:off x="1259958" y="2453381"/>
              <a:ext cx="4704907" cy="2881587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3F784439-3A48-4C63-B0E8-ED0248547BFE}"/>
                </a:ext>
              </a:extLst>
            </p:cNvPr>
            <p:cNvSpPr/>
            <p:nvPr/>
          </p:nvSpPr>
          <p:spPr>
            <a:xfrm>
              <a:off x="1964365" y="3766583"/>
              <a:ext cx="255181" cy="2551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A6066B26-9041-430A-A7F8-14C4A30D2B70}"/>
                </a:ext>
              </a:extLst>
            </p:cNvPr>
            <p:cNvSpPr/>
            <p:nvPr/>
          </p:nvSpPr>
          <p:spPr>
            <a:xfrm>
              <a:off x="1165731" y="3771863"/>
              <a:ext cx="188452" cy="18845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F759C07E-1E88-4519-9D40-176790B45D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59957" y="2932863"/>
              <a:ext cx="0" cy="933226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FEEE5ADE-ACC9-4402-B4B6-FC672F07B75B}"/>
              </a:ext>
            </a:extLst>
          </p:cNvPr>
          <p:cNvSpPr txBox="1"/>
          <p:nvPr/>
        </p:nvSpPr>
        <p:spPr>
          <a:xfrm>
            <a:off x="3067232" y="4857937"/>
            <a:ext cx="2295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</a:rPr>
              <a:t>从圆到椭圆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0D8F03D-A8CC-45CF-9831-F18A2BDF7C74}"/>
              </a:ext>
            </a:extLst>
          </p:cNvPr>
          <p:cNvSpPr txBox="1"/>
          <p:nvPr/>
        </p:nvSpPr>
        <p:spPr>
          <a:xfrm>
            <a:off x="8728639" y="4857936"/>
            <a:ext cx="2295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</a:rPr>
              <a:t>从椭圆到圆</a:t>
            </a:r>
          </a:p>
        </p:txBody>
      </p:sp>
    </p:spTree>
    <p:extLst>
      <p:ext uri="{BB962C8B-B14F-4D97-AF65-F5344CB8AC3E}">
        <p14:creationId xmlns:p14="http://schemas.microsoft.com/office/powerpoint/2010/main" val="26175361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4" name="Group 18">
            <a:extLst>
              <a:ext uri="{FF2B5EF4-FFF2-40B4-BE49-F238E27FC236}">
                <a16:creationId xmlns:a16="http://schemas.microsoft.com/office/drawing/2014/main" id="{BAAE420B-5030-4ADF-9163-D0DB93D3E91F}"/>
              </a:ext>
            </a:extLst>
          </p:cNvPr>
          <p:cNvGrpSpPr>
            <a:grpSpLocks/>
          </p:cNvGrpSpPr>
          <p:nvPr/>
        </p:nvGrpSpPr>
        <p:grpSpPr bwMode="auto">
          <a:xfrm>
            <a:off x="7881135" y="462087"/>
            <a:ext cx="3817461" cy="3655100"/>
            <a:chOff x="839" y="346"/>
            <a:chExt cx="3856" cy="3692"/>
          </a:xfrm>
        </p:grpSpPr>
        <p:sp>
          <p:nvSpPr>
            <p:cNvPr id="4105" name="Line 9">
              <a:extLst>
                <a:ext uri="{FF2B5EF4-FFF2-40B4-BE49-F238E27FC236}">
                  <a16:creationId xmlns:a16="http://schemas.microsoft.com/office/drawing/2014/main" id="{18F7AA6A-F9A2-4E86-A07D-C63D969D86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5" y="2205"/>
              <a:ext cx="3039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111" name="Group 15">
              <a:extLst>
                <a:ext uri="{FF2B5EF4-FFF2-40B4-BE49-F238E27FC236}">
                  <a16:creationId xmlns:a16="http://schemas.microsoft.com/office/drawing/2014/main" id="{3ABD755B-F1C4-47FA-AEFA-1A31B460C4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74" y="1026"/>
              <a:ext cx="2512" cy="2359"/>
              <a:chOff x="1474" y="1026"/>
              <a:chExt cx="2449" cy="2359"/>
            </a:xfrm>
          </p:grpSpPr>
          <p:sp>
            <p:nvSpPr>
              <p:cNvPr id="4107" name="Oval 11">
                <a:extLst>
                  <a:ext uri="{FF2B5EF4-FFF2-40B4-BE49-F238E27FC236}">
                    <a16:creationId xmlns:a16="http://schemas.microsoft.com/office/drawing/2014/main" id="{13A04D65-DA88-4CF7-9792-6F9D911AFC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5" y="1026"/>
                <a:ext cx="2358" cy="2359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prstDash val="dash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8" name="Oval 12">
                <a:extLst>
                  <a:ext uri="{FF2B5EF4-FFF2-40B4-BE49-F238E27FC236}">
                    <a16:creationId xmlns:a16="http://schemas.microsoft.com/office/drawing/2014/main" id="{9F4450A6-164C-475E-8F80-7E854CCEC9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4" y="2115"/>
                <a:ext cx="182" cy="18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113" name="Group 17">
              <a:extLst>
                <a:ext uri="{FF2B5EF4-FFF2-40B4-BE49-F238E27FC236}">
                  <a16:creationId xmlns:a16="http://schemas.microsoft.com/office/drawing/2014/main" id="{074DAB48-2313-4E1A-8B81-37F9C7D293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9" y="346"/>
              <a:ext cx="3856" cy="3692"/>
              <a:chOff x="884" y="391"/>
              <a:chExt cx="3811" cy="3629"/>
            </a:xfrm>
          </p:grpSpPr>
          <p:sp>
            <p:nvSpPr>
              <p:cNvPr id="4098" name="Oval 2">
                <a:extLst>
                  <a:ext uri="{FF2B5EF4-FFF2-40B4-BE49-F238E27FC236}">
                    <a16:creationId xmlns:a16="http://schemas.microsoft.com/office/drawing/2014/main" id="{9315882E-5CF6-41CF-AFAE-7854D83FCF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4" y="391"/>
                <a:ext cx="3720" cy="3629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prstDash val="dash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9" name="Oval 13">
                <a:extLst>
                  <a:ext uri="{FF2B5EF4-FFF2-40B4-BE49-F238E27FC236}">
                    <a16:creationId xmlns:a16="http://schemas.microsoft.com/office/drawing/2014/main" id="{EB12961C-A027-4ED8-A87F-02EB5B1BA0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3" y="2115"/>
                <a:ext cx="182" cy="18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110" name="Oval 14">
            <a:extLst>
              <a:ext uri="{FF2B5EF4-FFF2-40B4-BE49-F238E27FC236}">
                <a16:creationId xmlns:a16="http://schemas.microsoft.com/office/drawing/2014/main" id="{5715BF38-0441-4A11-BC60-1886716CD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2649" y="1184380"/>
            <a:ext cx="2334433" cy="233542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2" name="Oval 16">
            <a:extLst>
              <a:ext uri="{FF2B5EF4-FFF2-40B4-BE49-F238E27FC236}">
                <a16:creationId xmlns:a16="http://schemas.microsoft.com/office/drawing/2014/main" id="{255D9D7F-E409-4112-9466-4BF98058E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8456" y="511176"/>
            <a:ext cx="3682820" cy="364322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6" name="Text Box 20">
            <a:extLst>
              <a:ext uri="{FF2B5EF4-FFF2-40B4-BE49-F238E27FC236}">
                <a16:creationId xmlns:a16="http://schemas.microsoft.com/office/drawing/2014/main" id="{B8AA3535-E12B-48A2-B987-6F238B38E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175" y="549275"/>
            <a:ext cx="27368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双星系统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71FE81D-45A6-407A-A68F-0BB16EF3C0A5}"/>
                  </a:ext>
                </a:extLst>
              </p:cNvPr>
              <p:cNvSpPr txBox="1"/>
              <p:nvPr/>
            </p:nvSpPr>
            <p:spPr>
              <a:xfrm>
                <a:off x="655815" y="1350084"/>
                <a:ext cx="3846117" cy="939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𝑮</m:t>
                      </m:r>
                      <m:f>
                        <m:f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p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3200" b="1" i="1" smtClean="0"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p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b>
                        <m:sSub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71FE81D-45A6-407A-A68F-0BB16EF3C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15" y="1350084"/>
                <a:ext cx="3846117" cy="939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096E99C-7449-465E-9E68-119BDFD56513}"/>
                  </a:ext>
                </a:extLst>
              </p:cNvPr>
              <p:cNvSpPr txBox="1"/>
              <p:nvPr/>
            </p:nvSpPr>
            <p:spPr>
              <a:xfrm>
                <a:off x="655815" y="2393569"/>
                <a:ext cx="3942297" cy="939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𝑮</m:t>
                      </m:r>
                      <m:f>
                        <m:f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p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3200" b="1" i="1" smtClean="0"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p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b>
                        <m:sSub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096E99C-7449-465E-9E68-119BDFD56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15" y="2393569"/>
                <a:ext cx="3942297" cy="939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0DE6093-EED2-4F29-B7A5-F381AD71F863}"/>
                  </a:ext>
                </a:extLst>
              </p:cNvPr>
              <p:cNvSpPr txBox="1"/>
              <p:nvPr/>
            </p:nvSpPr>
            <p:spPr>
              <a:xfrm>
                <a:off x="1424586" y="3451371"/>
                <a:ext cx="238443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𝑳</m:t>
                      </m:r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0DE6093-EED2-4F29-B7A5-F381AD71F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586" y="3451371"/>
                <a:ext cx="238443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CAB04DE-90E0-4ADE-88FB-177238D62DDA}"/>
                  </a:ext>
                </a:extLst>
              </p:cNvPr>
              <p:cNvSpPr txBox="1"/>
              <p:nvPr/>
            </p:nvSpPr>
            <p:spPr>
              <a:xfrm>
                <a:off x="4529644" y="3873851"/>
                <a:ext cx="3548215" cy="1547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b="1" i="1" smtClean="0"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en-US" altLang="zh-CN" sz="3200" b="1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  <m:sup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CAB04DE-90E0-4ADE-88FB-177238D62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644" y="3873851"/>
                <a:ext cx="3548215" cy="15473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DE86546-B381-4D6B-9DF0-5C988FDFA164}"/>
                  </a:ext>
                </a:extLst>
              </p:cNvPr>
              <p:cNvSpPr txBox="1"/>
              <p:nvPr/>
            </p:nvSpPr>
            <p:spPr>
              <a:xfrm>
                <a:off x="1095245" y="4270773"/>
                <a:ext cx="3189655" cy="10232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𝑳</m:t>
                      </m:r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DE86546-B381-4D6B-9DF0-5C988FDFA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245" y="4270773"/>
                <a:ext cx="3189655" cy="10232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AAB04D7-7D3F-4E52-928F-43A869DA0A7A}"/>
                  </a:ext>
                </a:extLst>
              </p:cNvPr>
              <p:cNvSpPr txBox="1"/>
              <p:nvPr/>
            </p:nvSpPr>
            <p:spPr>
              <a:xfrm>
                <a:off x="1047156" y="5362536"/>
                <a:ext cx="3285835" cy="10232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𝑳</m:t>
                      </m:r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AAB04D7-7D3F-4E52-928F-43A869DA0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156" y="5362536"/>
                <a:ext cx="3285835" cy="10232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AF4AC3C-46E0-4E4B-BF66-52CC8782312D}"/>
                  </a:ext>
                </a:extLst>
              </p:cNvPr>
              <p:cNvSpPr txBox="1"/>
              <p:nvPr/>
            </p:nvSpPr>
            <p:spPr>
              <a:xfrm>
                <a:off x="4501932" y="5100510"/>
                <a:ext cx="5065040" cy="1547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altLang="zh-CN" sz="32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32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zh-CN" altLang="en-US" sz="3200" b="1" i="1" smtClean="0">
                              <a:latin typeface="Cambria Math" panose="02040503050406030204" pitchFamily="18" charset="0"/>
                            </a:rPr>
                            <m:t>𝝎</m:t>
                          </m:r>
                        </m:den>
                      </m:f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3200" b="1" i="1" smtClean="0">
                          <a:latin typeface="Cambria Math" panose="02040503050406030204" pitchFamily="18" charset="0"/>
                        </a:rPr>
                        <m:t>𝝅</m:t>
                      </m:r>
                      <m:rad>
                        <m:radPr>
                          <m:degHide m:val="on"/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  <m:sup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AF4AC3C-46E0-4E4B-BF66-52CC87823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1932" y="5100510"/>
                <a:ext cx="5065040" cy="15473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5000" fill="hold"/>
                                        <p:tgtEl>
                                          <p:spTgt spid="41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1">
                <a:extLst>
                  <a:ext uri="{FF2B5EF4-FFF2-40B4-BE49-F238E27FC236}">
                    <a16:creationId xmlns:a16="http://schemas.microsoft.com/office/drawing/2014/main" id="{8AC2283A-3036-40C8-A1DF-453AC60D6870}"/>
                  </a:ext>
                </a:extLst>
              </p:cNvPr>
              <p:cNvSpPr txBox="1"/>
              <p:nvPr/>
            </p:nvSpPr>
            <p:spPr bwMode="auto">
              <a:xfrm>
                <a:off x="4134366" y="656216"/>
                <a:ext cx="4944188" cy="12245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sz="3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zh-CN" altLang="en-US" sz="3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𝒈𝑹</m:t>
                        </m:r>
                      </m:e>
                    </m:rad>
                    <m:r>
                      <a:rPr lang="en-US" altLang="zh-CN" sz="3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sz="36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sz="3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zh-CN" altLang="en-US" sz="3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3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𝑮𝑴</m:t>
                            </m:r>
                          </m:num>
                          <m:den>
                            <m:r>
                              <a:rPr lang="en-US" altLang="zh-CN" sz="36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den>
                        </m:f>
                      </m:e>
                    </m:rad>
                  </m:oMath>
                </a14:m>
                <a:endPara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Object 1">
                <a:extLst>
                  <a:ext uri="{FF2B5EF4-FFF2-40B4-BE49-F238E27FC236}">
                    <a16:creationId xmlns:a16="http://schemas.microsoft.com/office/drawing/2014/main" id="{8AC2283A-3036-40C8-A1DF-453AC60D6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34366" y="656216"/>
                <a:ext cx="4944188" cy="12245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20">
            <a:extLst>
              <a:ext uri="{FF2B5EF4-FFF2-40B4-BE49-F238E27FC236}">
                <a16:creationId xmlns:a16="http://schemas.microsoft.com/office/drawing/2014/main" id="{D4BFF169-0E90-4499-9423-4A4393A96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385" y="450184"/>
            <a:ext cx="27368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宇宙速度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C6D10057-79EC-4136-B1BB-86CD8DE9C0EC}"/>
                  </a:ext>
                </a:extLst>
              </p:cNvPr>
              <p:cNvSpPr txBox="1"/>
              <p:nvPr/>
            </p:nvSpPr>
            <p:spPr bwMode="auto">
              <a:xfrm>
                <a:off x="0" y="1795043"/>
                <a:ext cx="10792110" cy="197947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第一宇宙速度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大小</m:t>
                              </m:r>
                              <m:sSub>
                                <m:sSubPr>
                                  <m:ctrlPr>
                                    <a:rPr lang="zh-CN" altLang="en-US" sz="3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3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zh-CN" altLang="en-US" sz="3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zh-CN" altLang="en-US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  <m:r>
                                <a:rPr lang="zh-CN" altLang="en-US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zh-CN" altLang="en-US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  <m:r>
                                <a:rPr lang="zh-CN" altLang="en-US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𝒌𝒎</m:t>
                              </m:r>
                              <m:r>
                                <a:rPr lang="zh-CN" altLang="en-US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zh-CN" altLang="en-US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zh-CN" altLang="en-US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</m:e>
                            <m:e>
                              <m:r>
                                <a:rPr lang="zh-CN" altLang="en-US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人造卫星所需的最小发射速度</m:t>
                              </m:r>
                            </m:e>
                            <m:e>
                              <m:r>
                                <a:rPr lang="zh-CN" alt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人造地球卫星的最大环绕速度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br>
                  <a:rPr lang="zh-CN" altLang="en-US" sz="32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</a:br>
                <a:endParaRPr lang="zh-CN" altLang="en-US" sz="3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C6D10057-79EC-4136-B1BB-86CD8DE9C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1795043"/>
                <a:ext cx="10792110" cy="19794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D26585A3-5BC3-487B-B04F-24BCD286CCAE}"/>
                  </a:ext>
                </a:extLst>
              </p:cNvPr>
              <p:cNvSpPr txBox="1"/>
              <p:nvPr/>
            </p:nvSpPr>
            <p:spPr bwMode="auto">
              <a:xfrm>
                <a:off x="822008" y="3154679"/>
                <a:ext cx="10792110" cy="330440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:br>
                  <a:rPr lang="zh-CN" altLang="en-US" sz="32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第二宇宙速度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32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32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zh-CN" altLang="en-US" sz="32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32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zh-CN" altLang="en-US" sz="32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zh-CN" altLang="en-US" sz="32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sz="32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𝟏𝟏</m:t>
                              </m:r>
                              <m:r>
                                <a:rPr lang="zh-CN" altLang="en-US" sz="32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zh-CN" altLang="en-US" sz="32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32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𝒌𝒎</m:t>
                              </m:r>
                              <m:r>
                                <a:rPr lang="zh-CN" altLang="en-US" sz="32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zh-CN" altLang="en-US" sz="32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zh-CN" altLang="en-US" sz="32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zh-CN" altLang="en-US" sz="32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也叫脱离速度</m:t>
                              </m:r>
                            </m:e>
                            <m:e>
                              <m:r>
                                <a:rPr lang="zh-CN" altLang="en-US" sz="32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卫星挣脱地球束缚所需的最小发射速度</m:t>
                              </m:r>
                            </m:e>
                          </m:eqArr>
                        </m:e>
                      </m:d>
                    </m:oMath>
                    <m:oMath xmlns:m="http://schemas.openxmlformats.org/officeDocument/2006/math">
                      <m:r>
                        <a:rPr lang="zh-CN" altLang="en-US" sz="32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第三宇宙速度</m:t>
                      </m:r>
                    </m:oMath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sz="32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32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zh-CN" altLang="en-US" sz="32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32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zh-CN" altLang="en-US" sz="32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zh-CN" altLang="en-US" sz="32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sz="32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𝟏𝟔</m:t>
                              </m:r>
                              <m:r>
                                <a:rPr lang="zh-CN" altLang="en-US" sz="32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zh-CN" altLang="en-US" sz="32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  <m:r>
                                <a:rPr lang="zh-CN" altLang="en-US" sz="32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𝒌𝒎</m:t>
                              </m:r>
                              <m:r>
                                <a:rPr lang="zh-CN" altLang="en-US" sz="32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zh-CN" altLang="en-US" sz="32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zh-CN" altLang="en-US" sz="32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zh-CN" altLang="en-US" sz="32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也叫逃逸速度</m:t>
                              </m:r>
                            </m:e>
                            <m:e>
                              <m:r>
                                <a:rPr lang="zh-CN" altLang="en-US" sz="32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是卫星挣脱太阳束缚所需的最小发射速度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D26585A3-5BC3-487B-B04F-24BCD286C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2008" y="3154679"/>
                <a:ext cx="10792110" cy="33044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ECD4280C-2B5E-493F-BCF9-862CB04BA025}"/>
              </a:ext>
            </a:extLst>
          </p:cNvPr>
          <p:cNvSpPr txBox="1"/>
          <p:nvPr/>
        </p:nvSpPr>
        <p:spPr>
          <a:xfrm>
            <a:off x="9078554" y="5210295"/>
            <a:ext cx="2754858" cy="95410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</a:rPr>
              <a:t>光无法逃逸的中心天体是黑洞</a:t>
            </a:r>
          </a:p>
        </p:txBody>
      </p:sp>
    </p:spTree>
    <p:extLst>
      <p:ext uri="{BB962C8B-B14F-4D97-AF65-F5344CB8AC3E}">
        <p14:creationId xmlns:p14="http://schemas.microsoft.com/office/powerpoint/2010/main" val="2183532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97760FD-75AC-48E6-A26E-124068B4DA17}"/>
              </a:ext>
            </a:extLst>
          </p:cNvPr>
          <p:cNvSpPr txBox="1"/>
          <p:nvPr/>
        </p:nvSpPr>
        <p:spPr>
          <a:xfrm>
            <a:off x="2942452" y="2703918"/>
            <a:ext cx="5468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一、运动</a:t>
            </a:r>
          </a:p>
        </p:txBody>
      </p:sp>
    </p:spTree>
    <p:extLst>
      <p:ext uri="{BB962C8B-B14F-4D97-AF65-F5344CB8AC3E}">
        <p14:creationId xmlns:p14="http://schemas.microsoft.com/office/powerpoint/2010/main" val="2990402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02D1AF0-3A00-41DE-92FD-983ACC6741EE}"/>
              </a:ext>
            </a:extLst>
          </p:cNvPr>
          <p:cNvSpPr/>
          <p:nvPr/>
        </p:nvSpPr>
        <p:spPr>
          <a:xfrm>
            <a:off x="4869093" y="1882090"/>
            <a:ext cx="17491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v=v</a:t>
            </a:r>
            <a:r>
              <a:rPr lang="en-US" altLang="zh-CN" sz="3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+at </a:t>
            </a:r>
            <a:endParaRPr lang="zh-CN" altLang="en-US" sz="3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377019-26B8-49AF-9DA7-9072D037278E}"/>
              </a:ext>
            </a:extLst>
          </p:cNvPr>
          <p:cNvSpPr txBox="1"/>
          <p:nvPr/>
        </p:nvSpPr>
        <p:spPr>
          <a:xfrm>
            <a:off x="4057895" y="678355"/>
            <a:ext cx="4265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匀变速直线运动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57360">
                <a:extLst>
                  <a:ext uri="{FF2B5EF4-FFF2-40B4-BE49-F238E27FC236}">
                    <a16:creationId xmlns:a16="http://schemas.microsoft.com/office/drawing/2014/main" id="{48473F20-6223-4CE4-8F4E-C02BBBE19380}"/>
                  </a:ext>
                </a:extLst>
              </p:cNvPr>
              <p:cNvSpPr txBox="1"/>
              <p:nvPr/>
            </p:nvSpPr>
            <p:spPr bwMode="auto">
              <a:xfrm>
                <a:off x="4305782" y="4130498"/>
                <a:ext cx="3445101" cy="89217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zh-CN" altLang="en-US" sz="32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2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sSup>
                        <m:sSupPr>
                          <m:ctrlPr>
                            <a:rPr lang="zh-CN" altLang="en-US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zh-CN" altLang="en-US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5" name="内容占位符 57360">
                <a:extLst>
                  <a:ext uri="{FF2B5EF4-FFF2-40B4-BE49-F238E27FC236}">
                    <a16:creationId xmlns:a16="http://schemas.microsoft.com/office/drawing/2014/main" id="{48473F20-6223-4CE4-8F4E-C02BBBE19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05782" y="4130498"/>
                <a:ext cx="3445101" cy="892175"/>
              </a:xfrm>
              <a:prstGeom prst="rect">
                <a:avLst/>
              </a:prstGeom>
              <a:blipFill>
                <a:blip r:embed="rId2"/>
                <a:stretch>
                  <a:fillRect b="-8219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7352">
                <a:extLst>
                  <a:ext uri="{FF2B5EF4-FFF2-40B4-BE49-F238E27FC236}">
                    <a16:creationId xmlns:a16="http://schemas.microsoft.com/office/drawing/2014/main" id="{57466FAA-7CA8-4913-962B-D9B81FEC346E}"/>
                  </a:ext>
                </a:extLst>
              </p:cNvPr>
              <p:cNvSpPr txBox="1"/>
              <p:nvPr/>
            </p:nvSpPr>
            <p:spPr bwMode="auto">
              <a:xfrm>
                <a:off x="2059064" y="2503565"/>
                <a:ext cx="3447824" cy="1506311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6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36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3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3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zh-CN" altLang="en-US" sz="36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3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zh-CN" altLang="en-US" sz="3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36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36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zh-CN" altLang="en-US" sz="36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36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内容占位符 57352">
                <a:extLst>
                  <a:ext uri="{FF2B5EF4-FFF2-40B4-BE49-F238E27FC236}">
                    <a16:creationId xmlns:a16="http://schemas.microsoft.com/office/drawing/2014/main" id="{57466FAA-7CA8-4913-962B-D9B81FEC3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9064" y="2503565"/>
                <a:ext cx="3447824" cy="15063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57352">
                <a:extLst>
                  <a:ext uri="{FF2B5EF4-FFF2-40B4-BE49-F238E27FC236}">
                    <a16:creationId xmlns:a16="http://schemas.microsoft.com/office/drawing/2014/main" id="{6FEFCEF6-D2AC-4C5D-B332-AE9F909CCE88}"/>
                  </a:ext>
                </a:extLst>
              </p:cNvPr>
              <p:cNvSpPr txBox="1"/>
              <p:nvPr/>
            </p:nvSpPr>
            <p:spPr bwMode="auto">
              <a:xfrm>
                <a:off x="6394530" y="2668804"/>
                <a:ext cx="4396477" cy="1506311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3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acc>
                    <m:r>
                      <a:rPr lang="en-US" altLang="zh-CN" sz="3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3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3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zh-CN" altLang="en-US" sz="3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zh-CN" altLang="en-US" sz="36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3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3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zh-CN" altLang="en-US" sz="3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zh-CN" altLang="en-US" sz="36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36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zh-CN" altLang="en-US" sz="36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3600" b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36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f>
                          <m:fPr>
                            <m:ctrlPr>
                              <a:rPr lang="en-US" altLang="zh-CN" sz="3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num>
                          <m:den>
                            <m:r>
                              <a:rPr lang="en-US" altLang="zh-CN" sz="3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sub>
                    </m:sSub>
                  </m:oMath>
                </a14:m>
                <a:endParaRPr lang="zh-CN" altLang="en-US" sz="3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内容占位符 57352">
                <a:extLst>
                  <a:ext uri="{FF2B5EF4-FFF2-40B4-BE49-F238E27FC236}">
                    <a16:creationId xmlns:a16="http://schemas.microsoft.com/office/drawing/2014/main" id="{6FEFCEF6-D2AC-4C5D-B332-AE9F909CC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94530" y="2668804"/>
                <a:ext cx="4396477" cy="15063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385E8A20-2C71-4513-AED8-3ACC8A3FEB27}"/>
              </a:ext>
            </a:extLst>
          </p:cNvPr>
          <p:cNvSpPr/>
          <p:nvPr/>
        </p:nvSpPr>
        <p:spPr>
          <a:xfrm>
            <a:off x="4558957" y="5533314"/>
            <a:ext cx="31341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v</a:t>
            </a:r>
            <a:r>
              <a:rPr lang="en-US" altLang="zh-CN" sz="3600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2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 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－ </a:t>
            </a:r>
            <a:r>
              <a:rPr lang="en-US" altLang="zh-CN" sz="3600" b="1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v</a:t>
            </a:r>
            <a:r>
              <a:rPr lang="en-US" altLang="zh-CN" sz="36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0</a:t>
            </a:r>
            <a:r>
              <a:rPr lang="en-US" altLang="zh-CN" sz="3600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2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 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＝ 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2</a:t>
            </a:r>
            <a:r>
              <a:rPr lang="en-US" altLang="zh-CN" sz="3600" b="1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ax</a:t>
            </a:r>
            <a:endParaRPr lang="zh-CN" alt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40415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>
            <a:extLst>
              <a:ext uri="{FF2B5EF4-FFF2-40B4-BE49-F238E27FC236}">
                <a16:creationId xmlns:a16="http://schemas.microsoft.com/office/drawing/2014/main" id="{FCA8D5E3-0275-4731-B4E8-FFB99FFBAD6C}"/>
              </a:ext>
            </a:extLst>
          </p:cNvPr>
          <p:cNvGrpSpPr/>
          <p:nvPr/>
        </p:nvGrpSpPr>
        <p:grpSpPr>
          <a:xfrm>
            <a:off x="3000781" y="1066516"/>
            <a:ext cx="5849187" cy="4724967"/>
            <a:chOff x="3806323" y="1413627"/>
            <a:chExt cx="4314825" cy="3485511"/>
          </a:xfrm>
        </p:grpSpPr>
        <p:grpSp>
          <p:nvGrpSpPr>
            <p:cNvPr id="2" name="Group 27">
              <a:extLst>
                <a:ext uri="{FF2B5EF4-FFF2-40B4-BE49-F238E27FC236}">
                  <a16:creationId xmlns:a16="http://schemas.microsoft.com/office/drawing/2014/main" id="{6309B152-7F37-4BAD-A4BF-BE782B672A0C}"/>
                </a:ext>
              </a:extLst>
            </p:cNvPr>
            <p:cNvGrpSpPr/>
            <p:nvPr/>
          </p:nvGrpSpPr>
          <p:grpSpPr bwMode="auto">
            <a:xfrm>
              <a:off x="3806323" y="1871776"/>
              <a:ext cx="4314825" cy="3027362"/>
              <a:chOff x="1261" y="573"/>
              <a:chExt cx="2718" cy="1907"/>
            </a:xfrm>
          </p:grpSpPr>
          <p:sp>
            <p:nvSpPr>
              <p:cNvPr id="3" name="Line 28">
                <a:extLst>
                  <a:ext uri="{FF2B5EF4-FFF2-40B4-BE49-F238E27FC236}">
                    <a16:creationId xmlns:a16="http://schemas.microsoft.com/office/drawing/2014/main" id="{675D9802-F98E-4DDE-A76B-1F05F0AAB5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1" y="800"/>
                <a:ext cx="0" cy="1299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" name="Text Box 29">
                <a:extLst>
                  <a:ext uri="{FF2B5EF4-FFF2-40B4-BE49-F238E27FC236}">
                    <a16:creationId xmlns:a16="http://schemas.microsoft.com/office/drawing/2014/main" id="{D2B8A13F-D0A3-438C-870B-7968A17D18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61" y="1563"/>
                <a:ext cx="494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kumimoji="1" lang="en-US" altLang="zh-CN" sz="28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5" name="Line 31">
                <a:extLst>
                  <a:ext uri="{FF2B5EF4-FFF2-40B4-BE49-F238E27FC236}">
                    <a16:creationId xmlns:a16="http://schemas.microsoft.com/office/drawing/2014/main" id="{83483AE7-FEBA-4B60-8DB5-52C77D9315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31" y="573"/>
                <a:ext cx="0" cy="190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Text Box 32">
                <a:extLst>
                  <a:ext uri="{FF2B5EF4-FFF2-40B4-BE49-F238E27FC236}">
                    <a16:creationId xmlns:a16="http://schemas.microsoft.com/office/drawing/2014/main" id="{B78EE20A-C95C-496E-A9FF-BDD9CACE29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2" y="2018"/>
                <a:ext cx="292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</a:p>
            </p:txBody>
          </p:sp>
          <p:sp>
            <p:nvSpPr>
              <p:cNvPr id="7" name="Text Box 33">
                <a:extLst>
                  <a:ext uri="{FF2B5EF4-FFF2-40B4-BE49-F238E27FC236}">
                    <a16:creationId xmlns:a16="http://schemas.microsoft.com/office/drawing/2014/main" id="{D8656235-D211-42A4-85F6-2A34AC931E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27" y="2074"/>
                <a:ext cx="352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t/s</a:t>
                </a:r>
              </a:p>
            </p:txBody>
          </p:sp>
          <p:sp>
            <p:nvSpPr>
              <p:cNvPr id="8" name="Line 34">
                <a:extLst>
                  <a:ext uri="{FF2B5EF4-FFF2-40B4-BE49-F238E27FC236}">
                    <a16:creationId xmlns:a16="http://schemas.microsoft.com/office/drawing/2014/main" id="{51EC7B3A-8243-454D-9AE6-29D3882AD1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6" y="2115"/>
                <a:ext cx="217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Line 36">
                <a:extLst>
                  <a:ext uri="{FF2B5EF4-FFF2-40B4-BE49-F238E27FC236}">
                    <a16:creationId xmlns:a16="http://schemas.microsoft.com/office/drawing/2014/main" id="{0B6FDB89-79AE-4722-B494-645B4B7B0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30" y="715"/>
                <a:ext cx="1951" cy="99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" name="Text Box 30">
              <a:extLst>
                <a:ext uri="{FF2B5EF4-FFF2-40B4-BE49-F238E27FC236}">
                  <a16:creationId xmlns:a16="http://schemas.microsoft.com/office/drawing/2014/main" id="{2F98D463-F7BC-45AF-A3F5-5E1EC5766E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4411" y="2005807"/>
              <a:ext cx="627062" cy="523875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sy="50000" rotWithShape="0">
                <a:srgbClr val="875B0D"/>
              </a:outerShdw>
            </a:effectLst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520402"/>
                      </a:gs>
                      <a:gs pos="100000">
                        <a:srgbClr val="FFCC00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B2B2B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5" name="矩形 3">
              <a:extLst>
                <a:ext uri="{FF2B5EF4-FFF2-40B4-BE49-F238E27FC236}">
                  <a16:creationId xmlns:a16="http://schemas.microsoft.com/office/drawing/2014/main" id="{A357F80D-7D44-4D47-9A21-DB7E29B67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090" y="1413627"/>
              <a:ext cx="1941512" cy="662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28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/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m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∙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800" b="1" baseline="300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-1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）</a:t>
              </a:r>
              <a:endParaRPr lang="zh-CN" altLang="en-US" sz="2800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Line 28">
              <a:extLst>
                <a:ext uri="{FF2B5EF4-FFF2-40B4-BE49-F238E27FC236}">
                  <a16:creationId xmlns:a16="http://schemas.microsoft.com/office/drawing/2014/main" id="{CAFE4680-D55F-41C2-ABCD-F2F7160B90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09586" y="2971797"/>
              <a:ext cx="0" cy="1347903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Line 28">
              <a:extLst>
                <a:ext uri="{FF2B5EF4-FFF2-40B4-BE49-F238E27FC236}">
                  <a16:creationId xmlns:a16="http://schemas.microsoft.com/office/drawing/2014/main" id="{FA23C618-8DE2-4B7B-BCEA-8412E7F135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59074" y="2618012"/>
              <a:ext cx="0" cy="1676287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 Box 35">
              <a:extLst>
                <a:ext uri="{FF2B5EF4-FFF2-40B4-BE49-F238E27FC236}">
                  <a16:creationId xmlns:a16="http://schemas.microsoft.com/office/drawing/2014/main" id="{3E2306B6-0B35-47B9-B2C6-6E621D24DB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47918" y="4371168"/>
              <a:ext cx="806493" cy="3859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33" name="Text Box 35">
              <a:extLst>
                <a:ext uri="{FF2B5EF4-FFF2-40B4-BE49-F238E27FC236}">
                  <a16:creationId xmlns:a16="http://schemas.microsoft.com/office/drawing/2014/main" id="{E4A9936B-3FF8-4A96-A9B0-9C21712702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4028" y="4374915"/>
              <a:ext cx="806493" cy="3859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34" name="Rectangle 60">
              <a:extLst>
                <a:ext uri="{FF2B5EF4-FFF2-40B4-BE49-F238E27FC236}">
                  <a16:creationId xmlns:a16="http://schemas.microsoft.com/office/drawing/2014/main" id="{1604A0E0-13AF-4D50-BBFC-76DC6DAFCEC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5505228" y="3265860"/>
              <a:ext cx="1359989" cy="747682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Rectangle 60">
              <a:extLst>
                <a:ext uri="{FF2B5EF4-FFF2-40B4-BE49-F238E27FC236}">
                  <a16:creationId xmlns:a16="http://schemas.microsoft.com/office/drawing/2014/main" id="{1AF6AF03-3E95-4ED2-821F-FF15CB30969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079999" y="3072281"/>
              <a:ext cx="1721757" cy="747682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AutoShape 61">
              <a:extLst>
                <a:ext uri="{FF2B5EF4-FFF2-40B4-BE49-F238E27FC236}">
                  <a16:creationId xmlns:a16="http://schemas.microsoft.com/office/drawing/2014/main" id="{9011B728-B6FE-4172-88A5-5F37FE524D0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801612" y="2585243"/>
              <a:ext cx="757441" cy="394805"/>
            </a:xfrm>
            <a:prstGeom prst="rtTriangle">
              <a:avLst/>
            </a:prstGeom>
            <a:solidFill>
              <a:schemeClr val="accent2">
                <a:lumMod val="40000"/>
                <a:lumOff val="60000"/>
                <a:alpha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AutoShape 61">
              <a:extLst>
                <a:ext uri="{FF2B5EF4-FFF2-40B4-BE49-F238E27FC236}">
                  <a16:creationId xmlns:a16="http://schemas.microsoft.com/office/drawing/2014/main" id="{22831265-73EE-4D7C-9CE6-CEB9ED3B28A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549273" y="2214000"/>
              <a:ext cx="757441" cy="394805"/>
            </a:xfrm>
            <a:prstGeom prst="rtTriangle">
              <a:avLst/>
            </a:prstGeom>
            <a:solidFill>
              <a:schemeClr val="accent1">
                <a:lumMod val="40000"/>
                <a:lumOff val="60000"/>
                <a:alpha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88981858-054F-4A73-AB7C-504F089E9D63}"/>
              </a:ext>
            </a:extLst>
          </p:cNvPr>
          <p:cNvSpPr txBox="1"/>
          <p:nvPr/>
        </p:nvSpPr>
        <p:spPr>
          <a:xfrm>
            <a:off x="9061581" y="2922360"/>
            <a:ext cx="1584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36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Δ</a:t>
            </a:r>
            <a:r>
              <a:rPr lang="en-US" altLang="zh-CN" sz="36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36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3600" b="1" i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aT</a:t>
            </a:r>
            <a:r>
              <a:rPr lang="en-US" altLang="zh-CN" sz="3600" b="1" baseline="30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198209E0-01BF-44CA-B08B-15939DF823CF}"/>
              </a:ext>
            </a:extLst>
          </p:cNvPr>
          <p:cNvCxnSpPr>
            <a:stCxn id="36" idx="4"/>
          </p:cNvCxnSpPr>
          <p:nvPr/>
        </p:nvCxnSpPr>
        <p:spPr>
          <a:xfrm flipV="1">
            <a:off x="5705599" y="3178775"/>
            <a:ext cx="2040320" cy="1118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50A9D34F-708F-4FF2-B290-589D52DE0051}"/>
              </a:ext>
            </a:extLst>
          </p:cNvPr>
          <p:cNvCxnSpPr>
            <a:cxnSpLocks/>
          </p:cNvCxnSpPr>
          <p:nvPr/>
        </p:nvCxnSpPr>
        <p:spPr>
          <a:xfrm flipV="1">
            <a:off x="6743211" y="2667675"/>
            <a:ext cx="1013531" cy="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0">
            <a:extLst>
              <a:ext uri="{FF2B5EF4-FFF2-40B4-BE49-F238E27FC236}">
                <a16:creationId xmlns:a16="http://schemas.microsoft.com/office/drawing/2014/main" id="{BF98AB7C-4D35-48EC-8055-6A791498455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334177" y="3602159"/>
            <a:ext cx="1823625" cy="984039"/>
          </a:xfrm>
          <a:prstGeom prst="rect">
            <a:avLst/>
          </a:prstGeom>
          <a:solidFill>
            <a:schemeClr val="accent2">
              <a:lumMod val="40000"/>
              <a:lumOff val="60000"/>
              <a:alpha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AutoShape 61">
            <a:extLst>
              <a:ext uri="{FF2B5EF4-FFF2-40B4-BE49-F238E27FC236}">
                <a16:creationId xmlns:a16="http://schemas.microsoft.com/office/drawing/2014/main" id="{2A86CACD-90A5-4827-BAA5-880733D6FCC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723895" y="2143711"/>
            <a:ext cx="1022023" cy="517254"/>
          </a:xfrm>
          <a:prstGeom prst="rtTriangle">
            <a:avLst/>
          </a:prstGeom>
          <a:solidFill>
            <a:schemeClr val="accent2">
              <a:lumMod val="40000"/>
              <a:lumOff val="60000"/>
              <a:alpha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 Box 35">
            <a:extLst>
              <a:ext uri="{FF2B5EF4-FFF2-40B4-BE49-F238E27FC236}">
                <a16:creationId xmlns:a16="http://schemas.microsoft.com/office/drawing/2014/main" id="{3BBC971D-C038-4CB6-A9C1-3F8971558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9173" y="3228713"/>
            <a:ext cx="10932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42" name="Text Box 35">
            <a:extLst>
              <a:ext uri="{FF2B5EF4-FFF2-40B4-BE49-F238E27FC236}">
                <a16:creationId xmlns:a16="http://schemas.microsoft.com/office/drawing/2014/main" id="{0CF20668-8DD0-4C75-B336-EB955CC6C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4466" y="2644258"/>
            <a:ext cx="10932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endParaRPr lang="en-US" altLang="zh-CN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439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51A4BC2-B991-42E4-97B2-1BF408027B93}"/>
              </a:ext>
            </a:extLst>
          </p:cNvPr>
          <p:cNvGrpSpPr/>
          <p:nvPr/>
        </p:nvGrpSpPr>
        <p:grpSpPr>
          <a:xfrm>
            <a:off x="883552" y="616389"/>
            <a:ext cx="6020203" cy="5338272"/>
            <a:chOff x="2186895" y="1553706"/>
            <a:chExt cx="3587750" cy="318135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F1BE88F4-D73F-4625-A6D8-11A59A5CC75D}"/>
                </a:ext>
              </a:extLst>
            </p:cNvPr>
            <p:cNvGrpSpPr/>
            <p:nvPr/>
          </p:nvGrpSpPr>
          <p:grpSpPr bwMode="auto">
            <a:xfrm>
              <a:off x="2186895" y="1553706"/>
              <a:ext cx="3587750" cy="3178175"/>
              <a:chOff x="539" y="1772"/>
              <a:chExt cx="2260" cy="2002"/>
            </a:xfrm>
          </p:grpSpPr>
          <p:sp>
            <p:nvSpPr>
              <p:cNvPr id="12" name="直接连接符 42052">
                <a:extLst>
                  <a:ext uri="{FF2B5EF4-FFF2-40B4-BE49-F238E27FC236}">
                    <a16:creationId xmlns:a16="http://schemas.microsoft.com/office/drawing/2014/main" id="{18C764C6-62E1-42B1-8208-29E7468D65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2223"/>
                <a:ext cx="0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" name="组合 42053">
                <a:extLst>
                  <a:ext uri="{FF2B5EF4-FFF2-40B4-BE49-F238E27FC236}">
                    <a16:creationId xmlns:a16="http://schemas.microsoft.com/office/drawing/2014/main" id="{D0A03C95-438B-47C1-93C0-C8C9205760B9}"/>
                  </a:ext>
                </a:extLst>
              </p:cNvPr>
              <p:cNvGrpSpPr/>
              <p:nvPr/>
            </p:nvGrpSpPr>
            <p:grpSpPr bwMode="auto">
              <a:xfrm>
                <a:off x="539" y="1772"/>
                <a:ext cx="2260" cy="2002"/>
                <a:chOff x="539" y="1772"/>
                <a:chExt cx="2260" cy="2002"/>
              </a:xfrm>
            </p:grpSpPr>
            <p:grpSp>
              <p:nvGrpSpPr>
                <p:cNvPr id="14" name="组合 42054">
                  <a:extLst>
                    <a:ext uri="{FF2B5EF4-FFF2-40B4-BE49-F238E27FC236}">
                      <a16:creationId xmlns:a16="http://schemas.microsoft.com/office/drawing/2014/main" id="{F57A7715-A591-4FFD-8C90-C2231863666B}"/>
                    </a:ext>
                  </a:extLst>
                </p:cNvPr>
                <p:cNvGrpSpPr/>
                <p:nvPr/>
              </p:nvGrpSpPr>
              <p:grpSpPr bwMode="auto">
                <a:xfrm>
                  <a:off x="539" y="1772"/>
                  <a:ext cx="2260" cy="1942"/>
                  <a:chOff x="491" y="2219"/>
                  <a:chExt cx="2260" cy="1942"/>
                </a:xfrm>
              </p:grpSpPr>
              <p:sp>
                <p:nvSpPr>
                  <p:cNvPr id="16" name="直接连接符 42055">
                    <a:extLst>
                      <a:ext uri="{FF2B5EF4-FFF2-40B4-BE49-F238E27FC236}">
                        <a16:creationId xmlns:a16="http://schemas.microsoft.com/office/drawing/2014/main" id="{F8F32467-A70E-4762-8F52-328D0562440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50" y="2640"/>
                    <a:ext cx="1362" cy="1315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800" b="1" i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17" name="组合 42056">
                    <a:extLst>
                      <a:ext uri="{FF2B5EF4-FFF2-40B4-BE49-F238E27FC236}">
                        <a16:creationId xmlns:a16="http://schemas.microsoft.com/office/drawing/2014/main" id="{3BE1FB54-800B-4CAA-8C54-E506FA958C2F}"/>
                      </a:ext>
                    </a:extLst>
                  </p:cNvPr>
                  <p:cNvGrpSpPr/>
                  <p:nvPr/>
                </p:nvGrpSpPr>
                <p:grpSpPr bwMode="auto">
                  <a:xfrm>
                    <a:off x="491" y="2219"/>
                    <a:ext cx="2260" cy="1942"/>
                    <a:chOff x="491" y="2219"/>
                    <a:chExt cx="2260" cy="1942"/>
                  </a:xfrm>
                </p:grpSpPr>
                <p:grpSp>
                  <p:nvGrpSpPr>
                    <p:cNvPr id="18" name="组合 42057">
                      <a:extLst>
                        <a:ext uri="{FF2B5EF4-FFF2-40B4-BE49-F238E27FC236}">
                          <a16:creationId xmlns:a16="http://schemas.microsoft.com/office/drawing/2014/main" id="{24C7EFFF-C98C-46CC-A8A8-68ACD3DB8793}"/>
                        </a:ext>
                      </a:extLst>
                    </p:cNvPr>
                    <p:cNvGrpSpPr/>
                    <p:nvPr/>
                  </p:nvGrpSpPr>
                  <p:grpSpPr bwMode="auto">
                    <a:xfrm>
                      <a:off x="720" y="2304"/>
                      <a:ext cx="1920" cy="1680"/>
                      <a:chOff x="768" y="2411"/>
                      <a:chExt cx="1920" cy="1680"/>
                    </a:xfrm>
                  </p:grpSpPr>
                  <p:sp>
                    <p:nvSpPr>
                      <p:cNvPr id="22" name="直接连接符 42058">
                        <a:extLst>
                          <a:ext uri="{FF2B5EF4-FFF2-40B4-BE49-F238E27FC236}">
                            <a16:creationId xmlns:a16="http://schemas.microsoft.com/office/drawing/2014/main" id="{F0A54101-3E30-458B-BABF-CCBA32E27418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68" y="4080"/>
                        <a:ext cx="19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2800" b="1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3" name="直接连接符 42059">
                        <a:extLst>
                          <a:ext uri="{FF2B5EF4-FFF2-40B4-BE49-F238E27FC236}">
                            <a16:creationId xmlns:a16="http://schemas.microsoft.com/office/drawing/2014/main" id="{B5B0BF79-FFA3-408B-8D39-489E66F06666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783" y="2411"/>
                        <a:ext cx="0" cy="168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2800" b="1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9" name="文本框 42060">
                      <a:extLst>
                        <a:ext uri="{FF2B5EF4-FFF2-40B4-BE49-F238E27FC236}">
                          <a16:creationId xmlns:a16="http://schemas.microsoft.com/office/drawing/2014/main" id="{9CD8FFA7-2819-4FA7-BB8B-454CC2B57E8B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67" y="2219"/>
                      <a:ext cx="288" cy="19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2800" b="1" i="1" dirty="0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v</a:t>
                      </a:r>
                    </a:p>
                  </p:txBody>
                </p:sp>
                <p:sp>
                  <p:nvSpPr>
                    <p:cNvPr id="20" name="文本框 42061">
                      <a:extLst>
                        <a:ext uri="{FF2B5EF4-FFF2-40B4-BE49-F238E27FC236}">
                          <a16:creationId xmlns:a16="http://schemas.microsoft.com/office/drawing/2014/main" id="{E883E678-DDE7-47B0-A351-5D446FB4A097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463" y="3965"/>
                      <a:ext cx="288" cy="19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2800" b="1" i="1" dirty="0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t</a:t>
                      </a:r>
                    </a:p>
                  </p:txBody>
                </p:sp>
                <p:sp>
                  <p:nvSpPr>
                    <p:cNvPr id="21" name="文本框 42062">
                      <a:extLst>
                        <a:ext uri="{FF2B5EF4-FFF2-40B4-BE49-F238E27FC236}">
                          <a16:creationId xmlns:a16="http://schemas.microsoft.com/office/drawing/2014/main" id="{9227296F-8E11-4961-A48F-C8043269A21E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91" y="3945"/>
                      <a:ext cx="336" cy="19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2800" b="1" i="1" dirty="0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p:txBody>
                </p:sp>
              </p:grpSp>
            </p:grpSp>
            <p:sp>
              <p:nvSpPr>
                <p:cNvPr id="15" name="文本框 42063">
                  <a:extLst>
                    <a:ext uri="{FF2B5EF4-FFF2-40B4-BE49-F238E27FC236}">
                      <a16:creationId xmlns:a16="http://schemas.microsoft.com/office/drawing/2014/main" id="{007F69E3-003F-46D6-8BF6-2BA52CB654D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50" y="3594"/>
                  <a:ext cx="219" cy="1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b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r>
                    <a:rPr lang="en-US" altLang="zh-CN" sz="2800" b="1" i="1" dirty="0">
                      <a:latin typeface="Times New Roman" panose="02020603050405020304" pitchFamily="18" charset="0"/>
                      <a:ea typeface="微软雅黑" panose="020B0503020204020204" charset="-122"/>
                      <a:cs typeface="Times New Roman" panose="02020603050405020304" pitchFamily="18" charset="0"/>
                    </a:rPr>
                    <a:t>4T</a:t>
                  </a:r>
                </a:p>
              </p:txBody>
            </p:sp>
          </p:grp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CAFFC556-20B4-49A4-853F-894F3D8E1718}"/>
                </a:ext>
              </a:extLst>
            </p:cNvPr>
            <p:cNvGrpSpPr/>
            <p:nvPr/>
          </p:nvGrpSpPr>
          <p:grpSpPr bwMode="auto">
            <a:xfrm>
              <a:off x="2936195" y="2769733"/>
              <a:ext cx="1739901" cy="1965325"/>
              <a:chOff x="1012" y="2529"/>
              <a:chExt cx="1096" cy="1238"/>
            </a:xfrm>
          </p:grpSpPr>
          <p:sp>
            <p:nvSpPr>
              <p:cNvPr id="5" name="直接连接符 42065">
                <a:extLst>
                  <a:ext uri="{FF2B5EF4-FFF2-40B4-BE49-F238E27FC236}">
                    <a16:creationId xmlns:a16="http://schemas.microsoft.com/office/drawing/2014/main" id="{4117C3A5-4FB5-44A0-A455-F52AD37D27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06" y="2529"/>
                <a:ext cx="0" cy="10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直接连接符 42066">
                <a:extLst>
                  <a:ext uri="{FF2B5EF4-FFF2-40B4-BE49-F238E27FC236}">
                    <a16:creationId xmlns:a16="http://schemas.microsoft.com/office/drawing/2014/main" id="{BA013646-8F93-4934-8A66-4D53FA105D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914"/>
                <a:ext cx="0" cy="6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直接连接符 42067">
                <a:extLst>
                  <a:ext uri="{FF2B5EF4-FFF2-40B4-BE49-F238E27FC236}">
                    <a16:creationId xmlns:a16="http://schemas.microsoft.com/office/drawing/2014/main" id="{4D885734-AD63-4D7C-9AA0-684F0B7DA5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3227"/>
                <a:ext cx="0" cy="3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" name="组合 42068">
                <a:extLst>
                  <a:ext uri="{FF2B5EF4-FFF2-40B4-BE49-F238E27FC236}">
                    <a16:creationId xmlns:a16="http://schemas.microsoft.com/office/drawing/2014/main" id="{FE9CFD4D-E1B5-4255-B54D-B95B6F9814B7}"/>
                  </a:ext>
                </a:extLst>
              </p:cNvPr>
              <p:cNvGrpSpPr/>
              <p:nvPr/>
            </p:nvGrpSpPr>
            <p:grpSpPr bwMode="auto">
              <a:xfrm>
                <a:off x="1012" y="3585"/>
                <a:ext cx="1096" cy="182"/>
                <a:chOff x="1012" y="3585"/>
                <a:chExt cx="1096" cy="182"/>
              </a:xfrm>
            </p:grpSpPr>
            <p:sp>
              <p:nvSpPr>
                <p:cNvPr id="9" name="文本框 42069">
                  <a:extLst>
                    <a:ext uri="{FF2B5EF4-FFF2-40B4-BE49-F238E27FC236}">
                      <a16:creationId xmlns:a16="http://schemas.microsoft.com/office/drawing/2014/main" id="{E55C2D22-A60E-4BB7-B05C-F48E4B701F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12" y="3587"/>
                  <a:ext cx="367" cy="1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b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r>
                    <a:rPr lang="en-US" altLang="zh-CN" sz="2800" b="1" i="1" dirty="0">
                      <a:latin typeface="Times New Roman" panose="02020603050405020304" pitchFamily="18" charset="0"/>
                      <a:ea typeface="微软雅黑" panose="020B0503020204020204" charset="-122"/>
                      <a:cs typeface="Times New Roman" panose="02020603050405020304" pitchFamily="18" charset="0"/>
                    </a:rPr>
                    <a:t>T</a:t>
                  </a:r>
                </a:p>
              </p:txBody>
            </p:sp>
            <p:sp>
              <p:nvSpPr>
                <p:cNvPr id="10" name="文本框 42070">
                  <a:extLst>
                    <a:ext uri="{FF2B5EF4-FFF2-40B4-BE49-F238E27FC236}">
                      <a16:creationId xmlns:a16="http://schemas.microsoft.com/office/drawing/2014/main" id="{3FF14F12-7269-436F-BD30-48DB53795FD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17" y="3585"/>
                  <a:ext cx="460" cy="1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anchor="b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r>
                    <a:rPr lang="en-US" altLang="zh-CN" sz="2800" b="1" i="1" dirty="0">
                      <a:latin typeface="Times New Roman" panose="02020603050405020304" pitchFamily="18" charset="0"/>
                      <a:ea typeface="微软雅黑" panose="020B0503020204020204" charset="-122"/>
                      <a:cs typeface="Times New Roman" panose="02020603050405020304" pitchFamily="18" charset="0"/>
                    </a:rPr>
                    <a:t>2T</a:t>
                  </a:r>
                </a:p>
              </p:txBody>
            </p:sp>
            <p:sp>
              <p:nvSpPr>
                <p:cNvPr id="11" name="文本框 42071">
                  <a:extLst>
                    <a:ext uri="{FF2B5EF4-FFF2-40B4-BE49-F238E27FC236}">
                      <a16:creationId xmlns:a16="http://schemas.microsoft.com/office/drawing/2014/main" id="{8B89D61D-8FA5-430D-AD58-81976A898E7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84" y="3585"/>
                  <a:ext cx="424" cy="1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anchor="b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r>
                    <a:rPr lang="en-US" altLang="zh-CN" sz="2800" b="1" i="1" dirty="0">
                      <a:latin typeface="Times New Roman" panose="02020603050405020304" pitchFamily="18" charset="0"/>
                      <a:ea typeface="微软雅黑" panose="020B0503020204020204" charset="-122"/>
                      <a:cs typeface="Times New Roman" panose="02020603050405020304" pitchFamily="18" charset="0"/>
                    </a:rPr>
                    <a:t>3T</a:t>
                  </a:r>
                  <a:endParaRPr lang="en-US" altLang="zh-CN" sz="2800" b="1" i="1" baseline="-25000" dirty="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2D4E957E-1157-42FF-BBD8-EDDD25E620CF}"/>
              </a:ext>
            </a:extLst>
          </p:cNvPr>
          <p:cNvSpPr txBox="1"/>
          <p:nvPr/>
        </p:nvSpPr>
        <p:spPr>
          <a:xfrm>
            <a:off x="2144641" y="3768168"/>
            <a:ext cx="4122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4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5FBC980-D129-466F-8493-87AA0060CA0F}"/>
              </a:ext>
            </a:extLst>
          </p:cNvPr>
          <p:cNvSpPr txBox="1"/>
          <p:nvPr/>
        </p:nvSpPr>
        <p:spPr>
          <a:xfrm>
            <a:off x="2894121" y="2880973"/>
            <a:ext cx="6174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4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9CDB5D5-D9CE-4061-BA18-543C4F11C5BC}"/>
              </a:ext>
            </a:extLst>
          </p:cNvPr>
          <p:cNvSpPr txBox="1"/>
          <p:nvPr/>
        </p:nvSpPr>
        <p:spPr>
          <a:xfrm>
            <a:off x="3867274" y="1948981"/>
            <a:ext cx="6174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4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6D9A6DD-52CD-4BEE-BEDA-2B363E0F1102}"/>
              </a:ext>
            </a:extLst>
          </p:cNvPr>
          <p:cNvSpPr txBox="1"/>
          <p:nvPr/>
        </p:nvSpPr>
        <p:spPr>
          <a:xfrm>
            <a:off x="4874461" y="1102227"/>
            <a:ext cx="6174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4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A52C27B-B763-4262-B587-2D516365343A}"/>
              </a:ext>
            </a:extLst>
          </p:cNvPr>
          <p:cNvSpPr txBox="1"/>
          <p:nvPr/>
        </p:nvSpPr>
        <p:spPr>
          <a:xfrm>
            <a:off x="1918214" y="472790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F13364A-8EE3-43D7-AF53-7B4C6D40EB95}"/>
              </a:ext>
            </a:extLst>
          </p:cNvPr>
          <p:cNvSpPr txBox="1"/>
          <p:nvPr/>
        </p:nvSpPr>
        <p:spPr>
          <a:xfrm>
            <a:off x="2706848" y="470276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3E264DC-5DD2-4F90-B7B7-EA096652D423}"/>
              </a:ext>
            </a:extLst>
          </p:cNvPr>
          <p:cNvSpPr txBox="1"/>
          <p:nvPr/>
        </p:nvSpPr>
        <p:spPr>
          <a:xfrm>
            <a:off x="3588184" y="469860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77FFC04-E78D-4944-971B-6B08D57AA75C}"/>
              </a:ext>
            </a:extLst>
          </p:cNvPr>
          <p:cNvSpPr txBox="1"/>
          <p:nvPr/>
        </p:nvSpPr>
        <p:spPr>
          <a:xfrm>
            <a:off x="4551148" y="467995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93E2726C-05C9-4CF4-B34C-135AEA20108D}"/>
              </a:ext>
            </a:extLst>
          </p:cNvPr>
          <p:cNvGrpSpPr/>
          <p:nvPr/>
        </p:nvGrpSpPr>
        <p:grpSpPr>
          <a:xfrm>
            <a:off x="1894474" y="5372767"/>
            <a:ext cx="1425050" cy="1340008"/>
            <a:chOff x="3831771" y="5252357"/>
            <a:chExt cx="1425050" cy="1340008"/>
          </a:xfrm>
        </p:grpSpPr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88B8178D-C536-4265-8A43-7146208C13B6}"/>
                </a:ext>
              </a:extLst>
            </p:cNvPr>
            <p:cNvSpPr/>
            <p:nvPr/>
          </p:nvSpPr>
          <p:spPr>
            <a:xfrm>
              <a:off x="3831771" y="5252357"/>
              <a:ext cx="1022653" cy="805767"/>
            </a:xfrm>
            <a:custGeom>
              <a:avLst/>
              <a:gdLst>
                <a:gd name="connsiteX0" fmla="*/ 0 w 1022653"/>
                <a:gd name="connsiteY0" fmla="*/ 0 h 805767"/>
                <a:gd name="connsiteX1" fmla="*/ 511629 w 1022653"/>
                <a:gd name="connsiteY1" fmla="*/ 805543 h 805767"/>
                <a:gd name="connsiteX2" fmla="*/ 979715 w 1022653"/>
                <a:gd name="connsiteY2" fmla="*/ 81643 h 805767"/>
                <a:gd name="connsiteX3" fmla="*/ 1001486 w 1022653"/>
                <a:gd name="connsiteY3" fmla="*/ 32657 h 805767"/>
                <a:gd name="connsiteX4" fmla="*/ 996043 w 1022653"/>
                <a:gd name="connsiteY4" fmla="*/ 27214 h 805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2653" h="805767">
                  <a:moveTo>
                    <a:pt x="0" y="0"/>
                  </a:moveTo>
                  <a:cubicBezTo>
                    <a:pt x="174171" y="395968"/>
                    <a:pt x="348343" y="791936"/>
                    <a:pt x="511629" y="805543"/>
                  </a:cubicBezTo>
                  <a:cubicBezTo>
                    <a:pt x="674915" y="819150"/>
                    <a:pt x="898072" y="210457"/>
                    <a:pt x="979715" y="81643"/>
                  </a:cubicBezTo>
                  <a:cubicBezTo>
                    <a:pt x="1061358" y="-47171"/>
                    <a:pt x="1001486" y="32657"/>
                    <a:pt x="1001486" y="32657"/>
                  </a:cubicBezTo>
                  <a:cubicBezTo>
                    <a:pt x="1004207" y="23586"/>
                    <a:pt x="1000125" y="25400"/>
                    <a:pt x="996043" y="2721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2070">
              <a:extLst>
                <a:ext uri="{FF2B5EF4-FFF2-40B4-BE49-F238E27FC236}">
                  <a16:creationId xmlns:a16="http://schemas.microsoft.com/office/drawing/2014/main" id="{5469F60F-FABE-4AC0-88B5-D761276F5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1469" y="6112880"/>
              <a:ext cx="1225352" cy="479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b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2800" b="1" i="1" dirty="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aT</a:t>
              </a:r>
              <a:r>
                <a:rPr lang="en-US" altLang="zh-CN" sz="2800" b="1" baseline="30000" dirty="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E64F9DCC-7B7D-4AE7-B76D-B05B2C301EF0}"/>
              </a:ext>
            </a:extLst>
          </p:cNvPr>
          <p:cNvGrpSpPr/>
          <p:nvPr/>
        </p:nvGrpSpPr>
        <p:grpSpPr>
          <a:xfrm>
            <a:off x="2862776" y="5390626"/>
            <a:ext cx="1425050" cy="1340008"/>
            <a:chOff x="3831771" y="5252357"/>
            <a:chExt cx="1425050" cy="1340008"/>
          </a:xfrm>
        </p:grpSpPr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6D5E6B5E-D762-4AA4-BABE-6B67D4AFB86E}"/>
                </a:ext>
              </a:extLst>
            </p:cNvPr>
            <p:cNvSpPr/>
            <p:nvPr/>
          </p:nvSpPr>
          <p:spPr>
            <a:xfrm>
              <a:off x="3831771" y="5252357"/>
              <a:ext cx="1022653" cy="805767"/>
            </a:xfrm>
            <a:custGeom>
              <a:avLst/>
              <a:gdLst>
                <a:gd name="connsiteX0" fmla="*/ 0 w 1022653"/>
                <a:gd name="connsiteY0" fmla="*/ 0 h 805767"/>
                <a:gd name="connsiteX1" fmla="*/ 511629 w 1022653"/>
                <a:gd name="connsiteY1" fmla="*/ 805543 h 805767"/>
                <a:gd name="connsiteX2" fmla="*/ 979715 w 1022653"/>
                <a:gd name="connsiteY2" fmla="*/ 81643 h 805767"/>
                <a:gd name="connsiteX3" fmla="*/ 1001486 w 1022653"/>
                <a:gd name="connsiteY3" fmla="*/ 32657 h 805767"/>
                <a:gd name="connsiteX4" fmla="*/ 996043 w 1022653"/>
                <a:gd name="connsiteY4" fmla="*/ 27214 h 805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2653" h="805767">
                  <a:moveTo>
                    <a:pt x="0" y="0"/>
                  </a:moveTo>
                  <a:cubicBezTo>
                    <a:pt x="174171" y="395968"/>
                    <a:pt x="348343" y="791936"/>
                    <a:pt x="511629" y="805543"/>
                  </a:cubicBezTo>
                  <a:cubicBezTo>
                    <a:pt x="674915" y="819150"/>
                    <a:pt x="898072" y="210457"/>
                    <a:pt x="979715" y="81643"/>
                  </a:cubicBezTo>
                  <a:cubicBezTo>
                    <a:pt x="1061358" y="-47171"/>
                    <a:pt x="1001486" y="32657"/>
                    <a:pt x="1001486" y="32657"/>
                  </a:cubicBezTo>
                  <a:cubicBezTo>
                    <a:pt x="1004207" y="23586"/>
                    <a:pt x="1000125" y="25400"/>
                    <a:pt x="996043" y="2721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42070">
              <a:extLst>
                <a:ext uri="{FF2B5EF4-FFF2-40B4-BE49-F238E27FC236}">
                  <a16:creationId xmlns:a16="http://schemas.microsoft.com/office/drawing/2014/main" id="{6C5334EA-E545-43D2-81EA-03243DCBA6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1469" y="6112880"/>
              <a:ext cx="1225352" cy="479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b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2800" b="1" i="1" dirty="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aT</a:t>
              </a:r>
              <a:r>
                <a:rPr lang="en-US" altLang="zh-CN" sz="2800" b="1" baseline="30000" dirty="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587EDF58-7563-4D5E-8D0F-C1B9BB84D22F}"/>
              </a:ext>
            </a:extLst>
          </p:cNvPr>
          <p:cNvGrpSpPr/>
          <p:nvPr/>
        </p:nvGrpSpPr>
        <p:grpSpPr>
          <a:xfrm>
            <a:off x="3848368" y="5407547"/>
            <a:ext cx="1425050" cy="1340008"/>
            <a:chOff x="3831771" y="5252357"/>
            <a:chExt cx="1425050" cy="1340008"/>
          </a:xfrm>
        </p:grpSpPr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2BB43380-8229-4DD3-832B-5FF00F073315}"/>
                </a:ext>
              </a:extLst>
            </p:cNvPr>
            <p:cNvSpPr/>
            <p:nvPr/>
          </p:nvSpPr>
          <p:spPr>
            <a:xfrm>
              <a:off x="3831771" y="5252357"/>
              <a:ext cx="1022653" cy="805767"/>
            </a:xfrm>
            <a:custGeom>
              <a:avLst/>
              <a:gdLst>
                <a:gd name="connsiteX0" fmla="*/ 0 w 1022653"/>
                <a:gd name="connsiteY0" fmla="*/ 0 h 805767"/>
                <a:gd name="connsiteX1" fmla="*/ 511629 w 1022653"/>
                <a:gd name="connsiteY1" fmla="*/ 805543 h 805767"/>
                <a:gd name="connsiteX2" fmla="*/ 979715 w 1022653"/>
                <a:gd name="connsiteY2" fmla="*/ 81643 h 805767"/>
                <a:gd name="connsiteX3" fmla="*/ 1001486 w 1022653"/>
                <a:gd name="connsiteY3" fmla="*/ 32657 h 805767"/>
                <a:gd name="connsiteX4" fmla="*/ 996043 w 1022653"/>
                <a:gd name="connsiteY4" fmla="*/ 27214 h 805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2653" h="805767">
                  <a:moveTo>
                    <a:pt x="0" y="0"/>
                  </a:moveTo>
                  <a:cubicBezTo>
                    <a:pt x="174171" y="395968"/>
                    <a:pt x="348343" y="791936"/>
                    <a:pt x="511629" y="805543"/>
                  </a:cubicBezTo>
                  <a:cubicBezTo>
                    <a:pt x="674915" y="819150"/>
                    <a:pt x="898072" y="210457"/>
                    <a:pt x="979715" y="81643"/>
                  </a:cubicBezTo>
                  <a:cubicBezTo>
                    <a:pt x="1061358" y="-47171"/>
                    <a:pt x="1001486" y="32657"/>
                    <a:pt x="1001486" y="32657"/>
                  </a:cubicBezTo>
                  <a:cubicBezTo>
                    <a:pt x="1004207" y="23586"/>
                    <a:pt x="1000125" y="25400"/>
                    <a:pt x="996043" y="2721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文本框 42070">
              <a:extLst>
                <a:ext uri="{FF2B5EF4-FFF2-40B4-BE49-F238E27FC236}">
                  <a16:creationId xmlns:a16="http://schemas.microsoft.com/office/drawing/2014/main" id="{ED67418F-6FEF-4045-A288-2C3EBA5FD9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1469" y="6112880"/>
              <a:ext cx="1225352" cy="479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b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2800" b="1" i="1" dirty="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aT</a:t>
              </a:r>
              <a:r>
                <a:rPr lang="en-US" altLang="zh-CN" sz="2800" b="1" baseline="30000" dirty="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57" name="文本框 56">
            <a:extLst>
              <a:ext uri="{FF2B5EF4-FFF2-40B4-BE49-F238E27FC236}">
                <a16:creationId xmlns:a16="http://schemas.microsoft.com/office/drawing/2014/main" id="{6BD28675-13E2-4093-8836-C8539653883D}"/>
              </a:ext>
            </a:extLst>
          </p:cNvPr>
          <p:cNvSpPr txBox="1"/>
          <p:nvPr/>
        </p:nvSpPr>
        <p:spPr>
          <a:xfrm>
            <a:off x="3053376" y="378338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7759C8D7-4194-48F8-9021-F205EE78C530}"/>
              </a:ext>
            </a:extLst>
          </p:cNvPr>
          <p:cNvSpPr txBox="1"/>
          <p:nvPr/>
        </p:nvSpPr>
        <p:spPr>
          <a:xfrm>
            <a:off x="4053882" y="287009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3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9C5FB86-10B2-475B-BE1D-7B6AD66F446C}"/>
              </a:ext>
            </a:extLst>
          </p:cNvPr>
          <p:cNvSpPr txBox="1"/>
          <p:nvPr/>
        </p:nvSpPr>
        <p:spPr>
          <a:xfrm>
            <a:off x="4908564" y="2023338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sz="3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ED105D2-47FF-4047-B0BA-584859C18BC6}"/>
              </a:ext>
            </a:extLst>
          </p:cNvPr>
          <p:cNvSpPr txBox="1"/>
          <p:nvPr/>
        </p:nvSpPr>
        <p:spPr>
          <a:xfrm>
            <a:off x="2185234" y="452279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096B43CD-375B-41E4-AE61-9542E29E725D}"/>
              </a:ext>
            </a:extLst>
          </p:cNvPr>
          <p:cNvSpPr txBox="1"/>
          <p:nvPr/>
        </p:nvSpPr>
        <p:spPr>
          <a:xfrm>
            <a:off x="7101417" y="1895538"/>
            <a:ext cx="44149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3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altLang="zh-CN" sz="3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altLang="zh-CN" sz="3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36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CC5E13F6-F17C-4727-94C4-E48BF39FAABF}"/>
              </a:ext>
            </a:extLst>
          </p:cNvPr>
          <p:cNvSpPr txBox="1"/>
          <p:nvPr/>
        </p:nvSpPr>
        <p:spPr>
          <a:xfrm>
            <a:off x="7122171" y="3201469"/>
            <a:ext cx="44919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3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altLang="zh-CN" sz="3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altLang="zh-CN" sz="3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36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600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600" b="1" baseline="30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47C19387-D75B-42A8-A801-3473D239A03D}"/>
              </a:ext>
            </a:extLst>
          </p:cNvPr>
          <p:cNvSpPr txBox="1"/>
          <p:nvPr/>
        </p:nvSpPr>
        <p:spPr>
          <a:xfrm>
            <a:off x="7122171" y="4507400"/>
            <a:ext cx="44422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3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zh-CN" sz="3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zh-CN" sz="3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36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2n-1</a:t>
            </a:r>
            <a:endParaRPr lang="zh-CN" altLang="en-US" sz="3600" b="1" baseline="30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E72F175F-7857-4250-AF84-00ED9B1E41F6}"/>
              </a:ext>
            </a:extLst>
          </p:cNvPr>
          <p:cNvSpPr txBox="1"/>
          <p:nvPr/>
        </p:nvSpPr>
        <p:spPr>
          <a:xfrm>
            <a:off x="8279214" y="5794952"/>
            <a:ext cx="15840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36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Δ</a:t>
            </a:r>
            <a:r>
              <a:rPr lang="en-US" altLang="zh-CN" sz="36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36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3600" b="1" i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aT</a:t>
            </a:r>
            <a:r>
              <a:rPr lang="en-US" altLang="zh-CN" sz="3600" b="1" baseline="30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2</a:t>
            </a:r>
          </a:p>
          <a:p>
            <a:endParaRPr lang="zh-CN" altLang="en-US" sz="36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内容占位符 57360">
                <a:extLst>
                  <a:ext uri="{FF2B5EF4-FFF2-40B4-BE49-F238E27FC236}">
                    <a16:creationId xmlns:a16="http://schemas.microsoft.com/office/drawing/2014/main" id="{A30A51F4-80B2-4087-8A77-B626EB1B12CB}"/>
                  </a:ext>
                </a:extLst>
              </p:cNvPr>
              <p:cNvSpPr txBox="1"/>
              <p:nvPr/>
            </p:nvSpPr>
            <p:spPr bwMode="auto">
              <a:xfrm>
                <a:off x="7090258" y="1075081"/>
                <a:ext cx="3445101" cy="89217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2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sSup>
                        <m:sSupPr>
                          <m:ctrlPr>
                            <a:rPr lang="zh-CN" altLang="en-US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zh-CN" altLang="en-US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62" name="内容占位符 57360">
                <a:extLst>
                  <a:ext uri="{FF2B5EF4-FFF2-40B4-BE49-F238E27FC236}">
                    <a16:creationId xmlns:a16="http://schemas.microsoft.com/office/drawing/2014/main" id="{A30A51F4-80B2-4087-8A77-B626EB1B1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90258" y="1075081"/>
                <a:ext cx="3445101" cy="892175"/>
              </a:xfrm>
              <a:prstGeom prst="rect">
                <a:avLst/>
              </a:prstGeom>
              <a:blipFill>
                <a:blip r:embed="rId3"/>
                <a:stretch>
                  <a:fillRect b="-7483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文本框 62">
            <a:extLst>
              <a:ext uri="{FF2B5EF4-FFF2-40B4-BE49-F238E27FC236}">
                <a16:creationId xmlns:a16="http://schemas.microsoft.com/office/drawing/2014/main" id="{C234C822-FE95-470C-B5EC-B2527F5767F7}"/>
              </a:ext>
            </a:extLst>
          </p:cNvPr>
          <p:cNvSpPr txBox="1"/>
          <p:nvPr/>
        </p:nvSpPr>
        <p:spPr>
          <a:xfrm>
            <a:off x="2140869" y="137548"/>
            <a:ext cx="85894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从静止</a:t>
            </a:r>
            <a:r>
              <a:rPr lang="en-US" altLang="zh-CN" sz="4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40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zh-CN" alt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开始的匀加速直线运动</a:t>
            </a:r>
          </a:p>
        </p:txBody>
      </p:sp>
    </p:spTree>
    <p:extLst>
      <p:ext uri="{BB962C8B-B14F-4D97-AF65-F5344CB8AC3E}">
        <p14:creationId xmlns:p14="http://schemas.microsoft.com/office/powerpoint/2010/main" val="1266923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3">
            <a:extLst>
              <a:ext uri="{FF2B5EF4-FFF2-40B4-BE49-F238E27FC236}">
                <a16:creationId xmlns:a16="http://schemas.microsoft.com/office/drawing/2014/main" id="{5FDEAE6F-044A-46B8-B51D-9B38213BF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053782"/>
              </p:ext>
            </p:extLst>
          </p:nvPr>
        </p:nvGraphicFramePr>
        <p:xfrm>
          <a:off x="1062437" y="1653721"/>
          <a:ext cx="7675836" cy="4798706"/>
        </p:xfrm>
        <a:graphic>
          <a:graphicData uri="http://schemas.openxmlformats.org/drawingml/2006/table">
            <a:tbl>
              <a:tblPr/>
              <a:tblGrid>
                <a:gridCol w="4159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5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80116"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3pPr>
                      <a:lvl4pPr marL="137160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4pPr>
                      <a:lvl5pPr marL="182880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5pPr>
                      <a:lvl6pPr marL="228600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6pPr>
                      <a:lvl7pPr marL="274320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7pPr>
                      <a:lvl8pPr marL="320040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8pPr>
                      <a:lvl9pPr marL="365760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匀变速直线运动</a:t>
                      </a:r>
                    </a:p>
                  </a:txBody>
                  <a:tcPr marL="133846" marR="133846" marT="66919" marB="669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3pPr>
                      <a:lvl4pPr marL="137160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4pPr>
                      <a:lvl5pPr marL="182880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5pPr>
                      <a:lvl6pPr marL="228600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6pPr>
                      <a:lvl7pPr marL="274320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7pPr>
                      <a:lvl8pPr marL="320040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8pPr>
                      <a:lvl9pPr marL="365760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自由落体运动</a:t>
                      </a:r>
                    </a:p>
                  </a:txBody>
                  <a:tcPr marL="133846" marR="133846" marT="66919" marB="669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9530"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3pPr>
                      <a:lvl4pPr marL="137160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4pPr>
                      <a:lvl5pPr marL="182880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5pPr>
                      <a:lvl6pPr marL="228600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6pPr>
                      <a:lvl7pPr marL="274320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7pPr>
                      <a:lvl8pPr marL="320040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8pPr>
                      <a:lvl9pPr marL="365760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4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3846" marR="133846" marT="66919" marB="669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3pPr>
                      <a:lvl4pPr marL="137160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4pPr>
                      <a:lvl5pPr marL="182880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5pPr>
                      <a:lvl6pPr marL="228600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6pPr>
                      <a:lvl7pPr marL="274320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7pPr>
                      <a:lvl8pPr marL="320040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8pPr>
                      <a:lvl9pPr marL="365760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4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3846" marR="133846" marT="66919" marB="669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9530"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3pPr>
                      <a:lvl4pPr marL="137160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4pPr>
                      <a:lvl5pPr marL="182880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5pPr>
                      <a:lvl6pPr marL="228600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6pPr>
                      <a:lvl7pPr marL="274320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7pPr>
                      <a:lvl8pPr marL="320040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8pPr>
                      <a:lvl9pPr marL="365760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40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3846" marR="133846" marT="66919" marB="669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3pPr>
                      <a:lvl4pPr marL="137160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4pPr>
                      <a:lvl5pPr marL="182880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5pPr>
                      <a:lvl6pPr marL="228600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6pPr>
                      <a:lvl7pPr marL="274320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7pPr>
                      <a:lvl8pPr marL="320040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8pPr>
                      <a:lvl9pPr marL="365760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4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3846" marR="133846" marT="66919" marB="669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9530"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3pPr>
                      <a:lvl4pPr marL="137160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4pPr>
                      <a:lvl5pPr marL="182880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5pPr>
                      <a:lvl6pPr marL="228600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6pPr>
                      <a:lvl7pPr marL="274320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7pPr>
                      <a:lvl8pPr marL="320040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8pPr>
                      <a:lvl9pPr marL="365760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3846" marR="133846" marT="66919" marB="669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3pPr>
                      <a:lvl4pPr marL="137160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4pPr>
                      <a:lvl5pPr marL="182880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5pPr>
                      <a:lvl6pPr marL="228600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6pPr>
                      <a:lvl7pPr marL="274320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7pPr>
                      <a:lvl8pPr marL="320040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8pPr>
                      <a:lvl9pPr marL="365760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4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3846" marR="133846" marT="66919" marB="669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25">
                <a:extLst>
                  <a:ext uri="{FF2B5EF4-FFF2-40B4-BE49-F238E27FC236}">
                    <a16:creationId xmlns:a16="http://schemas.microsoft.com/office/drawing/2014/main" id="{D06A86E6-1F46-4EBD-AFE7-31148EA7F97D}"/>
                  </a:ext>
                </a:extLst>
              </p:cNvPr>
              <p:cNvSpPr txBox="1"/>
              <p:nvPr/>
            </p:nvSpPr>
            <p:spPr bwMode="auto">
              <a:xfrm>
                <a:off x="5322420" y="5444315"/>
                <a:ext cx="3427024" cy="957019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4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4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zh-CN" altLang="en-US" sz="4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4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4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4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𝒈𝒉</m:t>
                      </m:r>
                    </m:oMath>
                  </m:oMathPara>
                </a14:m>
                <a:endParaRPr lang="zh-CN" altLang="en-US" sz="4000" b="1" dirty="0"/>
              </a:p>
            </p:txBody>
          </p:sp>
        </mc:Choice>
        <mc:Fallback xmlns="">
          <p:sp>
            <p:nvSpPr>
              <p:cNvPr id="4" name="Object 25">
                <a:extLst>
                  <a:ext uri="{FF2B5EF4-FFF2-40B4-BE49-F238E27FC236}">
                    <a16:creationId xmlns:a16="http://schemas.microsoft.com/office/drawing/2014/main" id="{D06A86E6-1F46-4EBD-AFE7-31148EA7F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22420" y="5444315"/>
                <a:ext cx="3427024" cy="9570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26">
                <a:extLst>
                  <a:ext uri="{FF2B5EF4-FFF2-40B4-BE49-F238E27FC236}">
                    <a16:creationId xmlns:a16="http://schemas.microsoft.com/office/drawing/2014/main" id="{B29DF0D7-6269-409A-8386-06A8836D80E2}"/>
                  </a:ext>
                </a:extLst>
              </p:cNvPr>
              <p:cNvSpPr txBox="1"/>
              <p:nvPr/>
            </p:nvSpPr>
            <p:spPr bwMode="auto">
              <a:xfrm>
                <a:off x="842847" y="2997182"/>
                <a:ext cx="4202126" cy="1735849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zh-CN" altLang="en-US" sz="4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4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4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zh-CN" altLang="en-US" sz="4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4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4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𝒂𝒕</m:t>
                      </m:r>
                    </m:oMath>
                  </m:oMathPara>
                </a14:m>
                <a:endParaRPr lang="zh-CN" altLang="en-US" sz="4000" b="1" dirty="0"/>
              </a:p>
            </p:txBody>
          </p:sp>
        </mc:Choice>
        <mc:Fallback xmlns="">
          <p:sp>
            <p:nvSpPr>
              <p:cNvPr id="5" name="Object 26">
                <a:extLst>
                  <a:ext uri="{FF2B5EF4-FFF2-40B4-BE49-F238E27FC236}">
                    <a16:creationId xmlns:a16="http://schemas.microsoft.com/office/drawing/2014/main" id="{B29DF0D7-6269-409A-8386-06A8836D8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2847" y="2997182"/>
                <a:ext cx="4202126" cy="17358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28">
                <a:extLst>
                  <a:ext uri="{FF2B5EF4-FFF2-40B4-BE49-F238E27FC236}">
                    <a16:creationId xmlns:a16="http://schemas.microsoft.com/office/drawing/2014/main" id="{18B710C8-BCFE-4B79-8CE2-940AC6615D69}"/>
                  </a:ext>
                </a:extLst>
              </p:cNvPr>
              <p:cNvSpPr txBox="1"/>
              <p:nvPr/>
            </p:nvSpPr>
            <p:spPr bwMode="auto">
              <a:xfrm>
                <a:off x="1122310" y="3913089"/>
                <a:ext cx="4168002" cy="2206587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4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4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4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zh-CN" altLang="en-US" sz="4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4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zh-CN" altLang="en-US" sz="4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4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4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4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zh-CN" altLang="en-US" sz="4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sSup>
                        <m:sSupPr>
                          <m:ctrlPr>
                            <a:rPr lang="zh-CN" altLang="en-US" sz="4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4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zh-CN" altLang="en-US" sz="4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sz="4000" b="1" dirty="0"/>
              </a:p>
            </p:txBody>
          </p:sp>
        </mc:Choice>
        <mc:Fallback xmlns="">
          <p:sp>
            <p:nvSpPr>
              <p:cNvPr id="6" name="Object 28">
                <a:extLst>
                  <a:ext uri="{FF2B5EF4-FFF2-40B4-BE49-F238E27FC236}">
                    <a16:creationId xmlns:a16="http://schemas.microsoft.com/office/drawing/2014/main" id="{18B710C8-BCFE-4B79-8CE2-940AC6615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2310" y="3913089"/>
                <a:ext cx="4168002" cy="22065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29">
                <a:extLst>
                  <a:ext uri="{FF2B5EF4-FFF2-40B4-BE49-F238E27FC236}">
                    <a16:creationId xmlns:a16="http://schemas.microsoft.com/office/drawing/2014/main" id="{115F0F21-F301-4730-9348-66FEC26DB318}"/>
                  </a:ext>
                </a:extLst>
              </p:cNvPr>
              <p:cNvSpPr txBox="1"/>
              <p:nvPr/>
            </p:nvSpPr>
            <p:spPr bwMode="auto">
              <a:xfrm>
                <a:off x="5151691" y="3929085"/>
                <a:ext cx="3946195" cy="128089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zh-CN" altLang="en-US" sz="4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4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4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4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zh-CN" altLang="en-US" sz="4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sSup>
                        <m:sSupPr>
                          <m:ctrlPr>
                            <a:rPr lang="zh-CN" altLang="en-US" sz="4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4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zh-CN" altLang="en-US" sz="4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sz="4000" b="1" dirty="0"/>
              </a:p>
            </p:txBody>
          </p:sp>
        </mc:Choice>
        <mc:Fallback xmlns="">
          <p:sp>
            <p:nvSpPr>
              <p:cNvPr id="7" name="Object 29">
                <a:extLst>
                  <a:ext uri="{FF2B5EF4-FFF2-40B4-BE49-F238E27FC236}">
                    <a16:creationId xmlns:a16="http://schemas.microsoft.com/office/drawing/2014/main" id="{115F0F21-F301-4730-9348-66FEC26DB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51691" y="3929085"/>
                <a:ext cx="3946195" cy="12808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30">
                <a:extLst>
                  <a:ext uri="{FF2B5EF4-FFF2-40B4-BE49-F238E27FC236}">
                    <a16:creationId xmlns:a16="http://schemas.microsoft.com/office/drawing/2014/main" id="{9923D2E8-9B22-4254-8F9F-31383BB19FD1}"/>
                  </a:ext>
                </a:extLst>
              </p:cNvPr>
              <p:cNvSpPr txBox="1"/>
              <p:nvPr/>
            </p:nvSpPr>
            <p:spPr bwMode="auto">
              <a:xfrm>
                <a:off x="955719" y="5433672"/>
                <a:ext cx="4538491" cy="101875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4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4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zh-CN" altLang="en-US" sz="4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4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zh-CN" altLang="en-US" sz="4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4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zh-CN" altLang="en-US" sz="4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4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zh-CN" altLang="en-US" sz="4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4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4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𝒂𝒙</m:t>
                      </m:r>
                    </m:oMath>
                  </m:oMathPara>
                </a14:m>
                <a:endParaRPr lang="zh-CN" altLang="en-US" sz="4000" b="1" dirty="0"/>
              </a:p>
            </p:txBody>
          </p:sp>
        </mc:Choice>
        <mc:Fallback xmlns="">
          <p:sp>
            <p:nvSpPr>
              <p:cNvPr id="8" name="Object 30">
                <a:extLst>
                  <a:ext uri="{FF2B5EF4-FFF2-40B4-BE49-F238E27FC236}">
                    <a16:creationId xmlns:a16="http://schemas.microsoft.com/office/drawing/2014/main" id="{9923D2E8-9B22-4254-8F9F-31383BB19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5719" y="5433672"/>
                <a:ext cx="4538491" cy="10187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27">
                <a:extLst>
                  <a:ext uri="{FF2B5EF4-FFF2-40B4-BE49-F238E27FC236}">
                    <a16:creationId xmlns:a16="http://schemas.microsoft.com/office/drawing/2014/main" id="{A09841BB-8935-40B5-8ED4-3C5CF1FB87C6}"/>
                  </a:ext>
                </a:extLst>
              </p:cNvPr>
              <p:cNvSpPr txBox="1"/>
              <p:nvPr/>
            </p:nvSpPr>
            <p:spPr bwMode="auto">
              <a:xfrm>
                <a:off x="5714846" y="2934612"/>
                <a:ext cx="2642172" cy="760134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zh-CN" altLang="en-US" sz="4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4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𝒈𝒕</m:t>
                      </m:r>
                    </m:oMath>
                  </m:oMathPara>
                </a14:m>
                <a:endParaRPr lang="zh-CN" altLang="en-US" sz="4000" b="1" dirty="0"/>
              </a:p>
            </p:txBody>
          </p:sp>
        </mc:Choice>
        <mc:Fallback xmlns="">
          <p:sp>
            <p:nvSpPr>
              <p:cNvPr id="9" name="Object 27">
                <a:extLst>
                  <a:ext uri="{FF2B5EF4-FFF2-40B4-BE49-F238E27FC236}">
                    <a16:creationId xmlns:a16="http://schemas.microsoft.com/office/drawing/2014/main" id="{A09841BB-8935-40B5-8ED4-3C5CF1FB8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4846" y="2934612"/>
                <a:ext cx="2642172" cy="7601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29">
                <a:extLst>
                  <a:ext uri="{FF2B5EF4-FFF2-40B4-BE49-F238E27FC236}">
                    <a16:creationId xmlns:a16="http://schemas.microsoft.com/office/drawing/2014/main" id="{32A0D9E5-63A2-48CE-AFE1-D17B87F8E4E7}"/>
                  </a:ext>
                </a:extLst>
              </p:cNvPr>
              <p:cNvSpPr txBox="1"/>
              <p:nvPr/>
            </p:nvSpPr>
            <p:spPr bwMode="auto">
              <a:xfrm>
                <a:off x="9337614" y="3329043"/>
                <a:ext cx="2249279" cy="128089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zh-CN" altLang="en-US" sz="4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4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sz="4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4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4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num>
                            <m:den>
                              <m:r>
                                <a:rPr lang="en-US" altLang="zh-CN" sz="4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zh-CN" altLang="en-US" sz="4000" b="1" dirty="0"/>
              </a:p>
            </p:txBody>
          </p:sp>
        </mc:Choice>
        <mc:Fallback xmlns="">
          <p:sp>
            <p:nvSpPr>
              <p:cNvPr id="10" name="Object 29">
                <a:extLst>
                  <a:ext uri="{FF2B5EF4-FFF2-40B4-BE49-F238E27FC236}">
                    <a16:creationId xmlns:a16="http://schemas.microsoft.com/office/drawing/2014/main" id="{32A0D9E5-63A2-48CE-AFE1-D17B87F8E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37614" y="3329043"/>
                <a:ext cx="2249279" cy="1280890"/>
              </a:xfrm>
              <a:prstGeom prst="rect">
                <a:avLst/>
              </a:prstGeom>
              <a:blipFill>
                <a:blip r:embed="rId8"/>
                <a:stretch>
                  <a:fillRect b="-44762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29">
                <a:extLst>
                  <a:ext uri="{FF2B5EF4-FFF2-40B4-BE49-F238E27FC236}">
                    <a16:creationId xmlns:a16="http://schemas.microsoft.com/office/drawing/2014/main" id="{FD7A46EE-56DE-49D8-8B76-E549DE0443DC}"/>
                  </a:ext>
                </a:extLst>
              </p:cNvPr>
              <p:cNvSpPr txBox="1"/>
              <p:nvPr/>
            </p:nvSpPr>
            <p:spPr bwMode="auto">
              <a:xfrm>
                <a:off x="9097886" y="5256056"/>
                <a:ext cx="2987396" cy="128089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zh-CN" altLang="en-US" sz="4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4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4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4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𝒈𝒉</m:t>
                          </m:r>
                        </m:e>
                      </m:rad>
                    </m:oMath>
                  </m:oMathPara>
                </a14:m>
                <a:endParaRPr lang="zh-CN" altLang="en-US" sz="4000" b="1" dirty="0"/>
              </a:p>
            </p:txBody>
          </p:sp>
        </mc:Choice>
        <mc:Fallback xmlns="">
          <p:sp>
            <p:nvSpPr>
              <p:cNvPr id="11" name="Object 29">
                <a:extLst>
                  <a:ext uri="{FF2B5EF4-FFF2-40B4-BE49-F238E27FC236}">
                    <a16:creationId xmlns:a16="http://schemas.microsoft.com/office/drawing/2014/main" id="{FD7A46EE-56DE-49D8-8B76-E549DE044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97886" y="5256056"/>
                <a:ext cx="2987396" cy="128089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DA849B9E-5CEF-4D53-A2E3-E6A6E4F043E4}"/>
              </a:ext>
            </a:extLst>
          </p:cNvPr>
          <p:cNvSpPr txBox="1"/>
          <p:nvPr/>
        </p:nvSpPr>
        <p:spPr>
          <a:xfrm>
            <a:off x="1740875" y="173026"/>
            <a:ext cx="91942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从静止</a:t>
            </a:r>
            <a:r>
              <a:rPr lang="en-US" altLang="zh-CN" sz="4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40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zh-CN" alt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开始的</a:t>
            </a:r>
            <a:r>
              <a:rPr lang="en-US" altLang="zh-CN" sz="4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4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的匀加速直线运动</a:t>
            </a:r>
            <a:endParaRPr lang="en-US" altLang="zh-CN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自由落体</a:t>
            </a:r>
          </a:p>
        </p:txBody>
      </p:sp>
    </p:spTree>
    <p:extLst>
      <p:ext uri="{BB962C8B-B14F-4D97-AF65-F5344CB8AC3E}">
        <p14:creationId xmlns:p14="http://schemas.microsoft.com/office/powerpoint/2010/main" val="4075318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32930</TotalTime>
  <Words>2102</Words>
  <Application>Microsoft Office PowerPoint</Application>
  <PresentationFormat>宽屏</PresentationFormat>
  <Paragraphs>409</Paragraphs>
  <Slides>45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45</vt:i4>
      </vt:variant>
    </vt:vector>
  </HeadingPairs>
  <TitlesOfParts>
    <vt:vector size="62" baseType="lpstr">
      <vt:lpstr>DotumChe</vt:lpstr>
      <vt:lpstr>Gungsuh</vt:lpstr>
      <vt:lpstr>GungsuhChe</vt:lpstr>
      <vt:lpstr>等线</vt:lpstr>
      <vt:lpstr>等线 Light</vt:lpstr>
      <vt:lpstr>黑体</vt:lpstr>
      <vt:lpstr>宋体</vt:lpstr>
      <vt:lpstr>微软雅黑</vt:lpstr>
      <vt:lpstr>Arial</vt:lpstr>
      <vt:lpstr>Calibri</vt:lpstr>
      <vt:lpstr>Cambria Math</vt:lpstr>
      <vt:lpstr>Times New Roman</vt:lpstr>
      <vt:lpstr>Verdana</vt:lpstr>
      <vt:lpstr>Wingdings</vt:lpstr>
      <vt:lpstr>Office 主题​​</vt:lpstr>
      <vt:lpstr>AxMath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745</cp:revision>
  <dcterms:created xsi:type="dcterms:W3CDTF">2021-09-24T05:28:44Z</dcterms:created>
  <dcterms:modified xsi:type="dcterms:W3CDTF">2022-01-05T08:05:50Z</dcterms:modified>
</cp:coreProperties>
</file>