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4400" spc="-1" strike="noStrike">
                <a:latin typeface="Arial"/>
              </a:rPr>
              <a:t>单击以编辑标题文本格式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点击以编辑提纲文本格式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第二提纲级别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第三提纲级别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第四提纲级别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第五提纲级别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第六提纲级别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第七提纲级别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38C45375-923B-4373-B8F0-1AACAD4AE1D8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2600" spc="-1" strike="noStrike">
                <a:latin typeface="Arial"/>
              </a:rPr>
              <a:t>党员故事——</a:t>
            </a:r>
            <a:endParaRPr b="0" lang="en-US" sz="2600" spc="-1" strike="noStrike">
              <a:latin typeface="Arial"/>
            </a:endParaRPr>
          </a:p>
          <a:p>
            <a:pPr algn="ctr">
              <a:buNone/>
            </a:pPr>
            <a:r>
              <a:rPr b="0" lang="zh-CN" sz="4200" spc="-1" strike="noStrike">
                <a:latin typeface="Arial"/>
              </a:rPr>
              <a:t>胡伟武</a:t>
            </a:r>
            <a:endParaRPr b="0" lang="en-US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zh-CN" sz="2600" spc="-1" strike="noStrike">
                <a:latin typeface="Arial"/>
              </a:rPr>
              <a:t>简介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436000" cy="40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zh-CN" sz="2200" spc="-1" strike="noStrike">
                <a:latin typeface="Arial"/>
              </a:rPr>
              <a:t>胡伟武，男，汉族，</a:t>
            </a:r>
            <a:r>
              <a:rPr b="0" lang="en-US" sz="2200" spc="-1" strike="noStrike">
                <a:latin typeface="Arial"/>
              </a:rPr>
              <a:t>1968</a:t>
            </a:r>
            <a:r>
              <a:rPr b="0" lang="zh-CN" sz="2200" spc="-1" strike="noStrike">
                <a:latin typeface="Arial"/>
              </a:rPr>
              <a:t>年</a:t>
            </a:r>
            <a:r>
              <a:rPr b="0" lang="en-US" sz="2200" spc="-1" strike="noStrike">
                <a:latin typeface="Arial"/>
              </a:rPr>
              <a:t>11</a:t>
            </a:r>
            <a:r>
              <a:rPr b="0" lang="zh-CN" sz="2200" spc="-1" strike="noStrike">
                <a:latin typeface="Arial"/>
              </a:rPr>
              <a:t>月生于浙江永康，中共党员，中国科学院研究生院计算机系统结构专业毕业，博士研究生学历，工学博士。</a:t>
            </a:r>
            <a:r>
              <a:rPr b="0" lang="zh-CN" sz="2200" spc="-1" strike="noStrike">
                <a:latin typeface="Arial"/>
                <a:ea typeface="微软雅黑"/>
              </a:rPr>
              <a:t>现任龙芯中科技术股份有限公司董事长，中国科学院计算技术研究所研究员，博士生导师。国家杰出青年科学基金获得者，</a:t>
            </a:r>
            <a:r>
              <a:rPr b="0" lang="en-US" sz="2200" spc="-1" strike="noStrike">
                <a:latin typeface="Arial"/>
                <a:ea typeface="微软雅黑"/>
              </a:rPr>
              <a:t>2018</a:t>
            </a:r>
            <a:r>
              <a:rPr b="0" lang="zh-CN" sz="2200" spc="-1" strike="noStrike">
                <a:latin typeface="Arial"/>
                <a:ea typeface="微软雅黑"/>
              </a:rPr>
              <a:t>年“</a:t>
            </a:r>
            <a:r>
              <a:rPr b="0" lang="en-US" sz="2200" spc="-1" strike="noStrike">
                <a:latin typeface="Arial"/>
                <a:ea typeface="微软雅黑"/>
              </a:rPr>
              <a:t>CCF</a:t>
            </a:r>
            <a:r>
              <a:rPr b="0" lang="zh-CN" sz="2200" spc="-1" strike="noStrike">
                <a:latin typeface="Arial"/>
                <a:ea typeface="微软雅黑"/>
              </a:rPr>
              <a:t>王选奖”获得者，第十一届全国人大代表，第九、十届全国青联委员 ，</a:t>
            </a:r>
            <a:r>
              <a:rPr b="1" lang="zh-CN" sz="2200" spc="-1" strike="noStrike">
                <a:latin typeface="Arial"/>
                <a:ea typeface="微软雅黑"/>
              </a:rPr>
              <a:t>党的十八大、十九大代表</a:t>
            </a:r>
            <a:r>
              <a:rPr b="0" lang="zh-CN" sz="2200" spc="-1" strike="noStrike">
                <a:latin typeface="Arial"/>
                <a:ea typeface="微软雅黑"/>
              </a:rPr>
              <a:t>。</a:t>
            </a:r>
            <a:endParaRPr b="0" lang="en-US" sz="2200" spc="-1" strike="noStrike">
              <a:latin typeface="Arial"/>
              <a:ea typeface="微软雅黑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6120000" y="1260000"/>
            <a:ext cx="3809520" cy="254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latin typeface="Arial"/>
              </a:rPr>
              <a:t>“</a:t>
            </a:r>
            <a:r>
              <a:rPr b="0" lang="zh-CN" sz="3200" spc="-1" strike="noStrike">
                <a:latin typeface="Arial"/>
              </a:rPr>
              <a:t>四核龙芯通用</a:t>
            </a:r>
            <a:r>
              <a:rPr b="0" lang="en-US" sz="3200" spc="-1" strike="noStrike">
                <a:latin typeface="Arial"/>
              </a:rPr>
              <a:t>CPU</a:t>
            </a:r>
            <a:r>
              <a:rPr b="0" lang="zh-CN" sz="3200" spc="-1" strike="noStrike">
                <a:latin typeface="Arial"/>
              </a:rPr>
              <a:t>研制”</a:t>
            </a:r>
            <a:r>
              <a:rPr b="0" lang="en-US" sz="3200" spc="-1" strike="noStrike">
                <a:latin typeface="Arial"/>
              </a:rPr>
              <a:t>,</a:t>
            </a:r>
            <a:r>
              <a:rPr b="0" lang="zh-CN" sz="3200" spc="-1" strike="noStrike">
                <a:latin typeface="Arial"/>
              </a:rPr>
              <a:t>国家</a:t>
            </a:r>
            <a:r>
              <a:rPr b="0" lang="en-US" sz="3200" spc="-1" strike="noStrike">
                <a:latin typeface="Arial"/>
              </a:rPr>
              <a:t>863</a:t>
            </a:r>
            <a:r>
              <a:rPr b="0" lang="zh-CN" sz="3200" spc="-1" strike="noStrike">
                <a:latin typeface="Arial"/>
              </a:rPr>
              <a:t>重点项目，负责人，</a:t>
            </a:r>
            <a:r>
              <a:rPr b="0" lang="en-US" sz="3200" spc="-1" strike="noStrike">
                <a:latin typeface="Arial"/>
              </a:rPr>
              <a:t>2008.1-2010.12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latin typeface="Arial"/>
              </a:rPr>
              <a:t>“</a:t>
            </a:r>
            <a:r>
              <a:rPr b="0" lang="zh-CN" sz="3200" spc="-1" strike="noStrike">
                <a:latin typeface="Arial"/>
              </a:rPr>
              <a:t>计算机系统结构”</a:t>
            </a:r>
            <a:r>
              <a:rPr b="0" lang="en-US" sz="3200" spc="-1" strike="noStrike">
                <a:latin typeface="Arial"/>
              </a:rPr>
              <a:t>,</a:t>
            </a:r>
            <a:r>
              <a:rPr b="0" lang="zh-CN" sz="3200" spc="-1" strike="noStrike">
                <a:latin typeface="Arial"/>
              </a:rPr>
              <a:t>国家杰出青年基金，负责人，</a:t>
            </a:r>
            <a:r>
              <a:rPr b="0" lang="en-US" sz="3200" spc="-1" strike="noStrike">
                <a:latin typeface="Arial"/>
              </a:rPr>
              <a:t>2004.1-2007.12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latin typeface="Arial"/>
              </a:rPr>
              <a:t>“</a:t>
            </a:r>
            <a:r>
              <a:rPr b="0" lang="zh-CN" sz="3200" spc="-1" strike="noStrike">
                <a:latin typeface="Arial"/>
              </a:rPr>
              <a:t>高性能多核</a:t>
            </a:r>
            <a:r>
              <a:rPr b="0" lang="en-US" sz="3200" spc="-1" strike="noStrike">
                <a:latin typeface="Arial"/>
              </a:rPr>
              <a:t>CPU</a:t>
            </a:r>
            <a:r>
              <a:rPr b="0" lang="zh-CN" sz="3200" spc="-1" strike="noStrike">
                <a:latin typeface="Arial"/>
              </a:rPr>
              <a:t>结构设计及原型系统研究”，中科院知识创新工程方向性项目，负责人，</a:t>
            </a:r>
            <a:r>
              <a:rPr b="0" lang="en-US" sz="3200" spc="-1" strike="noStrike">
                <a:latin typeface="Arial"/>
              </a:rPr>
              <a:t>2007.1-2007.12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latin typeface="Arial"/>
              </a:rPr>
              <a:t>“</a:t>
            </a:r>
            <a:r>
              <a:rPr b="0" lang="zh-CN" sz="3200" spc="-1" strike="noStrike">
                <a:latin typeface="Arial"/>
              </a:rPr>
              <a:t>龙芯</a:t>
            </a:r>
            <a:r>
              <a:rPr b="0" lang="en-US" sz="3200" spc="-1" strike="noStrike">
                <a:latin typeface="Arial"/>
              </a:rPr>
              <a:t>2</a:t>
            </a:r>
            <a:r>
              <a:rPr b="0" lang="zh-CN" sz="3200" spc="-1" strike="noStrike">
                <a:latin typeface="Arial"/>
              </a:rPr>
              <a:t>号增强型处理器芯片设计”</a:t>
            </a:r>
            <a:r>
              <a:rPr b="0" lang="en-US" sz="3200" spc="-1" strike="noStrike">
                <a:latin typeface="Arial"/>
              </a:rPr>
              <a:t>,</a:t>
            </a:r>
            <a:r>
              <a:rPr b="0" lang="zh-CN" sz="3200" spc="-1" strike="noStrike">
                <a:latin typeface="Arial"/>
              </a:rPr>
              <a:t>国家</a:t>
            </a:r>
            <a:r>
              <a:rPr b="0" lang="en-US" sz="3200" spc="-1" strike="noStrike">
                <a:latin typeface="Arial"/>
              </a:rPr>
              <a:t>863</a:t>
            </a:r>
            <a:r>
              <a:rPr b="0" lang="zh-CN" sz="3200" spc="-1" strike="noStrike">
                <a:latin typeface="Arial"/>
              </a:rPr>
              <a:t>项目，负责人，</a:t>
            </a:r>
            <a:r>
              <a:rPr b="0" lang="en-US" sz="3200" spc="-1" strike="noStrike">
                <a:latin typeface="Arial"/>
              </a:rPr>
              <a:t>2005.5-2005.12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latin typeface="Arial"/>
              </a:rPr>
              <a:t>“</a:t>
            </a:r>
            <a:r>
              <a:rPr b="0" lang="zh-CN" sz="3200" spc="-1" strike="noStrike">
                <a:latin typeface="Arial"/>
              </a:rPr>
              <a:t>高性能通用</a:t>
            </a:r>
            <a:r>
              <a:rPr b="0" lang="en-US" sz="3200" spc="-1" strike="noStrike">
                <a:latin typeface="Arial"/>
              </a:rPr>
              <a:t>CPU</a:t>
            </a:r>
            <a:r>
              <a:rPr b="0" lang="zh-CN" sz="3200" spc="-1" strike="noStrike">
                <a:latin typeface="Arial"/>
              </a:rPr>
              <a:t>芯片全定制实现及系统集成”，国家</a:t>
            </a:r>
            <a:r>
              <a:rPr b="0" lang="en-US" sz="3200" spc="-1" strike="noStrike">
                <a:latin typeface="Arial"/>
              </a:rPr>
              <a:t>863</a:t>
            </a:r>
            <a:r>
              <a:rPr b="0" lang="zh-CN" sz="3200" spc="-1" strike="noStrike">
                <a:latin typeface="Arial"/>
              </a:rPr>
              <a:t>项目，负责人，</a:t>
            </a:r>
            <a:r>
              <a:rPr b="0" lang="en-US" sz="3200" spc="-1" strike="noStrike">
                <a:latin typeface="Arial"/>
              </a:rPr>
              <a:t>2002.10-2004.6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504360" y="22644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zh-CN" sz="2600" spc="-1" strike="noStrike">
                <a:latin typeface="Arial"/>
              </a:rPr>
              <a:t>项目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/>
          </p:nvPr>
        </p:nvSpPr>
        <p:spPr>
          <a:xfrm>
            <a:off x="504000" y="1686600"/>
            <a:ext cx="9071640" cy="37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200" spc="-1" strike="noStrike">
                <a:latin typeface="Arial"/>
              </a:rPr>
              <a:t>2001</a:t>
            </a:r>
            <a:r>
              <a:rPr b="0" lang="zh-CN" sz="2200" spc="-1" strike="noStrike">
                <a:latin typeface="Arial"/>
              </a:rPr>
              <a:t>年，胡伟武出任龙芯</a:t>
            </a:r>
            <a:r>
              <a:rPr b="0" lang="en-US" sz="2200" spc="-1" strike="noStrike">
                <a:latin typeface="Arial"/>
              </a:rPr>
              <a:t>CPU</a:t>
            </a:r>
            <a:r>
              <a:rPr b="0" lang="zh-CN" sz="2200" spc="-1" strike="noStrike">
                <a:latin typeface="Arial"/>
              </a:rPr>
              <a:t>首席科学家，在中科院计算所的领导下，率领几十名年轻骨干日夜奋战。</a:t>
            </a:r>
            <a:r>
              <a:rPr b="0" lang="en-US" sz="2200" spc="-1" strike="noStrike">
                <a:latin typeface="Arial"/>
              </a:rPr>
              <a:t>2002</a:t>
            </a:r>
            <a:r>
              <a:rPr b="0" lang="zh-CN" sz="2200" spc="-1" strike="noStrike">
                <a:latin typeface="Arial"/>
              </a:rPr>
              <a:t>年</a:t>
            </a:r>
            <a:r>
              <a:rPr b="0" lang="en-US" sz="2200" spc="-1" strike="noStrike">
                <a:latin typeface="Arial"/>
              </a:rPr>
              <a:t>9</a:t>
            </a:r>
            <a:r>
              <a:rPr b="0" lang="zh-CN" sz="2200" spc="-1" strike="noStrike">
                <a:latin typeface="Arial"/>
              </a:rPr>
              <a:t>月</a:t>
            </a:r>
            <a:r>
              <a:rPr b="0" lang="en-US" sz="2200" spc="-1" strike="noStrike">
                <a:latin typeface="Arial"/>
              </a:rPr>
              <a:t>28</a:t>
            </a:r>
            <a:r>
              <a:rPr b="0" lang="zh-CN" sz="2200" spc="-1" strike="noStrike">
                <a:latin typeface="Arial"/>
              </a:rPr>
              <a:t>日，中国第一枚通用</a:t>
            </a:r>
            <a:r>
              <a:rPr b="0" lang="en-US" sz="2200" spc="-1" strike="noStrike">
                <a:latin typeface="Arial"/>
              </a:rPr>
              <a:t>CPU</a:t>
            </a:r>
            <a:r>
              <a:rPr b="0" lang="zh-CN" sz="2200" spc="-1" strike="noStrike">
                <a:latin typeface="Arial"/>
              </a:rPr>
              <a:t>龙芯一号成功发布，终结了中国计算机产业“无芯”的尴尬历史。</a:t>
            </a:r>
            <a:endParaRPr b="0" lang="en-US" sz="2200" spc="-1" strike="noStrike">
              <a:latin typeface="Arial"/>
            </a:endParaRPr>
          </a:p>
          <a:p>
            <a:r>
              <a:rPr b="0" lang="zh-CN" sz="2200" spc="-1" strike="noStrike">
                <a:latin typeface="Arial"/>
              </a:rPr>
              <a:t>评价：</a:t>
            </a:r>
            <a:endParaRPr b="0" lang="en-US" sz="2200" spc="-1" strike="noStrike">
              <a:latin typeface="Arial"/>
            </a:endParaRPr>
          </a:p>
          <a:p>
            <a:r>
              <a:rPr b="0" lang="zh-CN" sz="2200" spc="-1" strike="noStrike">
                <a:latin typeface="Arial"/>
              </a:rPr>
              <a:t>中国人结束了只能用外国人的</a:t>
            </a:r>
            <a:r>
              <a:rPr b="0" lang="en-US" sz="2200" spc="-1" strike="noStrike">
                <a:latin typeface="Arial"/>
              </a:rPr>
              <a:t>CPU</a:t>
            </a:r>
            <a:r>
              <a:rPr b="0" lang="zh-CN" sz="2200" spc="-1" strike="noStrike">
                <a:latin typeface="Arial"/>
              </a:rPr>
              <a:t>造计算机的历史，中国计算机事业从此掀开了崭新的一页。他带领科研人员以高度的爱国情怀和创造精神，历经拼搏，研制成功我国首枚拥有自主知识产权的通用高性能微处理芯片。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504360" y="22644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zh-CN" sz="2600" spc="-1" strike="noStrike">
                <a:latin typeface="Arial"/>
              </a:rPr>
              <a:t>成就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427680" y="1047960"/>
            <a:ext cx="2009520" cy="49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h-CN" sz="2400" spc="-1" strike="noStrike">
                <a:latin typeface="Arial"/>
              </a:rPr>
              <a:t>领导芯片研究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8180640" y="0"/>
            <a:ext cx="1899360" cy="168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/>
          </p:nvPr>
        </p:nvSpPr>
        <p:spPr>
          <a:xfrm>
            <a:off x="504000" y="1686600"/>
            <a:ext cx="9071640" cy="146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200" spc="-1" strike="noStrike">
                <a:latin typeface="Arial"/>
              </a:rPr>
              <a:t>一是坚持高起点，从高性能通用处理器入手，跨越式发展。</a:t>
            </a:r>
            <a:endParaRPr b="0" lang="en-US" sz="2200" spc="-1" strike="noStrike">
              <a:latin typeface="Arial"/>
              <a:ea typeface="微软雅黑"/>
            </a:endParaRPr>
          </a:p>
          <a:p>
            <a:r>
              <a:rPr b="0" lang="zh-CN" sz="2200" spc="-1" strike="noStrike">
                <a:latin typeface="Arial"/>
              </a:rPr>
              <a:t>二是坚持兼容性设计，把兼容性设计当作通用处理器的生命。</a:t>
            </a:r>
            <a:endParaRPr b="0" lang="en-US" sz="2200" spc="-1" strike="noStrike">
              <a:latin typeface="Arial"/>
              <a:ea typeface="微软雅黑"/>
            </a:endParaRPr>
          </a:p>
          <a:p>
            <a:r>
              <a:rPr b="0" lang="zh-CN" sz="2200" spc="-1" strike="noStrike">
                <a:latin typeface="Arial"/>
                <a:ea typeface="微软雅黑"/>
              </a:rPr>
              <a:t>三是坚持稳扎稳打、步步为营的方针，设计中的每一步都经过反复验证。</a:t>
            </a:r>
            <a:endParaRPr b="0" lang="en-US" sz="2200" spc="-1" strike="noStrike">
              <a:latin typeface="Arial"/>
              <a:ea typeface="微软雅黑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504360" y="22644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zh-CN" sz="2600" spc="-1" strike="noStrike">
                <a:latin typeface="Arial"/>
              </a:rPr>
              <a:t>成就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427680" y="1048320"/>
            <a:ext cx="2009520" cy="49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h-CN" sz="2400" spc="-1" strike="noStrike">
                <a:latin typeface="Arial"/>
              </a:rPr>
              <a:t>提出技术路线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540000" y="34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1600" spc="-1" strike="noStrike">
                <a:latin typeface="Arial"/>
                <a:ea typeface="微软雅黑"/>
              </a:rPr>
              <a:t>CPU</a:t>
            </a:r>
            <a:r>
              <a:rPr b="0" lang="zh-CN" sz="1600" spc="-1" strike="noStrike">
                <a:latin typeface="Arial"/>
                <a:ea typeface="微软雅黑"/>
              </a:rPr>
              <a:t>研究的复杂性就决定了它不可能一蹴而就，因此它必须要不断地发展和完善。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zh-CN" sz="1600" spc="-1" strike="noStrike">
                <a:latin typeface="Arial"/>
                <a:ea typeface="微软雅黑"/>
              </a:rPr>
              <a:t>胡伟武在一次演讲中说过：“</a:t>
            </a:r>
            <a:r>
              <a:rPr b="0" lang="en-US" sz="1600" spc="-1" strike="noStrike">
                <a:latin typeface="Arial"/>
                <a:ea typeface="微软雅黑"/>
              </a:rPr>
              <a:t>CPU</a:t>
            </a:r>
            <a:r>
              <a:rPr b="0" lang="zh-CN" sz="1600" spc="-1" strike="noStrike">
                <a:latin typeface="Arial"/>
                <a:ea typeface="微软雅黑"/>
              </a:rPr>
              <a:t>问题，本质上不是科学原理和制造技术的问题，关键在于细节的不断完善”。信息产业好比盖楼房，而</a:t>
            </a:r>
            <a:r>
              <a:rPr b="0" lang="en-US" sz="1600" spc="-1" strike="noStrike">
                <a:latin typeface="Arial"/>
                <a:ea typeface="微软雅黑"/>
              </a:rPr>
              <a:t>CPU</a:t>
            </a:r>
            <a:r>
              <a:rPr b="0" lang="zh-CN" sz="1600" spc="-1" strike="noStrike">
                <a:latin typeface="Arial"/>
                <a:ea typeface="微软雅黑"/>
              </a:rPr>
              <a:t>技术是其产业基础，就像楼房的地基。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540000" y="4680000"/>
            <a:ext cx="8820000" cy="69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“</a:t>
            </a:r>
            <a:r>
              <a:rPr b="0" lang="zh-CN" sz="1800" spc="-1" strike="noStrike">
                <a:latin typeface="Arial"/>
              </a:rPr>
              <a:t>龙芯”完全掌握</a:t>
            </a:r>
            <a:r>
              <a:rPr b="1" lang="zh-CN" sz="1800" spc="-1" strike="noStrike">
                <a:latin typeface="Arial"/>
              </a:rPr>
              <a:t>自主知识产权</a:t>
            </a:r>
            <a:r>
              <a:rPr b="0" lang="zh-CN" sz="1800" spc="-1" strike="noStrike">
                <a:latin typeface="Arial"/>
              </a:rPr>
              <a:t>。为我国信息技术产业未来持续发展提供可能。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8100000" y="1440"/>
            <a:ext cx="1978560" cy="197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zh-CN" sz="2600" spc="-1" strike="noStrike">
                <a:latin typeface="Arial"/>
              </a:rPr>
              <a:t>人物评价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40000" y="1080000"/>
            <a:ext cx="8856000" cy="41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r>
              <a:rPr b="0" lang="en-US" sz="2200" spc="-1" strike="noStrike">
                <a:latin typeface="Arial"/>
              </a:rPr>
              <a:t>“</a:t>
            </a:r>
            <a:r>
              <a:rPr b="0" lang="zh-CN" sz="2200" spc="-1" strike="noStrike">
                <a:latin typeface="Arial"/>
              </a:rPr>
              <a:t>他的</a:t>
            </a:r>
            <a:r>
              <a:rPr b="1" lang="zh-CN" sz="2200" spc="-1" strike="noStrike">
                <a:latin typeface="Arial"/>
              </a:rPr>
              <a:t>民族情结</a:t>
            </a:r>
            <a:r>
              <a:rPr b="0" lang="zh-CN" sz="2200" spc="-1" strike="noStrike">
                <a:latin typeface="Arial"/>
              </a:rPr>
              <a:t>非常强烈，有一种</a:t>
            </a:r>
            <a:r>
              <a:rPr b="1" lang="zh-CN" sz="2200" spc="-1" strike="noStrike">
                <a:latin typeface="Arial"/>
              </a:rPr>
              <a:t>理想主义</a:t>
            </a:r>
            <a:r>
              <a:rPr b="0" lang="zh-CN" sz="2200" spc="-1" strike="noStrike">
                <a:latin typeface="Arial"/>
              </a:rPr>
              <a:t>色彩。”张福新说，“胡老师”崇拜毛泽东，不是盲目，而是发自内心。因为在胡看来，带领工农靠几把枪打天下，取得民族解放，实在是难以想象的事情。</a:t>
            </a:r>
            <a:endParaRPr b="0" lang="en-US" sz="2200" spc="-1" strike="noStrike">
              <a:latin typeface="Arial"/>
            </a:endParaRPr>
          </a:p>
          <a:p>
            <a:r>
              <a:rPr b="0" lang="zh-CN" sz="2200" spc="-1" strike="noStrike">
                <a:latin typeface="Arial"/>
              </a:rPr>
              <a:t>在胡伟武那里，破除处理器产业垄断，就是数字领域一场民族解放战争。他说，毛泽东带领的共产党与工农，之所以能打胜仗，就是“普遍规律与特殊规律结合得好”。国家对处理器自主创新的重视，是“普遍性”，龙芯的“特殊性”在于，</a:t>
            </a:r>
            <a:r>
              <a:rPr b="0" lang="en-US" sz="2200" spc="-1" strike="noStrike">
                <a:latin typeface="Arial"/>
              </a:rPr>
              <a:t>CPU</a:t>
            </a:r>
            <a:r>
              <a:rPr b="0" lang="zh-CN" sz="2200" spc="-1" strike="noStrike">
                <a:latin typeface="Arial"/>
              </a:rPr>
              <a:t>就是芯片领域的“珠穆朗玛峰”，是信息产业发动机。</a:t>
            </a:r>
            <a:endParaRPr b="0" lang="en-US" sz="2200" spc="-1" strike="noStrike">
              <a:latin typeface="Arial"/>
            </a:endParaRPr>
          </a:p>
          <a:p>
            <a:r>
              <a:rPr b="0" lang="zh-CN" sz="2200" spc="-1" strike="noStrike">
                <a:latin typeface="Arial"/>
              </a:rPr>
              <a:t>他套用毛泽东《论持久战》写了《论龙芯的持久战》。其中表示，龙芯目标定位是实现中国信息产业的“自主可控”，需要长期“造反”，“把天翻过来”，是重建世界，而不是在英特尔</a:t>
            </a:r>
            <a:r>
              <a:rPr b="0" lang="en-US" sz="2200" spc="-1" strike="noStrike">
                <a:latin typeface="Arial"/>
              </a:rPr>
              <a:t>(</a:t>
            </a:r>
            <a:r>
              <a:rPr b="0" lang="zh-CN" sz="2200" spc="-1" strike="noStrike">
                <a:latin typeface="Arial"/>
              </a:rPr>
              <a:t>博客</a:t>
            </a:r>
            <a:r>
              <a:rPr b="0" lang="en-US" sz="2200" spc="-1" strike="noStrike">
                <a:latin typeface="Arial"/>
              </a:rPr>
              <a:t>)</a:t>
            </a:r>
            <a:r>
              <a:rPr b="0" lang="zh-CN" sz="2200" spc="-1" strike="noStrike">
                <a:latin typeface="Arial"/>
              </a:rPr>
              <a:t>、微软控制格局下增砖添瓦。而这，则需要围绕龙芯处理器，建立起一个完整的产业生态系统。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3200" spc="-1" strike="noStrike">
                <a:latin typeface="Arial"/>
              </a:rPr>
              <a:t>谢谢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Application>LibreOffice/7.2.6.2$Windows_X86_64 LibreOffice_project/b0ec3a565991f7569a5a7f5d24fed7f52653d754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2022-04-07T00:12:58Z</dcterms:created>
  <dc:creator/>
  <dc:description/>
  <dc:language>zh-CN</dc:language>
  <cp:lastModifiedBy/>
  <dcterms:modified xsi:type="dcterms:W3CDTF">2022-04-07T01:27:40Z</dcterms:modified>
  <cp:revision>29</cp:revision>
  <dc:subject/>
  <dc:title/>
</cp:coreProperties>
</file>