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embeddedFontLst>
    <p:embeddedFont>
      <p:font typeface="Calibri" panose="020F0502020204030204" pitchFamily="34" charset="0"/>
      <p:regular r:id="rId4"/>
      <p:bold r:id="rId5"/>
      <p:italic r:id="rId6"/>
      <p:boldItalic r:id="rId7"/>
    </p:embeddedFont>
    <p:embeddedFont>
      <p:font typeface="Tahoma" panose="020B060403050404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77" y="-2235"/>
      </p:cViewPr>
      <p:guideLst>
        <p:guide orient="horz" pos="10369"/>
        <p:guide pos="11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r>
              <a:rPr lang="en-US" dirty="0"/>
              <a:t>Make toy tree and display tip states initially</a:t>
            </a: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10" name="Picture 9">
            <a:extLst>
              <a:ext uri="{FF2B5EF4-FFF2-40B4-BE49-F238E27FC236}">
                <a16:creationId xmlns:a16="http://schemas.microsoft.com/office/drawing/2014/main" id="{7AA5BF85-4084-DB5B-743B-653504CB344E}"/>
              </a:ext>
            </a:extLst>
          </p:cNvPr>
          <p:cNvPicPr>
            <a:picLocks noChangeAspect="1"/>
          </p:cNvPicPr>
          <p:nvPr/>
        </p:nvPicPr>
        <p:blipFill>
          <a:blip r:embed="rId3"/>
          <a:stretch>
            <a:fillRect/>
          </a:stretch>
        </p:blipFill>
        <p:spPr>
          <a:xfrm>
            <a:off x="7695351" y="25312700"/>
            <a:ext cx="5118605" cy="4998687"/>
          </a:xfrm>
          <a:prstGeom prst="rect">
            <a:avLst/>
          </a:prstGeom>
        </p:spPr>
      </p:pic>
      <p:pic>
        <p:nvPicPr>
          <p:cNvPr id="14" name="Picture 13">
            <a:extLst>
              <a:ext uri="{FF2B5EF4-FFF2-40B4-BE49-F238E27FC236}">
                <a16:creationId xmlns:a16="http://schemas.microsoft.com/office/drawing/2014/main" id="{7451DEB0-90DE-0DAF-D89F-7719F6DAFDC0}"/>
              </a:ext>
            </a:extLst>
          </p:cNvPr>
          <p:cNvPicPr>
            <a:picLocks noChangeAspect="1"/>
          </p:cNvPicPr>
          <p:nvPr/>
        </p:nvPicPr>
        <p:blipFill>
          <a:blip r:embed="rId4"/>
          <a:stretch>
            <a:fillRect/>
          </a:stretch>
        </p:blipFill>
        <p:spPr>
          <a:xfrm>
            <a:off x="961317" y="25312697"/>
            <a:ext cx="4966482" cy="4998690"/>
          </a:xfrm>
          <a:prstGeom prst="rect">
            <a:avLst/>
          </a:prstGeom>
        </p:spPr>
      </p:pic>
      <p:sp>
        <p:nvSpPr>
          <p:cNvPr id="89" name="Google Shape;89;p1"/>
          <p:cNvSpPr txBox="1"/>
          <p:nvPr/>
        </p:nvSpPr>
        <p:spPr>
          <a:xfrm>
            <a:off x="670059" y="3962400"/>
            <a:ext cx="1321297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dirty="0">
                <a:solidFill>
                  <a:schemeClr val="lt1"/>
                </a:solidFill>
                <a:latin typeface="Tahoma"/>
                <a:ea typeface="Tahoma"/>
                <a:cs typeface="Tahoma"/>
                <a:sym typeface="Tahoma"/>
              </a:rPr>
              <a:t>Introduction</a:t>
            </a:r>
            <a:endParaRPr dirty="0"/>
          </a:p>
        </p:txBody>
      </p:sp>
      <p:sp>
        <p:nvSpPr>
          <p:cNvPr id="90" name="Google Shape;90;p1"/>
          <p:cNvSpPr txBox="1"/>
          <p:nvPr/>
        </p:nvSpPr>
        <p:spPr>
          <a:xfrm>
            <a:off x="14401800" y="3976219"/>
            <a:ext cx="2169366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dirty="0">
                <a:solidFill>
                  <a:schemeClr val="lt1"/>
                </a:solidFill>
                <a:latin typeface="Tahoma"/>
                <a:ea typeface="Tahoma"/>
                <a:cs typeface="Tahoma"/>
                <a:sym typeface="Tahoma"/>
              </a:rPr>
              <a:t>Results</a:t>
            </a:r>
            <a:endParaRPr dirty="0"/>
          </a:p>
        </p:txBody>
      </p:sp>
      <p:grpSp>
        <p:nvGrpSpPr>
          <p:cNvPr id="91" name="Google Shape;91;p1"/>
          <p:cNvGrpSpPr/>
          <p:nvPr/>
        </p:nvGrpSpPr>
        <p:grpSpPr>
          <a:xfrm>
            <a:off x="-6927" y="12838"/>
            <a:ext cx="36582927" cy="3478054"/>
            <a:chOff x="-6926" y="0"/>
            <a:chExt cx="36582927" cy="3478054"/>
          </a:xfrm>
        </p:grpSpPr>
        <p:sp>
          <p:nvSpPr>
            <p:cNvPr id="92" name="Google Shape;92;p1"/>
            <p:cNvSpPr/>
            <p:nvPr/>
          </p:nvSpPr>
          <p:spPr>
            <a:xfrm>
              <a:off x="1" y="0"/>
              <a:ext cx="36575999" cy="347805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8" b="0" i="0" u="none" strike="noStrike" cap="none">
                <a:solidFill>
                  <a:schemeClr val="lt1"/>
                </a:solidFill>
                <a:latin typeface="Calibri"/>
                <a:ea typeface="Calibri"/>
                <a:cs typeface="Calibri"/>
                <a:sym typeface="Calibri"/>
              </a:endParaRPr>
            </a:p>
          </p:txBody>
        </p:sp>
        <p:sp>
          <p:nvSpPr>
            <p:cNvPr id="93" name="Google Shape;93;p1"/>
            <p:cNvSpPr txBox="1"/>
            <p:nvPr/>
          </p:nvSpPr>
          <p:spPr>
            <a:xfrm>
              <a:off x="1" y="215762"/>
              <a:ext cx="36576000" cy="2703443"/>
            </a:xfrm>
            <a:prstGeom prst="rect">
              <a:avLst/>
            </a:prstGeom>
            <a:noFill/>
            <a:ln>
              <a:noFill/>
            </a:ln>
          </p:spPr>
          <p:txBody>
            <a:bodyPr spcFirstLastPara="1" wrap="square" lIns="102500" tIns="51250" rIns="102500" bIns="51250" anchor="t" anchorCtr="0">
              <a:spAutoFit/>
            </a:bodyPr>
            <a:lstStyle/>
            <a:p>
              <a:pPr marL="0" marR="0" lvl="0" indent="0" algn="ctr" rtl="0">
                <a:spcBef>
                  <a:spcPts val="0"/>
                </a:spcBef>
                <a:spcAft>
                  <a:spcPts val="0"/>
                </a:spcAft>
                <a:buNone/>
              </a:pPr>
              <a:r>
                <a:rPr lang="en-US" sz="4800" b="1" dirty="0">
                  <a:solidFill>
                    <a:schemeClr val="lt1"/>
                  </a:solidFill>
                  <a:latin typeface="Tahoma"/>
                  <a:ea typeface="Tahoma"/>
                  <a:cs typeface="Tahoma"/>
                  <a:sym typeface="Tahoma"/>
                </a:rPr>
                <a:t>Sexual antagonism, sex chromosome fusions,</a:t>
              </a:r>
            </a:p>
            <a:p>
              <a:pPr marL="0" marR="0" lvl="0" indent="0" algn="ctr" rtl="0">
                <a:spcBef>
                  <a:spcPts val="0"/>
                </a:spcBef>
                <a:spcAft>
                  <a:spcPts val="0"/>
                </a:spcAft>
                <a:buNone/>
              </a:pPr>
              <a:r>
                <a:rPr lang="en-US" sz="4800" b="1" dirty="0">
                  <a:solidFill>
                    <a:schemeClr val="lt1"/>
                  </a:solidFill>
                  <a:latin typeface="Tahoma"/>
                  <a:ea typeface="Tahoma"/>
                  <a:cs typeface="Tahoma"/>
                  <a:sym typeface="Tahoma"/>
                </a:rPr>
                <a:t>and heterogeneity in mammalian karyotypic evolution </a:t>
              </a:r>
              <a:endParaRPr sz="4800" dirty="0"/>
            </a:p>
            <a:p>
              <a:pPr marL="0" marR="0" lvl="0" indent="0" algn="ctr" rtl="0">
                <a:spcBef>
                  <a:spcPts val="0"/>
                </a:spcBef>
                <a:spcAft>
                  <a:spcPts val="0"/>
                </a:spcAft>
                <a:buNone/>
              </a:pPr>
              <a:endParaRPr sz="1200" b="1" i="0" u="none" strike="noStrike" cap="none" dirty="0">
                <a:solidFill>
                  <a:schemeClr val="lt1"/>
                </a:solidFill>
                <a:latin typeface="Tahoma"/>
                <a:ea typeface="Tahoma"/>
                <a:cs typeface="Tahoma"/>
                <a:sym typeface="Tahoma"/>
              </a:endParaRPr>
            </a:p>
            <a:p>
              <a:pPr algn="ctr"/>
              <a:r>
                <a:rPr lang="en-US" sz="3250" b="1" i="0" u="none" strike="noStrike" cap="none" dirty="0">
                  <a:solidFill>
                    <a:schemeClr val="lt1"/>
                  </a:solidFill>
                  <a:latin typeface="Tahoma"/>
                  <a:ea typeface="Tahoma"/>
                  <a:cs typeface="Tahoma"/>
                  <a:sym typeface="Tahoma"/>
                </a:rPr>
                <a:t>Maximos Chin</a:t>
              </a:r>
              <a:r>
                <a:rPr lang="en-US" sz="3250" b="1" i="0" u="none" strike="noStrike" cap="none" baseline="30000" dirty="0">
                  <a:solidFill>
                    <a:schemeClr val="lt1"/>
                  </a:solidFill>
                  <a:latin typeface="Tahoma"/>
                  <a:ea typeface="Tahoma"/>
                  <a:cs typeface="Tahoma"/>
                  <a:sym typeface="Tahoma"/>
                </a:rPr>
                <a:t>1</a:t>
              </a:r>
              <a:r>
                <a:rPr lang="en-US" sz="3250" b="1" i="0" u="none" strike="noStrike" cap="none">
                  <a:solidFill>
                    <a:schemeClr val="lt1"/>
                  </a:solidFill>
                  <a:latin typeface="Tahoma"/>
                  <a:ea typeface="Tahoma"/>
                  <a:cs typeface="Tahoma"/>
                  <a:sym typeface="Tahoma"/>
                </a:rPr>
                <a:t>, Matthew </a:t>
              </a:r>
              <a:r>
                <a:rPr lang="en-US" sz="3250" b="1" i="0" u="none" strike="noStrike" cap="none" dirty="0">
                  <a:solidFill>
                    <a:schemeClr val="lt1"/>
                  </a:solidFill>
                  <a:latin typeface="Tahoma"/>
                  <a:ea typeface="Tahoma"/>
                  <a:cs typeface="Tahoma"/>
                  <a:sym typeface="Tahoma"/>
                </a:rPr>
                <a:t>Marrano</a:t>
              </a:r>
              <a:r>
                <a:rPr lang="en-US" sz="3250" b="1" i="0" u="none" strike="noStrike" cap="none" baseline="30000" dirty="0">
                  <a:solidFill>
                    <a:schemeClr val="lt1"/>
                  </a:solidFill>
                  <a:latin typeface="Tahoma"/>
                  <a:ea typeface="Tahoma"/>
                  <a:cs typeface="Tahoma"/>
                  <a:sym typeface="Tahoma"/>
                </a:rPr>
                <a:t>1</a:t>
              </a:r>
              <a:r>
                <a:rPr lang="en-US" sz="3600" baseline="30000" dirty="0">
                  <a:ea typeface="Tahoma"/>
                </a:rPr>
                <a:t>,</a:t>
              </a:r>
              <a:r>
                <a:rPr lang="en-US" sz="3250" b="1" i="0" u="none" strike="noStrike" cap="none" dirty="0">
                  <a:solidFill>
                    <a:schemeClr val="lt1"/>
                  </a:solidFill>
                  <a:latin typeface="Tahoma"/>
                  <a:ea typeface="Tahoma"/>
                  <a:cs typeface="Tahoma"/>
                  <a:sym typeface="Tahoma"/>
                </a:rPr>
                <a:t> Heath Blackmon</a:t>
              </a:r>
              <a:r>
                <a:rPr lang="en-US" sz="3250" b="1" i="0" u="none" strike="noStrike" cap="none" baseline="30000" dirty="0">
                  <a:solidFill>
                    <a:schemeClr val="lt1"/>
                  </a:solidFill>
                  <a:latin typeface="Tahoma"/>
                  <a:ea typeface="Tahoma"/>
                  <a:cs typeface="Tahoma"/>
                  <a:sym typeface="Tahoma"/>
                </a:rPr>
                <a:t>1</a:t>
              </a:r>
              <a:endParaRPr dirty="0"/>
            </a:p>
            <a:p>
              <a:pPr marL="0" marR="0" lvl="0" indent="0" algn="ctr" rtl="0">
                <a:spcBef>
                  <a:spcPts val="0"/>
                </a:spcBef>
                <a:spcAft>
                  <a:spcPts val="0"/>
                </a:spcAft>
                <a:buNone/>
              </a:pPr>
              <a:r>
                <a:rPr lang="en-US" sz="2845" b="0" i="0" u="none" strike="noStrike" cap="none" dirty="0">
                  <a:solidFill>
                    <a:schemeClr val="lt1"/>
                  </a:solidFill>
                  <a:latin typeface="Tahoma"/>
                  <a:ea typeface="Tahoma"/>
                  <a:cs typeface="Tahoma"/>
                  <a:sym typeface="Tahoma"/>
                </a:rPr>
                <a:t>1)Department of Biology. Texas A&amp;M University, College Station, TX, USA</a:t>
              </a:r>
              <a:endParaRPr lang="en-US" dirty="0"/>
            </a:p>
          </p:txBody>
        </p:sp>
        <p:pic>
          <p:nvPicPr>
            <p:cNvPr id="94" name="Google Shape;94;p1"/>
            <p:cNvPicPr preferRelativeResize="0"/>
            <p:nvPr/>
          </p:nvPicPr>
          <p:blipFill rotWithShape="1">
            <a:blip r:embed="rId5">
              <a:alphaModFix/>
            </a:blip>
            <a:srcRect b="66044"/>
            <a:stretch/>
          </p:blipFill>
          <p:spPr>
            <a:xfrm>
              <a:off x="-6926" y="238140"/>
              <a:ext cx="9847084" cy="2865862"/>
            </a:xfrm>
            <a:prstGeom prst="rect">
              <a:avLst/>
            </a:prstGeom>
            <a:noFill/>
            <a:ln>
              <a:noFill/>
            </a:ln>
          </p:spPr>
        </p:pic>
        <p:pic>
          <p:nvPicPr>
            <p:cNvPr id="95" name="Google Shape;95;p1"/>
            <p:cNvPicPr preferRelativeResize="0"/>
            <p:nvPr/>
          </p:nvPicPr>
          <p:blipFill rotWithShape="1">
            <a:blip r:embed="rId6">
              <a:alphaModFix/>
            </a:blip>
            <a:srcRect l="23850" t="31680" r="22487"/>
            <a:stretch/>
          </p:blipFill>
          <p:spPr>
            <a:xfrm>
              <a:off x="31546801" y="94578"/>
              <a:ext cx="2895600" cy="3288897"/>
            </a:xfrm>
            <a:prstGeom prst="rect">
              <a:avLst/>
            </a:prstGeom>
            <a:noFill/>
            <a:ln>
              <a:noFill/>
            </a:ln>
          </p:spPr>
        </p:pic>
      </p:grpSp>
      <p:sp>
        <p:nvSpPr>
          <p:cNvPr id="96" name="Google Shape;96;p1"/>
          <p:cNvSpPr txBox="1"/>
          <p:nvPr/>
        </p:nvSpPr>
        <p:spPr>
          <a:xfrm>
            <a:off x="755802" y="10944394"/>
            <a:ext cx="1321297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dirty="0">
                <a:solidFill>
                  <a:schemeClr val="lt1"/>
                </a:solidFill>
                <a:latin typeface="Tahoma"/>
                <a:ea typeface="Tahoma"/>
                <a:cs typeface="Tahoma"/>
                <a:sym typeface="Tahoma"/>
              </a:rPr>
              <a:t>Methods</a:t>
            </a:r>
            <a:endParaRPr dirty="0"/>
          </a:p>
        </p:txBody>
      </p:sp>
      <p:sp>
        <p:nvSpPr>
          <p:cNvPr id="97" name="Google Shape;97;p1"/>
          <p:cNvSpPr txBox="1"/>
          <p:nvPr/>
        </p:nvSpPr>
        <p:spPr>
          <a:xfrm>
            <a:off x="14573749" y="25899675"/>
            <a:ext cx="2169366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dirty="0">
                <a:solidFill>
                  <a:schemeClr val="lt1"/>
                </a:solidFill>
                <a:latin typeface="Tahoma"/>
                <a:ea typeface="Tahoma"/>
                <a:cs typeface="Tahoma"/>
                <a:sym typeface="Tahoma"/>
              </a:rPr>
              <a:t>Conclusions and Future Directions</a:t>
            </a:r>
            <a:endParaRPr dirty="0"/>
          </a:p>
        </p:txBody>
      </p:sp>
      <p:sp>
        <p:nvSpPr>
          <p:cNvPr id="2" name="TextBox 1">
            <a:extLst>
              <a:ext uri="{FF2B5EF4-FFF2-40B4-BE49-F238E27FC236}">
                <a16:creationId xmlns:a16="http://schemas.microsoft.com/office/drawing/2014/main" id="{6A37EFBF-C785-42A7-1D1A-A88B1540FC72}"/>
              </a:ext>
            </a:extLst>
          </p:cNvPr>
          <p:cNvSpPr txBox="1"/>
          <p:nvPr/>
        </p:nvSpPr>
        <p:spPr>
          <a:xfrm>
            <a:off x="683742" y="4750466"/>
            <a:ext cx="13212973" cy="6001643"/>
          </a:xfrm>
          <a:prstGeom prst="rect">
            <a:avLst/>
          </a:prstGeom>
          <a:noFill/>
          <a:ln w="38100">
            <a:solidFill>
              <a:schemeClr val="bg1"/>
            </a:solidFill>
          </a:ln>
        </p:spPr>
        <p:txBody>
          <a:bodyPr wrap="square" rtlCol="0">
            <a:spAutoFit/>
          </a:bodyPr>
          <a:lstStyle/>
          <a:p>
            <a:r>
              <a:rPr lang="en-US" sz="3200" dirty="0">
                <a:latin typeface="Times New Roman" panose="02020603050405020304" pitchFamily="18" charset="0"/>
                <a:cs typeface="Times New Roman" panose="02020603050405020304" pitchFamily="18" charset="0"/>
              </a:rPr>
              <a:t>Resolution of intra-locus sexual antagonism has been identified as a possible selective pressure favoring centric fusions between sex chromosomes and autosomes. However, studies which attempt to evaluate this hypothesis on smaller taxonomic scales find mixed results in different clades. Diverse in karyotype and mechanisms driving the evolution of genome structure, mammals </a:t>
            </a:r>
            <a:r>
              <a:rPr lang="en-US" sz="3200" dirty="0">
                <a:effectLst/>
                <a:latin typeface="Times New Roman" panose="02020603050405020304" pitchFamily="18" charset="0"/>
                <a:ea typeface="Calibri" panose="020F0502020204030204" pitchFamily="34" charset="0"/>
              </a:rPr>
              <a:t>represent an ideal taxonomic clade upon which to test hypotheses regarding the role of sexual antagonism in driving fusions of sex chromosomes and autosomes on a broad scale</a:t>
            </a:r>
            <a:r>
              <a:rPr lang="en-US" sz="3200" dirty="0">
                <a:latin typeface="Times New Roman" panose="02020603050405020304" pitchFamily="18" charset="0"/>
                <a:ea typeface="Calibri" panose="020F0502020204030204" pitchFamily="34" charset="0"/>
              </a:rPr>
              <a:t>. Here, we adapt existing phylogenetic comparative techniques, build on existing methods for visualizing heterogeneity in rates of character evolution across phylogenies, and apply these techniques to a large mammalian phylogeny in evaluating the role of sexual antagonism as a driver of sex chromosome structural evolution.</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8A0050-A497-4E6F-F46D-A7852DADB85C}"/>
              </a:ext>
            </a:extLst>
          </p:cNvPr>
          <p:cNvSpPr txBox="1"/>
          <p:nvPr/>
        </p:nvSpPr>
        <p:spPr>
          <a:xfrm>
            <a:off x="755802" y="11841927"/>
            <a:ext cx="13240682" cy="21267360"/>
          </a:xfrm>
          <a:prstGeom prst="rect">
            <a:avLst/>
          </a:prstGeom>
          <a:noFill/>
          <a:ln w="38100">
            <a:solidFill>
              <a:schemeClr val="bg1"/>
            </a:solidFill>
          </a:ln>
        </p:spPr>
        <p:txBody>
          <a:bodyPr wrap="square" rtlCol="0">
            <a:spAutoFit/>
          </a:bodyPr>
          <a:lstStyle/>
          <a:p>
            <a:r>
              <a:rPr lang="en-US" sz="3200" u="sng" dirty="0">
                <a:latin typeface="Times New Roman" panose="02020603050405020304" pitchFamily="18" charset="0"/>
                <a:cs typeface="Times New Roman" panose="02020603050405020304" pitchFamily="18" charset="0"/>
              </a:rPr>
              <a:t>Species level karyotypic data</a:t>
            </a:r>
            <a:r>
              <a:rPr lang="en-US" sz="3200" dirty="0">
                <a:latin typeface="Times New Roman" panose="02020603050405020304" pitchFamily="18" charset="0"/>
                <a:cs typeface="Times New Roman" panose="02020603050405020304" pitchFamily="18" charset="0"/>
              </a:rPr>
              <a:t>: We gather basic karyotypic data (haploid autosome number and sex chromosome fusion state) for 1470 species that span across all major mammalian orders.</a:t>
            </a:r>
          </a:p>
          <a:p>
            <a:endParaRPr lang="en-US" sz="3200" dirty="0">
              <a:latin typeface="Times New Roman" panose="02020603050405020304" pitchFamily="18" charset="0"/>
              <a:cs typeface="Times New Roman" panose="02020603050405020304" pitchFamily="18" charset="0"/>
            </a:endParaRPr>
          </a:p>
          <a:p>
            <a:r>
              <a:rPr lang="en-US" sz="3200" u="sng" dirty="0">
                <a:latin typeface="Times New Roman" panose="02020603050405020304" pitchFamily="18" charset="0"/>
                <a:cs typeface="Times New Roman" panose="02020603050405020304" pitchFamily="18" charset="0"/>
              </a:rPr>
              <a:t>Phylogeny</a:t>
            </a:r>
            <a:r>
              <a:rPr lang="en-US" sz="3200" dirty="0">
                <a:latin typeface="Times New Roman" panose="02020603050405020304" pitchFamily="18" charset="0"/>
                <a:cs typeface="Times New Roman" panose="02020603050405020304" pitchFamily="18" charset="0"/>
              </a:rPr>
              <a:t>: We source our phylogeny from a </a:t>
            </a:r>
            <a:r>
              <a:rPr lang="en-US" sz="3200" dirty="0" err="1">
                <a:latin typeface="Times New Roman" panose="02020603050405020304" pitchFamily="18" charset="0"/>
                <a:cs typeface="Times New Roman" panose="02020603050405020304" pitchFamily="18" charset="0"/>
              </a:rPr>
              <a:t>timetree</a:t>
            </a:r>
            <a:r>
              <a:rPr lang="en-US" sz="3200" dirty="0">
                <a:latin typeface="Times New Roman" panose="02020603050405020304" pitchFamily="18" charset="0"/>
                <a:cs typeface="Times New Roman" panose="02020603050405020304" pitchFamily="18" charset="0"/>
              </a:rPr>
              <a:t> recently published in Álvarez-</a:t>
            </a:r>
            <a:r>
              <a:rPr lang="en-US" sz="3200" dirty="0" err="1">
                <a:latin typeface="Times New Roman" panose="02020603050405020304" pitchFamily="18" charset="0"/>
                <a:cs typeface="Times New Roman" panose="02020603050405020304" pitchFamily="18" charset="0"/>
              </a:rPr>
              <a:t>Carretero</a:t>
            </a:r>
            <a:r>
              <a:rPr lang="en-US" sz="3200" dirty="0">
                <a:latin typeface="Times New Roman" panose="02020603050405020304" pitchFamily="18" charset="0"/>
                <a:cs typeface="Times New Roman" panose="02020603050405020304" pitchFamily="18" charset="0"/>
              </a:rPr>
              <a:t> et al. (2022) which incorporates 4705 mammal species and prune our karyotypic dataset and phylogeny to each other. After pruning, our tree/dataset included 950 tips/species.</a:t>
            </a:r>
          </a:p>
          <a:p>
            <a:endParaRPr lang="en-US" sz="3200" dirty="0">
              <a:latin typeface="Times New Roman" panose="02020603050405020304" pitchFamily="18" charset="0"/>
              <a:cs typeface="Times New Roman" panose="02020603050405020304" pitchFamily="18" charset="0"/>
            </a:endParaRPr>
          </a:p>
          <a:p>
            <a:r>
              <a:rPr lang="en-US" sz="3200" u="sng"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We utilize a Markov model described in Anderson et al. (2020) which represents a biologically realistic model of karyotypic evolution incorporating fused sex chromosome system as a binary state.</a:t>
            </a:r>
          </a:p>
          <a:p>
            <a:endParaRPr lang="en-US" sz="3200" u="sng" dirty="0">
              <a:latin typeface="Times New Roman" panose="02020603050405020304" pitchFamily="18" charset="0"/>
              <a:cs typeface="Times New Roman" panose="02020603050405020304" pitchFamily="18" charset="0"/>
            </a:endParaRPr>
          </a:p>
          <a:p>
            <a:r>
              <a:rPr lang="en-US" sz="3200" u="sng" dirty="0">
                <a:latin typeface="Times New Roman" panose="02020603050405020304" pitchFamily="18" charset="0"/>
                <a:cs typeface="Times New Roman" panose="02020603050405020304" pitchFamily="18" charset="0"/>
              </a:rPr>
              <a:t>Stochastic mapping modifications</a:t>
            </a: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								b)								</a:t>
            </a:r>
          </a:p>
          <a:p>
            <a:pPr algn="ctr"/>
            <a:r>
              <a:rPr lang="en-US" sz="3200" dirty="0">
                <a:latin typeface="Times New Roman" panose="02020603050405020304" pitchFamily="18" charset="0"/>
                <a:cs typeface="Times New Roman" panose="02020603050405020304" pitchFamily="18" charset="0"/>
              </a:rPr>
              <a:t>Figure 1: Examples of tree edges prior (a) and post (b) fixing of failed edges. Here, black represents edges which failed to coalesce to the correct tip state given a maximum of 5,000,000 rejections using current stochastic mapping techniques</a:t>
            </a:r>
          </a:p>
          <a:p>
            <a:pPr algn="ctr"/>
            <a:endParaRPr lang="en-US" sz="3200" dirty="0">
              <a:latin typeface="Times New Roman" panose="02020603050405020304" pitchFamily="18" charset="0"/>
              <a:cs typeface="Times New Roman" panose="02020603050405020304" pitchFamily="18" charset="0"/>
            </a:endParaRPr>
          </a:p>
          <a:p>
            <a:r>
              <a:rPr lang="en-US" sz="3200" u="sng" dirty="0">
                <a:latin typeface="Times New Roman" panose="02020603050405020304" pitchFamily="18" charset="0"/>
                <a:cs typeface="Times New Roman" panose="02020603050405020304" pitchFamily="18" charset="0"/>
              </a:rPr>
              <a:t>Visualization of rate heterogeneity</a:t>
            </a: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endParaRPr lang="en-US" sz="3200" u="sng"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							        b)	</a:t>
            </a:r>
          </a:p>
          <a:p>
            <a:endParaRPr lang="en-US" sz="3200" u="sng"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Figure 2: Tree with artificially extended edges onto which a binary character were simulated (a) and the </a:t>
            </a:r>
            <a:r>
              <a:rPr lang="en-US" sz="3200" dirty="0" err="1">
                <a:latin typeface="Times New Roman" panose="02020603050405020304" pitchFamily="18" charset="0"/>
                <a:cs typeface="Times New Roman" panose="02020603050405020304" pitchFamily="18" charset="0"/>
              </a:rPr>
              <a:t>ultrametric</a:t>
            </a:r>
            <a:r>
              <a:rPr lang="en-US" sz="3200" dirty="0">
                <a:latin typeface="Times New Roman" panose="02020603050405020304" pitchFamily="18" charset="0"/>
                <a:cs typeface="Times New Roman" panose="02020603050405020304" pitchFamily="18" charset="0"/>
              </a:rPr>
              <a:t> tree with edge lengths multiplied by scalars (b) which increase the likelihood of observing simulated tip states</a:t>
            </a:r>
          </a:p>
          <a:p>
            <a:endParaRPr lang="en-US" sz="3200"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2774722-1F63-DA1F-2C21-AE7B9C5D899A}"/>
              </a:ext>
            </a:extLst>
          </p:cNvPr>
          <p:cNvPicPr>
            <a:picLocks noChangeAspect="1"/>
          </p:cNvPicPr>
          <p:nvPr/>
        </p:nvPicPr>
        <p:blipFill>
          <a:blip r:embed="rId7"/>
          <a:stretch>
            <a:fillRect/>
          </a:stretch>
        </p:blipFill>
        <p:spPr>
          <a:xfrm>
            <a:off x="755802" y="19146154"/>
            <a:ext cx="5632771" cy="1991025"/>
          </a:xfrm>
          <a:prstGeom prst="rect">
            <a:avLst/>
          </a:prstGeom>
        </p:spPr>
      </p:pic>
      <p:cxnSp>
        <p:nvCxnSpPr>
          <p:cNvPr id="9" name="Straight Arrow Connector 8">
            <a:extLst>
              <a:ext uri="{FF2B5EF4-FFF2-40B4-BE49-F238E27FC236}">
                <a16:creationId xmlns:a16="http://schemas.microsoft.com/office/drawing/2014/main" id="{5F589340-6306-516A-800B-B1AF07DB51F5}"/>
              </a:ext>
            </a:extLst>
          </p:cNvPr>
          <p:cNvCxnSpPr>
            <a:cxnSpLocks/>
          </p:cNvCxnSpPr>
          <p:nvPr/>
        </p:nvCxnSpPr>
        <p:spPr>
          <a:xfrm>
            <a:off x="6538479" y="20180808"/>
            <a:ext cx="1143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E38CE571-4763-82A4-5176-E83DDE9F0CAE}"/>
              </a:ext>
            </a:extLst>
          </p:cNvPr>
          <p:cNvPicPr>
            <a:picLocks noChangeAspect="1"/>
          </p:cNvPicPr>
          <p:nvPr/>
        </p:nvPicPr>
        <p:blipFill>
          <a:blip r:embed="rId8"/>
          <a:stretch>
            <a:fillRect/>
          </a:stretch>
        </p:blipFill>
        <p:spPr>
          <a:xfrm>
            <a:off x="7831385" y="19185301"/>
            <a:ext cx="5886000" cy="1991013"/>
          </a:xfrm>
          <a:prstGeom prst="rect">
            <a:avLst/>
          </a:prstGeom>
        </p:spPr>
      </p:pic>
      <p:sp>
        <p:nvSpPr>
          <p:cNvPr id="22" name="TextBox 21">
            <a:extLst>
              <a:ext uri="{FF2B5EF4-FFF2-40B4-BE49-F238E27FC236}">
                <a16:creationId xmlns:a16="http://schemas.microsoft.com/office/drawing/2014/main" id="{1ADDE457-618E-7D23-4B12-AE09B25B4B81}"/>
              </a:ext>
            </a:extLst>
          </p:cNvPr>
          <p:cNvSpPr txBox="1"/>
          <p:nvPr/>
        </p:nvSpPr>
        <p:spPr>
          <a:xfrm>
            <a:off x="27854171" y="24175537"/>
            <a:ext cx="8721829"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Figure 4: Heterogeneity in rates of karyotypic evolution visualized across phylogeny</a:t>
            </a:r>
          </a:p>
        </p:txBody>
      </p:sp>
      <p:sp>
        <p:nvSpPr>
          <p:cNvPr id="23" name="TextBox 22">
            <a:extLst>
              <a:ext uri="{FF2B5EF4-FFF2-40B4-BE49-F238E27FC236}">
                <a16:creationId xmlns:a16="http://schemas.microsoft.com/office/drawing/2014/main" id="{9D352EEB-5CCD-5B55-2E7C-B4514E3CB172}"/>
              </a:ext>
            </a:extLst>
          </p:cNvPr>
          <p:cNvSpPr txBox="1"/>
          <p:nvPr/>
        </p:nvSpPr>
        <p:spPr>
          <a:xfrm>
            <a:off x="14940245" y="9443444"/>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a:t>
            </a:r>
          </a:p>
        </p:txBody>
      </p:sp>
      <p:cxnSp>
        <p:nvCxnSpPr>
          <p:cNvPr id="26" name="Straight Arrow Connector 25">
            <a:extLst>
              <a:ext uri="{FF2B5EF4-FFF2-40B4-BE49-F238E27FC236}">
                <a16:creationId xmlns:a16="http://schemas.microsoft.com/office/drawing/2014/main" id="{A1560F65-0DA8-1C0C-4BCB-E551D1A8525E}"/>
              </a:ext>
            </a:extLst>
          </p:cNvPr>
          <p:cNvCxnSpPr>
            <a:cxnSpLocks/>
          </p:cNvCxnSpPr>
          <p:nvPr/>
        </p:nvCxnSpPr>
        <p:spPr>
          <a:xfrm>
            <a:off x="6388573" y="27662999"/>
            <a:ext cx="1143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52C22F12-D381-F9A6-0A6D-C79086E8AB18}"/>
              </a:ext>
            </a:extLst>
          </p:cNvPr>
          <p:cNvSpPr txBox="1"/>
          <p:nvPr/>
        </p:nvSpPr>
        <p:spPr>
          <a:xfrm>
            <a:off x="17494257" y="23070688"/>
            <a:ext cx="9177386" cy="255454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Figure 3:Overlap in null (purple) vs. observed (yellow) proportions of sex chromosome-autosome fusion (SAF) in mammals as a whole (a) and Carnivora (b), </a:t>
            </a:r>
            <a:r>
              <a:rPr lang="en-US" sz="3200" dirty="0" err="1">
                <a:latin typeface="Times New Roman" panose="02020603050405020304" pitchFamily="18" charset="0"/>
                <a:cs typeface="Times New Roman" panose="02020603050405020304" pitchFamily="18" charset="0"/>
              </a:rPr>
              <a:t>Artiodactyla</a:t>
            </a:r>
            <a:r>
              <a:rPr lang="en-US" sz="3200" dirty="0">
                <a:latin typeface="Times New Roman" panose="02020603050405020304" pitchFamily="18" charset="0"/>
                <a:cs typeface="Times New Roman" panose="02020603050405020304" pitchFamily="18" charset="0"/>
              </a:rPr>
              <a:t> (c), </a:t>
            </a:r>
            <a:r>
              <a:rPr lang="en-US" sz="3200" dirty="0" err="1">
                <a:latin typeface="Times New Roman" panose="02020603050405020304" pitchFamily="18" charset="0"/>
                <a:cs typeface="Times New Roman" panose="02020603050405020304" pitchFamily="18" charset="0"/>
              </a:rPr>
              <a:t>Yangochiroptera</a:t>
            </a:r>
            <a:r>
              <a:rPr lang="en-US" sz="3200" dirty="0">
                <a:latin typeface="Times New Roman" panose="02020603050405020304" pitchFamily="18" charset="0"/>
                <a:cs typeface="Times New Roman" panose="02020603050405020304" pitchFamily="18" charset="0"/>
              </a:rPr>
              <a:t> (d), three rodent suborders (e), and </a:t>
            </a:r>
            <a:r>
              <a:rPr lang="en-US" sz="3200" dirty="0" err="1">
                <a:latin typeface="Times New Roman" panose="02020603050405020304" pitchFamily="18" charset="0"/>
                <a:cs typeface="Times New Roman" panose="02020603050405020304" pitchFamily="18" charset="0"/>
              </a:rPr>
              <a:t>Primatomorpha</a:t>
            </a:r>
            <a:r>
              <a:rPr lang="en-US" sz="3200" dirty="0">
                <a:latin typeface="Times New Roman" panose="02020603050405020304" pitchFamily="18" charset="0"/>
                <a:cs typeface="Times New Roman" panose="02020603050405020304" pitchFamily="18" charset="0"/>
              </a:rPr>
              <a:t> (f) </a:t>
            </a:r>
          </a:p>
        </p:txBody>
      </p:sp>
      <p:sp>
        <p:nvSpPr>
          <p:cNvPr id="29" name="TextBox 28">
            <a:extLst>
              <a:ext uri="{FF2B5EF4-FFF2-40B4-BE49-F238E27FC236}">
                <a16:creationId xmlns:a16="http://schemas.microsoft.com/office/drawing/2014/main" id="{5F6C12FB-A57F-86D4-BD05-95E8F76B68F2}"/>
              </a:ext>
            </a:extLst>
          </p:cNvPr>
          <p:cNvSpPr txBox="1"/>
          <p:nvPr/>
        </p:nvSpPr>
        <p:spPr>
          <a:xfrm>
            <a:off x="22583771" y="9443444"/>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t>
            </a:r>
          </a:p>
        </p:txBody>
      </p:sp>
      <p:sp>
        <p:nvSpPr>
          <p:cNvPr id="30" name="TextBox 29">
            <a:extLst>
              <a:ext uri="{FF2B5EF4-FFF2-40B4-BE49-F238E27FC236}">
                <a16:creationId xmlns:a16="http://schemas.microsoft.com/office/drawing/2014/main" id="{7B0DD29F-90C8-F680-63D8-EDBE148BE777}"/>
              </a:ext>
            </a:extLst>
          </p:cNvPr>
          <p:cNvSpPr txBox="1"/>
          <p:nvPr/>
        </p:nvSpPr>
        <p:spPr>
          <a:xfrm>
            <a:off x="14940245" y="15710512"/>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a:t>
            </a:r>
          </a:p>
        </p:txBody>
      </p:sp>
      <p:sp>
        <p:nvSpPr>
          <p:cNvPr id="3" name="TextBox 2">
            <a:extLst>
              <a:ext uri="{FF2B5EF4-FFF2-40B4-BE49-F238E27FC236}">
                <a16:creationId xmlns:a16="http://schemas.microsoft.com/office/drawing/2014/main" id="{A4B4B701-DF84-D88C-DF63-E97CA823C804}"/>
              </a:ext>
            </a:extLst>
          </p:cNvPr>
          <p:cNvSpPr txBox="1"/>
          <p:nvPr/>
        </p:nvSpPr>
        <p:spPr>
          <a:xfrm>
            <a:off x="22583771" y="15710511"/>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
            </a:r>
          </a:p>
        </p:txBody>
      </p:sp>
      <p:sp>
        <p:nvSpPr>
          <p:cNvPr id="4" name="TextBox 3">
            <a:extLst>
              <a:ext uri="{FF2B5EF4-FFF2-40B4-BE49-F238E27FC236}">
                <a16:creationId xmlns:a16="http://schemas.microsoft.com/office/drawing/2014/main" id="{FDF3C884-F27F-1530-8DCA-209B33B65FEA}"/>
              </a:ext>
            </a:extLst>
          </p:cNvPr>
          <p:cNvSpPr txBox="1"/>
          <p:nvPr/>
        </p:nvSpPr>
        <p:spPr>
          <a:xfrm>
            <a:off x="14581508" y="26844092"/>
            <a:ext cx="21693663" cy="550920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Overall, we successfully adapt existing stochastic mapping techniques such that they can be applied at the level which is necessary for broad scale phylogenetic comparative analysis. We also build on existing methods to visualize heterogeneity in rates of discrete character evolution across phylogenies, developing software that allows for edge-by-edge analysis and visualization of rate variation. We demonstrate the applicability of these methods by employing them in a broad scale investigation of karyotypic evolution in mammals, with special focus on the role of intra-locus sexual antagonism in driving fusions between sex chromosomes and autosomes. Our preliminary results demonstrate large and irregular discrepancies between null and observed SAF proportions, and this is true of both mammals as a whole and several mammal subclades. We hypothesize that this is driven by high rates estimated for autosome – autosome fusions and fissions in our model. Various factors such as extreme rate heterogeneity and the inability of our current model to account for multiple SAF events may contribute to this overestimation. Our next steps are to develop a new model which allow for such multiple fusions and rerun the analyses under this new model. We predict that this should result in null and observed SAF proportions that are more aligned.`1</a:t>
            </a:r>
          </a:p>
        </p:txBody>
      </p:sp>
      <p:sp>
        <p:nvSpPr>
          <p:cNvPr id="11" name="TextBox 10">
            <a:extLst>
              <a:ext uri="{FF2B5EF4-FFF2-40B4-BE49-F238E27FC236}">
                <a16:creationId xmlns:a16="http://schemas.microsoft.com/office/drawing/2014/main" id="{2CAD4ABC-8126-F14A-9BB5-9050F0B262C7}"/>
              </a:ext>
            </a:extLst>
          </p:cNvPr>
          <p:cNvSpPr txBox="1"/>
          <p:nvPr/>
        </p:nvSpPr>
        <p:spPr>
          <a:xfrm>
            <a:off x="14940245" y="21644611"/>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a:t>
            </a:r>
          </a:p>
        </p:txBody>
      </p:sp>
      <p:sp>
        <p:nvSpPr>
          <p:cNvPr id="13" name="TextBox 12">
            <a:extLst>
              <a:ext uri="{FF2B5EF4-FFF2-40B4-BE49-F238E27FC236}">
                <a16:creationId xmlns:a16="http://schemas.microsoft.com/office/drawing/2014/main" id="{02EFBAA8-628E-4444-9583-58E386856028}"/>
              </a:ext>
            </a:extLst>
          </p:cNvPr>
          <p:cNvSpPr txBox="1"/>
          <p:nvPr/>
        </p:nvSpPr>
        <p:spPr>
          <a:xfrm>
            <a:off x="22583771" y="21644610"/>
            <a:ext cx="61265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a:t>
            </a:r>
          </a:p>
        </p:txBody>
      </p:sp>
      <p:pic>
        <p:nvPicPr>
          <p:cNvPr id="16" name="Picture 15">
            <a:extLst>
              <a:ext uri="{FF2B5EF4-FFF2-40B4-BE49-F238E27FC236}">
                <a16:creationId xmlns:a16="http://schemas.microsoft.com/office/drawing/2014/main" id="{B26A1875-0025-D833-FB2C-FDCAAC24E253}"/>
              </a:ext>
            </a:extLst>
          </p:cNvPr>
          <p:cNvPicPr>
            <a:picLocks noChangeAspect="1"/>
          </p:cNvPicPr>
          <p:nvPr/>
        </p:nvPicPr>
        <p:blipFill>
          <a:blip r:embed="rId9"/>
          <a:stretch>
            <a:fillRect/>
          </a:stretch>
        </p:blipFill>
        <p:spPr>
          <a:xfrm>
            <a:off x="29686352" y="4746318"/>
            <a:ext cx="6409111" cy="19080583"/>
          </a:xfrm>
          <a:prstGeom prst="rect">
            <a:avLst/>
          </a:prstGeom>
        </p:spPr>
      </p:pic>
      <p:pic>
        <p:nvPicPr>
          <p:cNvPr id="17" name="Picture 16">
            <a:extLst>
              <a:ext uri="{FF2B5EF4-FFF2-40B4-BE49-F238E27FC236}">
                <a16:creationId xmlns:a16="http://schemas.microsoft.com/office/drawing/2014/main" id="{069F7F48-26A3-691E-E87A-522E93B295CC}"/>
              </a:ext>
            </a:extLst>
          </p:cNvPr>
          <p:cNvPicPr>
            <a:picLocks noChangeAspect="1"/>
          </p:cNvPicPr>
          <p:nvPr/>
        </p:nvPicPr>
        <p:blipFill>
          <a:blip r:embed="rId10"/>
          <a:stretch>
            <a:fillRect/>
          </a:stretch>
        </p:blipFill>
        <p:spPr>
          <a:xfrm>
            <a:off x="15552904" y="4886885"/>
            <a:ext cx="5607677" cy="5607677"/>
          </a:xfrm>
          <a:prstGeom prst="rect">
            <a:avLst/>
          </a:prstGeom>
        </p:spPr>
      </p:pic>
      <p:pic>
        <p:nvPicPr>
          <p:cNvPr id="33" name="Picture 32">
            <a:extLst>
              <a:ext uri="{FF2B5EF4-FFF2-40B4-BE49-F238E27FC236}">
                <a16:creationId xmlns:a16="http://schemas.microsoft.com/office/drawing/2014/main" id="{77BE9E44-2F27-1A7D-E9D5-CCAC1A13E855}"/>
              </a:ext>
            </a:extLst>
          </p:cNvPr>
          <p:cNvPicPr>
            <a:picLocks noChangeAspect="1"/>
          </p:cNvPicPr>
          <p:nvPr/>
        </p:nvPicPr>
        <p:blipFill>
          <a:blip r:embed="rId11"/>
          <a:stretch>
            <a:fillRect/>
          </a:stretch>
        </p:blipFill>
        <p:spPr>
          <a:xfrm>
            <a:off x="23275319" y="4847675"/>
            <a:ext cx="5614017" cy="5605272"/>
          </a:xfrm>
          <a:prstGeom prst="rect">
            <a:avLst/>
          </a:prstGeom>
        </p:spPr>
      </p:pic>
      <p:pic>
        <p:nvPicPr>
          <p:cNvPr id="35" name="Picture 34">
            <a:extLst>
              <a:ext uri="{FF2B5EF4-FFF2-40B4-BE49-F238E27FC236}">
                <a16:creationId xmlns:a16="http://schemas.microsoft.com/office/drawing/2014/main" id="{2F01E43A-D363-D7D0-98F1-07AE3F1312B2}"/>
              </a:ext>
            </a:extLst>
          </p:cNvPr>
          <p:cNvPicPr>
            <a:picLocks noChangeAspect="1"/>
          </p:cNvPicPr>
          <p:nvPr/>
        </p:nvPicPr>
        <p:blipFill>
          <a:blip r:embed="rId12"/>
          <a:stretch>
            <a:fillRect/>
          </a:stretch>
        </p:blipFill>
        <p:spPr>
          <a:xfrm>
            <a:off x="15568441" y="11091939"/>
            <a:ext cx="5631683" cy="5605272"/>
          </a:xfrm>
          <a:prstGeom prst="rect">
            <a:avLst/>
          </a:prstGeom>
        </p:spPr>
      </p:pic>
      <p:pic>
        <p:nvPicPr>
          <p:cNvPr id="37" name="Picture 36">
            <a:extLst>
              <a:ext uri="{FF2B5EF4-FFF2-40B4-BE49-F238E27FC236}">
                <a16:creationId xmlns:a16="http://schemas.microsoft.com/office/drawing/2014/main" id="{5AED7B8B-39E8-D274-A9B1-9BBF60C83E88}"/>
              </a:ext>
            </a:extLst>
          </p:cNvPr>
          <p:cNvPicPr>
            <a:picLocks noChangeAspect="1"/>
          </p:cNvPicPr>
          <p:nvPr/>
        </p:nvPicPr>
        <p:blipFill>
          <a:blip r:embed="rId13"/>
          <a:stretch>
            <a:fillRect/>
          </a:stretch>
        </p:blipFill>
        <p:spPr>
          <a:xfrm>
            <a:off x="23295285" y="11018708"/>
            <a:ext cx="5621604" cy="5605272"/>
          </a:xfrm>
          <a:prstGeom prst="rect">
            <a:avLst/>
          </a:prstGeom>
        </p:spPr>
      </p:pic>
      <p:pic>
        <p:nvPicPr>
          <p:cNvPr id="39" name="Picture 38">
            <a:extLst>
              <a:ext uri="{FF2B5EF4-FFF2-40B4-BE49-F238E27FC236}">
                <a16:creationId xmlns:a16="http://schemas.microsoft.com/office/drawing/2014/main" id="{B0AD2E41-15FC-44B7-2B79-467AF7BAC375}"/>
              </a:ext>
            </a:extLst>
          </p:cNvPr>
          <p:cNvPicPr>
            <a:picLocks noChangeAspect="1"/>
          </p:cNvPicPr>
          <p:nvPr/>
        </p:nvPicPr>
        <p:blipFill>
          <a:blip r:embed="rId14"/>
          <a:stretch>
            <a:fillRect/>
          </a:stretch>
        </p:blipFill>
        <p:spPr>
          <a:xfrm>
            <a:off x="15490892" y="17136590"/>
            <a:ext cx="5598470" cy="5605272"/>
          </a:xfrm>
          <a:prstGeom prst="rect">
            <a:avLst/>
          </a:prstGeom>
        </p:spPr>
      </p:pic>
      <p:pic>
        <p:nvPicPr>
          <p:cNvPr id="41" name="Picture 40">
            <a:extLst>
              <a:ext uri="{FF2B5EF4-FFF2-40B4-BE49-F238E27FC236}">
                <a16:creationId xmlns:a16="http://schemas.microsoft.com/office/drawing/2014/main" id="{CB8639C1-8381-DF87-7382-0B32D54A31C3}"/>
              </a:ext>
            </a:extLst>
          </p:cNvPr>
          <p:cNvPicPr>
            <a:picLocks noChangeAspect="1"/>
          </p:cNvPicPr>
          <p:nvPr/>
        </p:nvPicPr>
        <p:blipFill>
          <a:blip r:embed="rId15"/>
          <a:stretch>
            <a:fillRect/>
          </a:stretch>
        </p:blipFill>
        <p:spPr>
          <a:xfrm>
            <a:off x="23251924" y="17019165"/>
            <a:ext cx="5598471" cy="5605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731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Tahoma</vt: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Maximos Chin</cp:lastModifiedBy>
  <cp:revision>11</cp:revision>
  <dcterms:created xsi:type="dcterms:W3CDTF">2014-10-11T23:18:25Z</dcterms:created>
  <dcterms:modified xsi:type="dcterms:W3CDTF">2023-03-22T17:05:08Z</dcterms:modified>
</cp:coreProperties>
</file>