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328" r:id="rId4"/>
    <p:sldId id="327" r:id="rId5"/>
    <p:sldId id="317" r:id="rId6"/>
    <p:sldId id="259" r:id="rId7"/>
    <p:sldId id="311" r:id="rId8"/>
    <p:sldId id="294" r:id="rId9"/>
    <p:sldId id="280" r:id="rId10"/>
    <p:sldId id="281" r:id="rId11"/>
    <p:sldId id="283" r:id="rId12"/>
    <p:sldId id="282" r:id="rId13"/>
    <p:sldId id="329" r:id="rId14"/>
    <p:sldId id="331" r:id="rId15"/>
    <p:sldId id="332" r:id="rId16"/>
    <p:sldId id="333" r:id="rId17"/>
    <p:sldId id="334" r:id="rId18"/>
    <p:sldId id="335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27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6625" autoAdjust="0"/>
  </p:normalViewPr>
  <p:slideViewPr>
    <p:cSldViewPr>
      <p:cViewPr>
        <p:scale>
          <a:sx n="76" d="100"/>
          <a:sy n="76" d="100"/>
        </p:scale>
        <p:origin x="-9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91B71-4E2E-4AB0-8C6E-EE2F7CCB54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AF70D0-BBF0-41A8-B689-8D263A2D4EF6}">
      <dgm:prSet/>
      <dgm:spPr/>
      <dgm:t>
        <a:bodyPr/>
        <a:lstStyle/>
        <a:p>
          <a:r>
            <a:rPr lang="en-US" b="1" dirty="0" smtClean="0"/>
            <a:t>register/unregister</a:t>
          </a:r>
        </a:p>
      </dgm:t>
    </dgm:pt>
    <dgm:pt modelId="{D1350BF5-1970-4A0B-8EE2-E3CD9441F93F}" type="parTrans" cxnId="{BA3E7CCB-BAE7-41E6-9B01-229CF13FA52E}">
      <dgm:prSet/>
      <dgm:spPr/>
      <dgm:t>
        <a:bodyPr/>
        <a:lstStyle/>
        <a:p>
          <a:endParaRPr lang="ru-RU"/>
        </a:p>
      </dgm:t>
    </dgm:pt>
    <dgm:pt modelId="{569D6297-2C88-4B22-96BC-775DC1156E90}" type="sibTrans" cxnId="{BA3E7CCB-BAE7-41E6-9B01-229CF13FA52E}">
      <dgm:prSet/>
      <dgm:spPr/>
      <dgm:t>
        <a:bodyPr/>
        <a:lstStyle/>
        <a:p>
          <a:endParaRPr lang="ru-RU"/>
        </a:p>
      </dgm:t>
    </dgm:pt>
    <dgm:pt modelId="{FDE2F830-D257-4C37-B3CF-FC9F4C747DA9}">
      <dgm:prSet/>
      <dgm:spPr/>
      <dgm:t>
        <a:bodyPr/>
        <a:lstStyle/>
        <a:p>
          <a:r>
            <a:rPr lang="en-US" b="1" dirty="0" err="1" smtClean="0"/>
            <a:t>checkDevice</a:t>
          </a:r>
          <a:r>
            <a:rPr lang="en-US" b="1" dirty="0" smtClean="0"/>
            <a:t> / </a:t>
          </a:r>
          <a:r>
            <a:rPr lang="en-US" b="1" dirty="0" err="1" smtClean="0"/>
            <a:t>checkManifest</a:t>
          </a:r>
          <a:endParaRPr lang="en-US" b="1" dirty="0" smtClean="0"/>
        </a:p>
      </dgm:t>
    </dgm:pt>
    <dgm:pt modelId="{DC5E9086-E86E-4383-8E12-AFB894BFD370}" type="parTrans" cxnId="{29C1CD8C-2BA3-40F3-9821-74C81F6A2224}">
      <dgm:prSet/>
      <dgm:spPr/>
      <dgm:t>
        <a:bodyPr/>
        <a:lstStyle/>
        <a:p>
          <a:endParaRPr lang="ru-RU"/>
        </a:p>
      </dgm:t>
    </dgm:pt>
    <dgm:pt modelId="{5A3BB426-1DA5-43FD-86C0-B7A0CB0858BD}" type="sibTrans" cxnId="{29C1CD8C-2BA3-40F3-9821-74C81F6A2224}">
      <dgm:prSet/>
      <dgm:spPr/>
      <dgm:t>
        <a:bodyPr/>
        <a:lstStyle/>
        <a:p>
          <a:endParaRPr lang="ru-RU"/>
        </a:p>
      </dgm:t>
    </dgm:pt>
    <dgm:pt modelId="{990B412F-8B35-44B5-8F67-63B22462D5DE}">
      <dgm:prSet/>
      <dgm:spPr/>
      <dgm:t>
        <a:bodyPr/>
        <a:lstStyle/>
        <a:p>
          <a:r>
            <a:rPr lang="en-US" b="1" dirty="0" smtClean="0"/>
            <a:t>register/unregister</a:t>
          </a:r>
          <a:endParaRPr lang="en-US" b="1" dirty="0"/>
        </a:p>
      </dgm:t>
    </dgm:pt>
    <dgm:pt modelId="{59659F53-2B4F-4BE7-A767-F4013ABC7830}" type="parTrans" cxnId="{C3742321-0D1E-4F4D-8391-409052A1B094}">
      <dgm:prSet/>
      <dgm:spPr/>
      <dgm:t>
        <a:bodyPr/>
        <a:lstStyle/>
        <a:p>
          <a:endParaRPr lang="ru-RU"/>
        </a:p>
      </dgm:t>
    </dgm:pt>
    <dgm:pt modelId="{78FCB1FC-D506-4790-BF7C-173ADFA52447}" type="sibTrans" cxnId="{C3742321-0D1E-4F4D-8391-409052A1B094}">
      <dgm:prSet/>
      <dgm:spPr/>
      <dgm:t>
        <a:bodyPr/>
        <a:lstStyle/>
        <a:p>
          <a:endParaRPr lang="ru-RU"/>
        </a:p>
      </dgm:t>
    </dgm:pt>
    <dgm:pt modelId="{8CB4E4CE-B7E7-4197-9871-EAA5B5013771}">
      <dgm:prSet/>
      <dgm:spPr/>
      <dgm:t>
        <a:bodyPr/>
        <a:lstStyle/>
        <a:p>
          <a:r>
            <a:rPr lang="en-US" b="1" dirty="0" err="1" smtClean="0"/>
            <a:t>setRegisteredOnServer</a:t>
          </a:r>
          <a:r>
            <a:rPr lang="en-US" b="1" dirty="0" smtClean="0"/>
            <a:t> (</a:t>
          </a:r>
          <a:r>
            <a:rPr lang="en-US" b="1" dirty="0" err="1" smtClean="0"/>
            <a:t>true|false</a:t>
          </a:r>
          <a:r>
            <a:rPr lang="en-US" b="1" dirty="0" smtClean="0"/>
            <a:t>) </a:t>
          </a:r>
        </a:p>
      </dgm:t>
    </dgm:pt>
    <dgm:pt modelId="{102ADF7E-296E-41F9-BEB7-C522FB70C070}" type="parTrans" cxnId="{32882589-AC0B-46EF-BF9D-42E177108392}">
      <dgm:prSet/>
      <dgm:spPr/>
      <dgm:t>
        <a:bodyPr/>
        <a:lstStyle/>
        <a:p>
          <a:endParaRPr lang="ru-RU"/>
        </a:p>
      </dgm:t>
    </dgm:pt>
    <dgm:pt modelId="{96136266-065A-4224-98D7-8AD3C2656A06}" type="sibTrans" cxnId="{32882589-AC0B-46EF-BF9D-42E177108392}">
      <dgm:prSet/>
      <dgm:spPr/>
      <dgm:t>
        <a:bodyPr/>
        <a:lstStyle/>
        <a:p>
          <a:endParaRPr lang="ru-RU"/>
        </a:p>
      </dgm:t>
    </dgm:pt>
    <dgm:pt modelId="{FC212C89-AB99-4B33-863F-9712CEF432A8}">
      <dgm:prSet/>
      <dgm:spPr/>
      <dgm:t>
        <a:bodyPr/>
        <a:lstStyle/>
        <a:p>
          <a:r>
            <a:rPr lang="en-US" b="1" dirty="0" err="1" smtClean="0"/>
            <a:t>setRegisteredOnServerLifeSpan</a:t>
          </a:r>
          <a:r>
            <a:rPr lang="en-US" b="1" dirty="0" smtClean="0"/>
            <a:t>(</a:t>
          </a:r>
          <a:r>
            <a:rPr lang="en-US" b="1" dirty="0" err="1" smtClean="0"/>
            <a:t>millis</a:t>
          </a:r>
          <a:r>
            <a:rPr lang="en-US" b="1" dirty="0" smtClean="0"/>
            <a:t>)</a:t>
          </a:r>
        </a:p>
      </dgm:t>
    </dgm:pt>
    <dgm:pt modelId="{CEBDCCBC-AA66-44A3-B91C-C0AF7D051B8C}" type="parTrans" cxnId="{E7233C7D-C24A-49FC-9750-1A23DD99604D}">
      <dgm:prSet/>
      <dgm:spPr/>
      <dgm:t>
        <a:bodyPr/>
        <a:lstStyle/>
        <a:p>
          <a:endParaRPr lang="ru-RU"/>
        </a:p>
      </dgm:t>
    </dgm:pt>
    <dgm:pt modelId="{845D7744-3595-4E01-9CC9-F0BCD864505A}" type="sibTrans" cxnId="{E7233C7D-C24A-49FC-9750-1A23DD99604D}">
      <dgm:prSet/>
      <dgm:spPr/>
      <dgm:t>
        <a:bodyPr/>
        <a:lstStyle/>
        <a:p>
          <a:endParaRPr lang="ru-RU"/>
        </a:p>
      </dgm:t>
    </dgm:pt>
    <dgm:pt modelId="{9110CAE2-3A15-4510-9400-CA81BEC667C0}">
      <dgm:prSet/>
      <dgm:spPr/>
      <dgm:t>
        <a:bodyPr/>
        <a:lstStyle/>
        <a:p>
          <a:r>
            <a:rPr lang="en-US" b="1" dirty="0" err="1" smtClean="0"/>
            <a:t>isRegistered</a:t>
          </a:r>
          <a:r>
            <a:rPr lang="en-US" b="1" dirty="0" smtClean="0"/>
            <a:t>/</a:t>
          </a:r>
          <a:r>
            <a:rPr lang="en-US" b="1" dirty="0" err="1" smtClean="0"/>
            <a:t>isRegisteredOnServer</a:t>
          </a:r>
          <a:endParaRPr lang="en-US" b="1" dirty="0" smtClean="0"/>
        </a:p>
      </dgm:t>
    </dgm:pt>
    <dgm:pt modelId="{799BDBA2-72A7-42E9-A6B3-5101A46A718E}" type="parTrans" cxnId="{94C793D8-1068-4CFB-82E4-5DDC84491F4E}">
      <dgm:prSet/>
      <dgm:spPr/>
      <dgm:t>
        <a:bodyPr/>
        <a:lstStyle/>
        <a:p>
          <a:endParaRPr lang="ru-RU"/>
        </a:p>
      </dgm:t>
    </dgm:pt>
    <dgm:pt modelId="{28D186FD-8F03-44BD-9DB1-0353847B2E68}" type="sibTrans" cxnId="{94C793D8-1068-4CFB-82E4-5DDC84491F4E}">
      <dgm:prSet/>
      <dgm:spPr/>
      <dgm:t>
        <a:bodyPr/>
        <a:lstStyle/>
        <a:p>
          <a:endParaRPr lang="ru-RU"/>
        </a:p>
      </dgm:t>
    </dgm:pt>
    <dgm:pt modelId="{14A50B50-0EA1-4A81-9376-6EE88CB6370B}">
      <dgm:prSet/>
      <dgm:spPr/>
      <dgm:t>
        <a:bodyPr/>
        <a:lstStyle/>
        <a:p>
          <a:r>
            <a:rPr lang="en-US" b="1" dirty="0" err="1" smtClean="0"/>
            <a:t>getRegistrationId</a:t>
          </a:r>
          <a:endParaRPr lang="en-US" b="1" dirty="0" smtClean="0"/>
        </a:p>
      </dgm:t>
    </dgm:pt>
    <dgm:pt modelId="{7ED9820E-A80D-4B47-B0D7-1F885D6BDCC0}" type="parTrans" cxnId="{9E263DD4-02AC-4B12-A996-12B6D65E63E7}">
      <dgm:prSet/>
      <dgm:spPr/>
      <dgm:t>
        <a:bodyPr/>
        <a:lstStyle/>
        <a:p>
          <a:endParaRPr lang="ru-RU"/>
        </a:p>
      </dgm:t>
    </dgm:pt>
    <dgm:pt modelId="{EBC7353C-F614-43F1-9955-CE682BC49C31}" type="sibTrans" cxnId="{9E263DD4-02AC-4B12-A996-12B6D65E63E7}">
      <dgm:prSet/>
      <dgm:spPr/>
      <dgm:t>
        <a:bodyPr/>
        <a:lstStyle/>
        <a:p>
          <a:endParaRPr lang="ru-RU"/>
        </a:p>
      </dgm:t>
    </dgm:pt>
    <dgm:pt modelId="{BB4B96B2-8BBD-43FA-8198-91579247C020}">
      <dgm:prSet/>
      <dgm:spPr/>
      <dgm:t>
        <a:bodyPr/>
        <a:lstStyle/>
        <a:p>
          <a:r>
            <a:rPr lang="en-US" b="1" dirty="0" err="1" smtClean="0"/>
            <a:t>getRegisteredOnServerLifeSpan</a:t>
          </a:r>
          <a:endParaRPr lang="ru-RU" b="1" dirty="0" smtClean="0"/>
        </a:p>
      </dgm:t>
    </dgm:pt>
    <dgm:pt modelId="{BA1FE027-AF41-48AD-94A5-2132AB07F93E}" type="parTrans" cxnId="{0B2A98E5-5731-4577-B48A-6E7EC5B83E7E}">
      <dgm:prSet/>
      <dgm:spPr/>
      <dgm:t>
        <a:bodyPr/>
        <a:lstStyle/>
        <a:p>
          <a:endParaRPr lang="ru-RU"/>
        </a:p>
      </dgm:t>
    </dgm:pt>
    <dgm:pt modelId="{8BA2F3A5-2E5F-4B07-B269-4DBA363902E3}" type="sibTrans" cxnId="{0B2A98E5-5731-4577-B48A-6E7EC5B83E7E}">
      <dgm:prSet/>
      <dgm:spPr/>
      <dgm:t>
        <a:bodyPr/>
        <a:lstStyle/>
        <a:p>
          <a:endParaRPr lang="ru-RU"/>
        </a:p>
      </dgm:t>
    </dgm:pt>
    <dgm:pt modelId="{432E62EB-C6AC-4794-82DB-3D426BD3F50D}" type="pres">
      <dgm:prSet presAssocID="{5A691B71-4E2E-4AB0-8C6E-EE2F7CCB54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9ED8CE-EA1D-473C-BE29-9A360BCAA873}" type="pres">
      <dgm:prSet presAssocID="{FAAF70D0-BBF0-41A8-B689-8D263A2D4EF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0FD562-6DE4-442F-8508-9D5D6C2EBA23}" type="pres">
      <dgm:prSet presAssocID="{569D6297-2C88-4B22-96BC-775DC1156E90}" presName="spacer" presStyleCnt="0"/>
      <dgm:spPr/>
    </dgm:pt>
    <dgm:pt modelId="{A01D5AB2-EE7D-48CD-9ADE-43F19AAFE543}" type="pres">
      <dgm:prSet presAssocID="{FDE2F830-D257-4C37-B3CF-FC9F4C747DA9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BF1BDC-437B-4988-B209-42EB5656E593}" type="pres">
      <dgm:prSet presAssocID="{5A3BB426-1DA5-43FD-86C0-B7A0CB0858BD}" presName="spacer" presStyleCnt="0"/>
      <dgm:spPr/>
    </dgm:pt>
    <dgm:pt modelId="{F6A62DA6-A6C0-49C3-B93E-5B4310FCE8DA}" type="pres">
      <dgm:prSet presAssocID="{990B412F-8B35-44B5-8F67-63B22462D5DE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9803D7-BD09-4174-9F13-86885C45D2E8}" type="pres">
      <dgm:prSet presAssocID="{78FCB1FC-D506-4790-BF7C-173ADFA52447}" presName="spacer" presStyleCnt="0"/>
      <dgm:spPr/>
    </dgm:pt>
    <dgm:pt modelId="{D7E8340A-36C6-4F7C-AC6D-F39E19E5C1BE}" type="pres">
      <dgm:prSet presAssocID="{8CB4E4CE-B7E7-4197-9871-EAA5B501377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CBA36B-7144-44B2-A819-B47C2FF761D9}" type="pres">
      <dgm:prSet presAssocID="{96136266-065A-4224-98D7-8AD3C2656A06}" presName="spacer" presStyleCnt="0"/>
      <dgm:spPr/>
    </dgm:pt>
    <dgm:pt modelId="{F9C1A63A-55D9-4D87-BFB5-271228F8D8E6}" type="pres">
      <dgm:prSet presAssocID="{FC212C89-AB99-4B33-863F-9712CEF432A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491D19-F000-4A7A-ABB1-308E969EEF03}" type="pres">
      <dgm:prSet presAssocID="{845D7744-3595-4E01-9CC9-F0BCD864505A}" presName="spacer" presStyleCnt="0"/>
      <dgm:spPr/>
    </dgm:pt>
    <dgm:pt modelId="{D89FC9C8-1CA9-4637-881E-45FC782004A4}" type="pres">
      <dgm:prSet presAssocID="{9110CAE2-3A15-4510-9400-CA81BEC667C0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C3362D-3E1B-4CB4-B676-A89FA3DF778B}" type="pres">
      <dgm:prSet presAssocID="{28D186FD-8F03-44BD-9DB1-0353847B2E68}" presName="spacer" presStyleCnt="0"/>
      <dgm:spPr/>
    </dgm:pt>
    <dgm:pt modelId="{1BAC7DB0-E8BE-42B6-AEBE-EC2BC160F679}" type="pres">
      <dgm:prSet presAssocID="{14A50B50-0EA1-4A81-9376-6EE88CB6370B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67FFBC-9254-4119-AEF2-30542C2FEC85}" type="pres">
      <dgm:prSet presAssocID="{EBC7353C-F614-43F1-9955-CE682BC49C31}" presName="spacer" presStyleCnt="0"/>
      <dgm:spPr/>
    </dgm:pt>
    <dgm:pt modelId="{E0989DCD-145A-479B-838C-C62002225F20}" type="pres">
      <dgm:prSet presAssocID="{BB4B96B2-8BBD-43FA-8198-91579247C020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0E6314-8418-40C5-93BA-21BA7D357CC3}" type="presOf" srcId="{990B412F-8B35-44B5-8F67-63B22462D5DE}" destId="{F6A62DA6-A6C0-49C3-B93E-5B4310FCE8DA}" srcOrd="0" destOrd="0" presId="urn:microsoft.com/office/officeart/2005/8/layout/vList2"/>
    <dgm:cxn modelId="{29C1CD8C-2BA3-40F3-9821-74C81F6A2224}" srcId="{5A691B71-4E2E-4AB0-8C6E-EE2F7CCB54C4}" destId="{FDE2F830-D257-4C37-B3CF-FC9F4C747DA9}" srcOrd="1" destOrd="0" parTransId="{DC5E9086-E86E-4383-8E12-AFB894BFD370}" sibTransId="{5A3BB426-1DA5-43FD-86C0-B7A0CB0858BD}"/>
    <dgm:cxn modelId="{BA3E7CCB-BAE7-41E6-9B01-229CF13FA52E}" srcId="{5A691B71-4E2E-4AB0-8C6E-EE2F7CCB54C4}" destId="{FAAF70D0-BBF0-41A8-B689-8D263A2D4EF6}" srcOrd="0" destOrd="0" parTransId="{D1350BF5-1970-4A0B-8EE2-E3CD9441F93F}" sibTransId="{569D6297-2C88-4B22-96BC-775DC1156E90}"/>
    <dgm:cxn modelId="{0B2A98E5-5731-4577-B48A-6E7EC5B83E7E}" srcId="{5A691B71-4E2E-4AB0-8C6E-EE2F7CCB54C4}" destId="{BB4B96B2-8BBD-43FA-8198-91579247C020}" srcOrd="7" destOrd="0" parTransId="{BA1FE027-AF41-48AD-94A5-2132AB07F93E}" sibTransId="{8BA2F3A5-2E5F-4B07-B269-4DBA363902E3}"/>
    <dgm:cxn modelId="{94C793D8-1068-4CFB-82E4-5DDC84491F4E}" srcId="{5A691B71-4E2E-4AB0-8C6E-EE2F7CCB54C4}" destId="{9110CAE2-3A15-4510-9400-CA81BEC667C0}" srcOrd="5" destOrd="0" parTransId="{799BDBA2-72A7-42E9-A6B3-5101A46A718E}" sibTransId="{28D186FD-8F03-44BD-9DB1-0353847B2E68}"/>
    <dgm:cxn modelId="{3B676CF2-FADF-488F-AC92-5FDE676218FA}" type="presOf" srcId="{FC212C89-AB99-4B33-863F-9712CEF432A8}" destId="{F9C1A63A-55D9-4D87-BFB5-271228F8D8E6}" srcOrd="0" destOrd="0" presId="urn:microsoft.com/office/officeart/2005/8/layout/vList2"/>
    <dgm:cxn modelId="{D8F79DCB-4023-4E6A-AE12-37103BDE00FE}" type="presOf" srcId="{FAAF70D0-BBF0-41A8-B689-8D263A2D4EF6}" destId="{329ED8CE-EA1D-473C-BE29-9A360BCAA873}" srcOrd="0" destOrd="0" presId="urn:microsoft.com/office/officeart/2005/8/layout/vList2"/>
    <dgm:cxn modelId="{9E263DD4-02AC-4B12-A996-12B6D65E63E7}" srcId="{5A691B71-4E2E-4AB0-8C6E-EE2F7CCB54C4}" destId="{14A50B50-0EA1-4A81-9376-6EE88CB6370B}" srcOrd="6" destOrd="0" parTransId="{7ED9820E-A80D-4B47-B0D7-1F885D6BDCC0}" sibTransId="{EBC7353C-F614-43F1-9955-CE682BC49C31}"/>
    <dgm:cxn modelId="{F4F169B6-27C3-4712-8B06-82E279D78FB7}" type="presOf" srcId="{FDE2F830-D257-4C37-B3CF-FC9F4C747DA9}" destId="{A01D5AB2-EE7D-48CD-9ADE-43F19AAFE543}" srcOrd="0" destOrd="0" presId="urn:microsoft.com/office/officeart/2005/8/layout/vList2"/>
    <dgm:cxn modelId="{39257B0C-847B-4B8F-A383-B11E8F7BF859}" type="presOf" srcId="{14A50B50-0EA1-4A81-9376-6EE88CB6370B}" destId="{1BAC7DB0-E8BE-42B6-AEBE-EC2BC160F679}" srcOrd="0" destOrd="0" presId="urn:microsoft.com/office/officeart/2005/8/layout/vList2"/>
    <dgm:cxn modelId="{E7233C7D-C24A-49FC-9750-1A23DD99604D}" srcId="{5A691B71-4E2E-4AB0-8C6E-EE2F7CCB54C4}" destId="{FC212C89-AB99-4B33-863F-9712CEF432A8}" srcOrd="4" destOrd="0" parTransId="{CEBDCCBC-AA66-44A3-B91C-C0AF7D051B8C}" sibTransId="{845D7744-3595-4E01-9CC9-F0BCD864505A}"/>
    <dgm:cxn modelId="{B2D7E0DF-DF9E-4E65-8612-2865909485C9}" type="presOf" srcId="{8CB4E4CE-B7E7-4197-9871-EAA5B5013771}" destId="{D7E8340A-36C6-4F7C-AC6D-F39E19E5C1BE}" srcOrd="0" destOrd="0" presId="urn:microsoft.com/office/officeart/2005/8/layout/vList2"/>
    <dgm:cxn modelId="{C3742321-0D1E-4F4D-8391-409052A1B094}" srcId="{5A691B71-4E2E-4AB0-8C6E-EE2F7CCB54C4}" destId="{990B412F-8B35-44B5-8F67-63B22462D5DE}" srcOrd="2" destOrd="0" parTransId="{59659F53-2B4F-4BE7-A767-F4013ABC7830}" sibTransId="{78FCB1FC-D506-4790-BF7C-173ADFA52447}"/>
    <dgm:cxn modelId="{156DDB4A-2FCA-472C-86B8-40C11933670F}" type="presOf" srcId="{BB4B96B2-8BBD-43FA-8198-91579247C020}" destId="{E0989DCD-145A-479B-838C-C62002225F20}" srcOrd="0" destOrd="0" presId="urn:microsoft.com/office/officeart/2005/8/layout/vList2"/>
    <dgm:cxn modelId="{32882589-AC0B-46EF-BF9D-42E177108392}" srcId="{5A691B71-4E2E-4AB0-8C6E-EE2F7CCB54C4}" destId="{8CB4E4CE-B7E7-4197-9871-EAA5B5013771}" srcOrd="3" destOrd="0" parTransId="{102ADF7E-296E-41F9-BEB7-C522FB70C070}" sibTransId="{96136266-065A-4224-98D7-8AD3C2656A06}"/>
    <dgm:cxn modelId="{B004B9F9-BCDE-497D-B6F0-41DA2911DCF7}" type="presOf" srcId="{9110CAE2-3A15-4510-9400-CA81BEC667C0}" destId="{D89FC9C8-1CA9-4637-881E-45FC782004A4}" srcOrd="0" destOrd="0" presId="urn:microsoft.com/office/officeart/2005/8/layout/vList2"/>
    <dgm:cxn modelId="{4593211D-769E-4F7A-ABBD-E8284D39F799}" type="presOf" srcId="{5A691B71-4E2E-4AB0-8C6E-EE2F7CCB54C4}" destId="{432E62EB-C6AC-4794-82DB-3D426BD3F50D}" srcOrd="0" destOrd="0" presId="urn:microsoft.com/office/officeart/2005/8/layout/vList2"/>
    <dgm:cxn modelId="{1C64DF81-F69A-4BC0-B1AE-70AA60ED71D0}" type="presParOf" srcId="{432E62EB-C6AC-4794-82DB-3D426BD3F50D}" destId="{329ED8CE-EA1D-473C-BE29-9A360BCAA873}" srcOrd="0" destOrd="0" presId="urn:microsoft.com/office/officeart/2005/8/layout/vList2"/>
    <dgm:cxn modelId="{77443518-9595-49DF-8215-395769274A43}" type="presParOf" srcId="{432E62EB-C6AC-4794-82DB-3D426BD3F50D}" destId="{B00FD562-6DE4-442F-8508-9D5D6C2EBA23}" srcOrd="1" destOrd="0" presId="urn:microsoft.com/office/officeart/2005/8/layout/vList2"/>
    <dgm:cxn modelId="{AF0E1931-4F6D-4DFF-9CB2-A803B5A90220}" type="presParOf" srcId="{432E62EB-C6AC-4794-82DB-3D426BD3F50D}" destId="{A01D5AB2-EE7D-48CD-9ADE-43F19AAFE543}" srcOrd="2" destOrd="0" presId="urn:microsoft.com/office/officeart/2005/8/layout/vList2"/>
    <dgm:cxn modelId="{21003904-5AF0-4F64-B004-D447DB0612B3}" type="presParOf" srcId="{432E62EB-C6AC-4794-82DB-3D426BD3F50D}" destId="{AFBF1BDC-437B-4988-B209-42EB5656E593}" srcOrd="3" destOrd="0" presId="urn:microsoft.com/office/officeart/2005/8/layout/vList2"/>
    <dgm:cxn modelId="{D396D4D3-9686-4832-88CE-6A150616FF35}" type="presParOf" srcId="{432E62EB-C6AC-4794-82DB-3D426BD3F50D}" destId="{F6A62DA6-A6C0-49C3-B93E-5B4310FCE8DA}" srcOrd="4" destOrd="0" presId="urn:microsoft.com/office/officeart/2005/8/layout/vList2"/>
    <dgm:cxn modelId="{15316996-B513-4BB2-98EA-39E2AE8CD9B4}" type="presParOf" srcId="{432E62EB-C6AC-4794-82DB-3D426BD3F50D}" destId="{209803D7-BD09-4174-9F13-86885C45D2E8}" srcOrd="5" destOrd="0" presId="urn:microsoft.com/office/officeart/2005/8/layout/vList2"/>
    <dgm:cxn modelId="{3202E1FC-1E76-4E76-8C50-0227EF3153CA}" type="presParOf" srcId="{432E62EB-C6AC-4794-82DB-3D426BD3F50D}" destId="{D7E8340A-36C6-4F7C-AC6D-F39E19E5C1BE}" srcOrd="6" destOrd="0" presId="urn:microsoft.com/office/officeart/2005/8/layout/vList2"/>
    <dgm:cxn modelId="{C249F402-7462-431A-9232-DAEC4E0BA935}" type="presParOf" srcId="{432E62EB-C6AC-4794-82DB-3D426BD3F50D}" destId="{1ACBA36B-7144-44B2-A819-B47C2FF761D9}" srcOrd="7" destOrd="0" presId="urn:microsoft.com/office/officeart/2005/8/layout/vList2"/>
    <dgm:cxn modelId="{97421213-921D-41AD-A9BC-A70FAC1EAEF0}" type="presParOf" srcId="{432E62EB-C6AC-4794-82DB-3D426BD3F50D}" destId="{F9C1A63A-55D9-4D87-BFB5-271228F8D8E6}" srcOrd="8" destOrd="0" presId="urn:microsoft.com/office/officeart/2005/8/layout/vList2"/>
    <dgm:cxn modelId="{40215E7C-E34D-458A-AE82-848B77B0400B}" type="presParOf" srcId="{432E62EB-C6AC-4794-82DB-3D426BD3F50D}" destId="{02491D19-F000-4A7A-ABB1-308E969EEF03}" srcOrd="9" destOrd="0" presId="urn:microsoft.com/office/officeart/2005/8/layout/vList2"/>
    <dgm:cxn modelId="{9615B9A2-05EB-47AF-8F88-42F170EBC6CC}" type="presParOf" srcId="{432E62EB-C6AC-4794-82DB-3D426BD3F50D}" destId="{D89FC9C8-1CA9-4637-881E-45FC782004A4}" srcOrd="10" destOrd="0" presId="urn:microsoft.com/office/officeart/2005/8/layout/vList2"/>
    <dgm:cxn modelId="{D85D4E0A-4766-45C0-BDA0-913FE5165729}" type="presParOf" srcId="{432E62EB-C6AC-4794-82DB-3D426BD3F50D}" destId="{5FC3362D-3E1B-4CB4-B676-A89FA3DF778B}" srcOrd="11" destOrd="0" presId="urn:microsoft.com/office/officeart/2005/8/layout/vList2"/>
    <dgm:cxn modelId="{9C18D951-8FC9-41F5-B233-4C9DA3558290}" type="presParOf" srcId="{432E62EB-C6AC-4794-82DB-3D426BD3F50D}" destId="{1BAC7DB0-E8BE-42B6-AEBE-EC2BC160F679}" srcOrd="12" destOrd="0" presId="urn:microsoft.com/office/officeart/2005/8/layout/vList2"/>
    <dgm:cxn modelId="{52D9B570-916F-4DC8-A136-F949FC72F3C2}" type="presParOf" srcId="{432E62EB-C6AC-4794-82DB-3D426BD3F50D}" destId="{D867FFBC-9254-4119-AEF2-30542C2FEC85}" srcOrd="13" destOrd="0" presId="urn:microsoft.com/office/officeart/2005/8/layout/vList2"/>
    <dgm:cxn modelId="{11B60FD9-A360-4703-BEB1-E88C6658C74C}" type="presParOf" srcId="{432E62EB-C6AC-4794-82DB-3D426BD3F50D}" destId="{E0989DCD-145A-479B-838C-C62002225F2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ED8CE-EA1D-473C-BE29-9A360BCAA873}">
      <dsp:nvSpPr>
        <dsp:cNvPr id="0" name=""/>
        <dsp:cNvSpPr/>
      </dsp:nvSpPr>
      <dsp:spPr>
        <a:xfrm>
          <a:off x="0" y="44870"/>
          <a:ext cx="672526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register/unregister</a:t>
          </a:r>
        </a:p>
      </dsp:txBody>
      <dsp:txXfrm>
        <a:off x="24588" y="69458"/>
        <a:ext cx="6676085" cy="454509"/>
      </dsp:txXfrm>
    </dsp:sp>
    <dsp:sp modelId="{A01D5AB2-EE7D-48CD-9ADE-43F19AAFE543}">
      <dsp:nvSpPr>
        <dsp:cNvPr id="0" name=""/>
        <dsp:cNvSpPr/>
      </dsp:nvSpPr>
      <dsp:spPr>
        <a:xfrm>
          <a:off x="0" y="609035"/>
          <a:ext cx="672526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checkDevice</a:t>
          </a:r>
          <a:r>
            <a:rPr lang="en-US" sz="2100" b="1" kern="1200" dirty="0" smtClean="0"/>
            <a:t> / </a:t>
          </a:r>
          <a:r>
            <a:rPr lang="en-US" sz="2100" b="1" kern="1200" dirty="0" err="1" smtClean="0"/>
            <a:t>checkManifest</a:t>
          </a:r>
          <a:endParaRPr lang="en-US" sz="2100" b="1" kern="1200" dirty="0" smtClean="0"/>
        </a:p>
      </dsp:txBody>
      <dsp:txXfrm>
        <a:off x="24588" y="633623"/>
        <a:ext cx="6676085" cy="454509"/>
      </dsp:txXfrm>
    </dsp:sp>
    <dsp:sp modelId="{F6A62DA6-A6C0-49C3-B93E-5B4310FCE8DA}">
      <dsp:nvSpPr>
        <dsp:cNvPr id="0" name=""/>
        <dsp:cNvSpPr/>
      </dsp:nvSpPr>
      <dsp:spPr>
        <a:xfrm>
          <a:off x="0" y="1173200"/>
          <a:ext cx="672526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register/unregister</a:t>
          </a:r>
          <a:endParaRPr lang="en-US" sz="2100" b="1" kern="1200" dirty="0"/>
        </a:p>
      </dsp:txBody>
      <dsp:txXfrm>
        <a:off x="24588" y="1197788"/>
        <a:ext cx="6676085" cy="454509"/>
      </dsp:txXfrm>
    </dsp:sp>
    <dsp:sp modelId="{D7E8340A-36C6-4F7C-AC6D-F39E19E5C1BE}">
      <dsp:nvSpPr>
        <dsp:cNvPr id="0" name=""/>
        <dsp:cNvSpPr/>
      </dsp:nvSpPr>
      <dsp:spPr>
        <a:xfrm>
          <a:off x="0" y="1737365"/>
          <a:ext cx="672526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setRegisteredOnServer</a:t>
          </a:r>
          <a:r>
            <a:rPr lang="en-US" sz="2100" b="1" kern="1200" dirty="0" smtClean="0"/>
            <a:t> (</a:t>
          </a:r>
          <a:r>
            <a:rPr lang="en-US" sz="2100" b="1" kern="1200" dirty="0" err="1" smtClean="0"/>
            <a:t>true|false</a:t>
          </a:r>
          <a:r>
            <a:rPr lang="en-US" sz="2100" b="1" kern="1200" dirty="0" smtClean="0"/>
            <a:t>) </a:t>
          </a:r>
        </a:p>
      </dsp:txBody>
      <dsp:txXfrm>
        <a:off x="24588" y="1761953"/>
        <a:ext cx="6676085" cy="454509"/>
      </dsp:txXfrm>
    </dsp:sp>
    <dsp:sp modelId="{F9C1A63A-55D9-4D87-BFB5-271228F8D8E6}">
      <dsp:nvSpPr>
        <dsp:cNvPr id="0" name=""/>
        <dsp:cNvSpPr/>
      </dsp:nvSpPr>
      <dsp:spPr>
        <a:xfrm>
          <a:off x="0" y="2301530"/>
          <a:ext cx="672526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setRegisteredOnServerLifeSpan</a:t>
          </a:r>
          <a:r>
            <a:rPr lang="en-US" sz="2100" b="1" kern="1200" dirty="0" smtClean="0"/>
            <a:t>(</a:t>
          </a:r>
          <a:r>
            <a:rPr lang="en-US" sz="2100" b="1" kern="1200" dirty="0" err="1" smtClean="0"/>
            <a:t>millis</a:t>
          </a:r>
          <a:r>
            <a:rPr lang="en-US" sz="2100" b="1" kern="1200" dirty="0" smtClean="0"/>
            <a:t>)</a:t>
          </a:r>
        </a:p>
      </dsp:txBody>
      <dsp:txXfrm>
        <a:off x="24588" y="2326118"/>
        <a:ext cx="6676085" cy="454509"/>
      </dsp:txXfrm>
    </dsp:sp>
    <dsp:sp modelId="{D89FC9C8-1CA9-4637-881E-45FC782004A4}">
      <dsp:nvSpPr>
        <dsp:cNvPr id="0" name=""/>
        <dsp:cNvSpPr/>
      </dsp:nvSpPr>
      <dsp:spPr>
        <a:xfrm>
          <a:off x="0" y="2865695"/>
          <a:ext cx="672526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isRegistered</a:t>
          </a:r>
          <a:r>
            <a:rPr lang="en-US" sz="2100" b="1" kern="1200" dirty="0" smtClean="0"/>
            <a:t>/</a:t>
          </a:r>
          <a:r>
            <a:rPr lang="en-US" sz="2100" b="1" kern="1200" dirty="0" err="1" smtClean="0"/>
            <a:t>isRegisteredOnServer</a:t>
          </a:r>
          <a:endParaRPr lang="en-US" sz="2100" b="1" kern="1200" dirty="0" smtClean="0"/>
        </a:p>
      </dsp:txBody>
      <dsp:txXfrm>
        <a:off x="24588" y="2890283"/>
        <a:ext cx="6676085" cy="454509"/>
      </dsp:txXfrm>
    </dsp:sp>
    <dsp:sp modelId="{1BAC7DB0-E8BE-42B6-AEBE-EC2BC160F679}">
      <dsp:nvSpPr>
        <dsp:cNvPr id="0" name=""/>
        <dsp:cNvSpPr/>
      </dsp:nvSpPr>
      <dsp:spPr>
        <a:xfrm>
          <a:off x="0" y="3429860"/>
          <a:ext cx="672526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getRegistrationId</a:t>
          </a:r>
          <a:endParaRPr lang="en-US" sz="2100" b="1" kern="1200" dirty="0" smtClean="0"/>
        </a:p>
      </dsp:txBody>
      <dsp:txXfrm>
        <a:off x="24588" y="3454448"/>
        <a:ext cx="6676085" cy="454509"/>
      </dsp:txXfrm>
    </dsp:sp>
    <dsp:sp modelId="{E0989DCD-145A-479B-838C-C62002225F20}">
      <dsp:nvSpPr>
        <dsp:cNvPr id="0" name=""/>
        <dsp:cNvSpPr/>
      </dsp:nvSpPr>
      <dsp:spPr>
        <a:xfrm>
          <a:off x="0" y="3994025"/>
          <a:ext cx="672526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getRegisteredOnServerLifeSpan</a:t>
          </a:r>
          <a:endParaRPr lang="ru-RU" sz="2100" b="1" kern="1200" dirty="0" smtClean="0"/>
        </a:p>
      </dsp:txBody>
      <dsp:txXfrm>
        <a:off x="24588" y="4018613"/>
        <a:ext cx="6676085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05.12.2012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7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05.12.2012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05.12.2012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05.12.2012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05.12.2012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05.12.2012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05.12.2012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05.12.2012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05.12.2012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05.12.2012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05.12.2012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05.12.2012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05.12.2012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is-explor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rcurial.selenic.com/" TargetMode="External"/><Relationship Id="rId5" Type="http://schemas.openxmlformats.org/officeDocument/2006/relationships/hyperlink" Target="http://code.google.com/p/google-api-java-client/wiki/Android" TargetMode="External"/><Relationship Id="rId4" Type="http://schemas.openxmlformats.org/officeDocument/2006/relationships/hyperlink" Target="https://developers.google.com/eclipse/docs/install-eclipse-4.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google/gcm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ervicex.net/globalweather.asmx" TargetMode="External"/><Relationship Id="rId7" Type="http://schemas.openxmlformats.org/officeDocument/2006/relationships/hyperlink" Target="http://www.fiddler2.com/fiddler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grammableweb.com/" TargetMode="External"/><Relationship Id="rId5" Type="http://schemas.openxmlformats.org/officeDocument/2006/relationships/hyperlink" Target="http://www.webservicex.net/ws/default.aspx" TargetMode="External"/><Relationship Id="rId4" Type="http://schemas.openxmlformats.org/officeDocument/2006/relationships/hyperlink" Target="http://www.google.com/ig/calculato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mehost/houses/4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mehost/clients/32/ord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0, слайд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7848872" cy="648072"/>
          </a:xfrm>
        </p:spPr>
        <p:txBody>
          <a:bodyPr>
            <a:noAutofit/>
          </a:bodyPr>
          <a:lstStyle/>
          <a:p>
            <a:r>
              <a:rPr lang="en-US" sz="3200" dirty="0" smtClean="0"/>
              <a:t>Google APIs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81754" y="1700808"/>
            <a:ext cx="802655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https://developers.google.com/apis-explorer/#p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Google API Explorer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https://developers.google.com/apis-explorer/#p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Google API Console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developers.google.com/eclipse/docs/install-eclipse-4.2</a:t>
            </a:r>
            <a:endParaRPr lang="en-US" dirty="0" smtClean="0"/>
          </a:p>
          <a:p>
            <a:r>
              <a:rPr lang="en-US" dirty="0" smtClean="0"/>
              <a:t>Google Plugin For Eclipse Juno</a:t>
            </a:r>
          </a:p>
          <a:p>
            <a:r>
              <a:rPr lang="en-US" dirty="0" smtClean="0"/>
              <a:t>(</a:t>
            </a:r>
            <a:r>
              <a:rPr lang="ru-RU" dirty="0" smtClean="0"/>
              <a:t>появится возможность </a:t>
            </a:r>
            <a:r>
              <a:rPr lang="ru-RU" dirty="0" err="1" smtClean="0"/>
              <a:t>программно</a:t>
            </a:r>
            <a:r>
              <a:rPr lang="ru-RU" dirty="0" smtClean="0"/>
              <a:t> генерировать </a:t>
            </a:r>
            <a:r>
              <a:rPr lang="en-US" dirty="0" smtClean="0"/>
              <a:t>API-</a:t>
            </a:r>
            <a:r>
              <a:rPr lang="ru-RU" dirty="0" smtClean="0"/>
              <a:t>клиенты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Пример:</a:t>
            </a:r>
          </a:p>
          <a:p>
            <a:r>
              <a:rPr lang="en-US" dirty="0" smtClean="0"/>
              <a:t>Google Tasks API (</a:t>
            </a:r>
            <a:r>
              <a:rPr lang="ru-RU" dirty="0" err="1" smtClean="0"/>
              <a:t>демо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Больше примеров: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code.google.com/p/google-api-java-client/wiki/Android</a:t>
            </a:r>
            <a:endParaRPr lang="ru-RU" dirty="0" smtClean="0"/>
          </a:p>
          <a:p>
            <a:r>
              <a:rPr lang="ru-RU" dirty="0" smtClean="0"/>
              <a:t>(потребуется поставить </a:t>
            </a:r>
            <a:r>
              <a:rPr lang="en-US" dirty="0"/>
              <a:t>mercurial  hg - </a:t>
            </a:r>
            <a:r>
              <a:rPr lang="en-US" dirty="0">
                <a:hlinkClick r:id="rId6"/>
              </a:rPr>
              <a:t>http://mercurial.selenic.com/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528682" cy="562775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Какие задачи решает облачное решение (на примере </a:t>
            </a:r>
            <a:r>
              <a:rPr lang="en-US" sz="2400" b="1" dirty="0" smtClean="0"/>
              <a:t>Windows Azure</a:t>
            </a:r>
            <a:r>
              <a:rPr lang="ru-RU" sz="2400" b="1" dirty="0" smtClean="0"/>
              <a:t>)?</a:t>
            </a:r>
            <a:endParaRPr lang="ru-RU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7704856" cy="50475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Масштабирование</a:t>
            </a: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- Ресурсы выделяются по мере необходимости: при низкой загрузке это может быть один сервер, при высокой – несколько серверов</a:t>
            </a:r>
          </a:p>
          <a:p>
            <a:endParaRPr lang="ru-RU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Балансировка трафика: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Авторедирект на ближайший сервер (Америка, Европа, Азия)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Round Robin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, равномерная раздача трафика между серверами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Дублирование данных в дата центрах на расстоянии в несколько сотен миль друг от друга</a:t>
            </a:r>
          </a:p>
          <a:p>
            <a:pPr marL="285750" indent="-285750">
              <a:buFontTx/>
              <a:buChar char="-"/>
            </a:pPr>
            <a:endParaRPr lang="ru-RU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Распределенные базы данных: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Автосинхронизация баз данных, находящихся на разных континентах,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Распределенные транзакции</a:t>
            </a:r>
          </a:p>
          <a:p>
            <a:endParaRPr lang="ru-RU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Эффективная раздача медиа-контента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при высоких нагрузках: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Потоковое видео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Графика</a:t>
            </a:r>
          </a:p>
          <a:p>
            <a:endParaRPr lang="ru-RU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Распределенная система кэширования, логирования, </a:t>
            </a:r>
            <a:r>
              <a:rPr lang="ru-RU" sz="1400" b="1" dirty="0" err="1" smtClean="0">
                <a:latin typeface="Consolas" pitchFamily="49" charset="0"/>
                <a:cs typeface="Consolas" pitchFamily="49" charset="0"/>
              </a:rPr>
              <a:t>бэкапов</a:t>
            </a:r>
            <a:endParaRPr lang="ru-RU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Распределенная система безопасности и контроля доступа</a:t>
            </a:r>
            <a:endParaRPr lang="en-US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Система мониторинга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54262" y="908720"/>
            <a:ext cx="8136903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Google Cloud Messaging</a:t>
            </a:r>
            <a:r>
              <a:rPr lang="ru-RU" sz="2800" dirty="0" smtClean="0"/>
              <a:t> (</a:t>
            </a:r>
            <a:r>
              <a:rPr lang="en-US" sz="2800" dirty="0" smtClean="0"/>
              <a:t>GCM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4685" y="5373216"/>
            <a:ext cx="81221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Google Messaging </a:t>
            </a:r>
            <a:r>
              <a:rPr lang="en-US" sz="1600" dirty="0"/>
              <a:t>For Android -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developer.android.com/guide/google/gcm/index.html</a:t>
            </a:r>
            <a:endParaRPr lang="en-US" sz="1600" dirty="0" smtClean="0"/>
          </a:p>
          <a:p>
            <a:endParaRPr lang="en-US" sz="1600" dirty="0" smtClean="0"/>
          </a:p>
          <a:p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6413326" cy="30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54262" y="908720"/>
            <a:ext cx="8136903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Подключение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4262" y="1556792"/>
            <a:ext cx="8136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Android-</a:t>
            </a:r>
            <a:r>
              <a:rPr lang="ru-RU" sz="2000" dirty="0" smtClean="0"/>
              <a:t>клиент регистрируется в </a:t>
            </a:r>
            <a:r>
              <a:rPr lang="en-US" sz="2000" dirty="0" smtClean="0"/>
              <a:t>GCM-</a:t>
            </a:r>
            <a:r>
              <a:rPr lang="ru-RU" sz="2000" dirty="0" smtClean="0"/>
              <a:t>сервисе,</a:t>
            </a:r>
          </a:p>
          <a:p>
            <a:r>
              <a:rPr lang="ru-RU" sz="2000" dirty="0" smtClean="0"/>
              <a:t>отправляя намерение </a:t>
            </a:r>
            <a:r>
              <a:rPr lang="en-US" sz="2000" b="1" dirty="0" smtClean="0"/>
              <a:t>com.google.android.c2dm.intent.REGISTER</a:t>
            </a:r>
            <a:endParaRPr lang="ru-RU" sz="2000" b="1" dirty="0" smtClean="0"/>
          </a:p>
          <a:p>
            <a:r>
              <a:rPr lang="ru-RU" sz="2000" dirty="0" smtClean="0"/>
              <a:t>с указанием </a:t>
            </a:r>
            <a:r>
              <a:rPr lang="en-US" sz="2000" dirty="0" smtClean="0"/>
              <a:t>SENDER_ID (</a:t>
            </a:r>
            <a:r>
              <a:rPr lang="ru-RU" sz="2000" dirty="0" smtClean="0"/>
              <a:t>идентификатор проекта</a:t>
            </a:r>
            <a:r>
              <a:rPr lang="en-US" sz="2000" dirty="0" smtClean="0"/>
              <a:t>) </a:t>
            </a:r>
            <a:r>
              <a:rPr lang="ru-RU" sz="2000" dirty="0" smtClean="0"/>
              <a:t>и     </a:t>
            </a:r>
            <a:r>
              <a:rPr lang="en-US" sz="2000" dirty="0" smtClean="0"/>
              <a:t>APPLICATION_ID</a:t>
            </a:r>
            <a:r>
              <a:rPr lang="ru-RU" sz="2000" dirty="0" smtClean="0"/>
              <a:t>  (имя пакета приложения).</a:t>
            </a:r>
          </a:p>
          <a:p>
            <a:endParaRPr lang="ru-RU" sz="2000" dirty="0" smtClean="0"/>
          </a:p>
          <a:p>
            <a:r>
              <a:rPr lang="ru-RU" sz="2000" dirty="0" smtClean="0"/>
              <a:t>2. </a:t>
            </a:r>
            <a:r>
              <a:rPr lang="en-US" sz="2000" dirty="0" smtClean="0"/>
              <a:t>GCM-</a:t>
            </a:r>
            <a:r>
              <a:rPr lang="en-US" sz="2000" dirty="0"/>
              <a:t>c</a:t>
            </a:r>
            <a:r>
              <a:rPr lang="ru-RU" sz="2000" dirty="0" err="1" smtClean="0"/>
              <a:t>ервер</a:t>
            </a:r>
            <a:r>
              <a:rPr lang="ru-RU" sz="2000" dirty="0" smtClean="0"/>
              <a:t> посылает</a:t>
            </a:r>
            <a:r>
              <a:rPr lang="en-US" sz="2000" dirty="0" smtClean="0"/>
              <a:t> </a:t>
            </a:r>
            <a:r>
              <a:rPr lang="ru-RU" sz="2000" dirty="0" smtClean="0"/>
              <a:t>клиенту  широковещательное намерение </a:t>
            </a:r>
            <a:r>
              <a:rPr lang="en-US" sz="2000" b="1" dirty="0" smtClean="0"/>
              <a:t>com.google.android.c2dm.intent.REGISTRATION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 намерении задано либо </a:t>
            </a:r>
            <a:r>
              <a:rPr lang="en-US" sz="2000" dirty="0" smtClean="0"/>
              <a:t>registration id</a:t>
            </a:r>
            <a:r>
              <a:rPr lang="ru-RU" sz="2000" dirty="0" smtClean="0"/>
              <a:t>, либо </a:t>
            </a:r>
            <a:r>
              <a:rPr lang="en-US" sz="2000" dirty="0" smtClean="0"/>
              <a:t>error (</a:t>
            </a:r>
            <a:r>
              <a:rPr lang="ru-RU" sz="2000" dirty="0" smtClean="0"/>
              <a:t>ошибка регистрации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3. В случае успешного получения регистрационного номера, клиент посылает</a:t>
            </a:r>
            <a:r>
              <a:rPr lang="en-US" sz="2000" dirty="0" smtClean="0"/>
              <a:t> </a:t>
            </a:r>
            <a:r>
              <a:rPr lang="ru-RU" sz="2000" dirty="0" smtClean="0"/>
              <a:t>серверу (</a:t>
            </a:r>
            <a:r>
              <a:rPr lang="en-US" sz="2000" dirty="0" smtClean="0"/>
              <a:t>third-party server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регистрационный номер.</a:t>
            </a:r>
          </a:p>
        </p:txBody>
      </p:sp>
    </p:spTree>
    <p:extLst>
      <p:ext uri="{BB962C8B-B14F-4D97-AF65-F5344CB8AC3E}">
        <p14:creationId xmlns:p14="http://schemas.microsoft.com/office/powerpoint/2010/main" val="3636734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54262" y="908720"/>
            <a:ext cx="8136903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Отправка сообщения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4262" y="1556792"/>
            <a:ext cx="81369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Сервер (</a:t>
            </a:r>
            <a:r>
              <a:rPr lang="en-US" sz="2000" dirty="0" smtClean="0"/>
              <a:t>third-party server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отправляет запрос </a:t>
            </a:r>
            <a:r>
              <a:rPr lang="en-US" sz="2000" dirty="0" smtClean="0"/>
              <a:t>GCM-</a:t>
            </a:r>
            <a:r>
              <a:rPr lang="ru-RU" sz="2000" dirty="0" smtClean="0"/>
              <a:t>службе по защищенному каналу </a:t>
            </a:r>
            <a:r>
              <a:rPr lang="en-US" sz="2000" dirty="0" smtClean="0"/>
              <a:t>HTTPS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В запросе содержится сообщение, один</a:t>
            </a:r>
            <a:r>
              <a:rPr lang="en-US" sz="2000" dirty="0" smtClean="0"/>
              <a:t> (</a:t>
            </a:r>
            <a:r>
              <a:rPr lang="en-US" sz="2000" dirty="0" err="1" smtClean="0"/>
              <a:t>singlecast</a:t>
            </a:r>
            <a:r>
              <a:rPr lang="en-US" sz="2000" dirty="0" smtClean="0"/>
              <a:t>)</a:t>
            </a:r>
            <a:r>
              <a:rPr lang="ru-RU" sz="2000" dirty="0" smtClean="0"/>
              <a:t> или  более  </a:t>
            </a:r>
            <a:r>
              <a:rPr lang="en-US" sz="2000" dirty="0" smtClean="0"/>
              <a:t>registration id</a:t>
            </a:r>
            <a:r>
              <a:rPr lang="ru-RU" sz="2000" dirty="0" smtClean="0"/>
              <a:t> устройств</a:t>
            </a:r>
            <a:r>
              <a:rPr lang="en-US" sz="2000" dirty="0" smtClean="0"/>
              <a:t> (multicast) </a:t>
            </a:r>
            <a:r>
              <a:rPr lang="ru-RU" sz="2000" dirty="0" smtClean="0"/>
              <a:t>и </a:t>
            </a:r>
            <a:r>
              <a:rPr lang="en-US" sz="2000" dirty="0" err="1" smtClean="0"/>
              <a:t>api</a:t>
            </a:r>
            <a:r>
              <a:rPr lang="en-US" sz="2000" dirty="0" smtClean="0"/>
              <a:t> key (</a:t>
            </a:r>
            <a:r>
              <a:rPr lang="ru-RU" sz="2000" dirty="0" smtClean="0"/>
              <a:t>для авторизации</a:t>
            </a:r>
            <a:r>
              <a:rPr lang="en-US" sz="2000" dirty="0" smtClean="0"/>
              <a:t>)</a:t>
            </a:r>
            <a:r>
              <a:rPr lang="ru-RU" sz="2000" dirty="0" smtClean="0"/>
              <a:t>. Сообщение состоит из пар «ключ-значение»</a:t>
            </a:r>
          </a:p>
          <a:p>
            <a:pPr marL="342900" indent="-342900">
              <a:buAutoNum type="arabicPeriod"/>
            </a:pPr>
            <a:endParaRPr lang="ru-RU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GCM-</a:t>
            </a:r>
            <a:r>
              <a:rPr lang="ru-RU" sz="2000" dirty="0" smtClean="0"/>
              <a:t>служба ставит сообщение в очередь пересылки, а также сохраняет его, если устройство (устройства) в данный момент не привязаны к Сети. После чего формирует ответ </a:t>
            </a:r>
            <a:r>
              <a:rPr lang="en-US" sz="2000" dirty="0" smtClean="0"/>
              <a:t> </a:t>
            </a:r>
            <a:r>
              <a:rPr lang="ru-RU" sz="2000" dirty="0" smtClean="0"/>
              <a:t>и пересылает его серверу (</a:t>
            </a:r>
            <a:r>
              <a:rPr lang="en-US" sz="2000" dirty="0" smtClean="0"/>
              <a:t>third-party server</a:t>
            </a:r>
            <a:r>
              <a:rPr lang="ru-RU" sz="2000" dirty="0" smtClean="0"/>
              <a:t>).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Когда смартфон появляется в Сети, </a:t>
            </a:r>
            <a:r>
              <a:rPr lang="en-US" sz="2000" dirty="0" smtClean="0"/>
              <a:t>GCM-</a:t>
            </a:r>
            <a:r>
              <a:rPr lang="ru-RU" sz="2000" dirty="0" smtClean="0"/>
              <a:t>служба посылает ему сообщение.</a:t>
            </a:r>
          </a:p>
        </p:txBody>
      </p:sp>
    </p:spTree>
    <p:extLst>
      <p:ext uri="{BB962C8B-B14F-4D97-AF65-F5344CB8AC3E}">
        <p14:creationId xmlns:p14="http://schemas.microsoft.com/office/powerpoint/2010/main" val="3965329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Получение сообщения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0704" y="1106877"/>
            <a:ext cx="81369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/>
              <a:t>Клиентская сторона получает входящее сообщение.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ru-RU" sz="2000" dirty="0" smtClean="0"/>
              <a:t>Если приложение было удалено, то </a:t>
            </a:r>
            <a:r>
              <a:rPr lang="en-US" sz="2000" dirty="0" smtClean="0"/>
              <a:t>GCM-</a:t>
            </a:r>
            <a:r>
              <a:rPr lang="ru-RU" sz="2000" dirty="0" smtClean="0"/>
              <a:t>сервис получает извещение об этом.  Отправка сообщения считается успешной, но в следующий раз </a:t>
            </a:r>
            <a:r>
              <a:rPr lang="en-US" sz="2000" dirty="0" smtClean="0"/>
              <a:t>GCM-</a:t>
            </a:r>
            <a:r>
              <a:rPr lang="ru-RU" sz="2000" dirty="0" smtClean="0"/>
              <a:t>сервис не будет посылать запрос уст</a:t>
            </a:r>
            <a:r>
              <a:rPr lang="ru-RU" sz="2000" dirty="0"/>
              <a:t>р</a:t>
            </a:r>
            <a:r>
              <a:rPr lang="ru-RU" sz="2000" dirty="0" smtClean="0"/>
              <a:t>ойству, а сразу вернет ошибку </a:t>
            </a:r>
            <a:r>
              <a:rPr lang="en-US" sz="2000" dirty="0" smtClean="0"/>
              <a:t>UNREGISTERED </a:t>
            </a:r>
            <a:r>
              <a:rPr lang="ru-RU" sz="2000" dirty="0" smtClean="0"/>
              <a:t>серверу (</a:t>
            </a:r>
            <a:r>
              <a:rPr lang="en-US" sz="2000" dirty="0" smtClean="0"/>
              <a:t>third-party server</a:t>
            </a:r>
            <a:r>
              <a:rPr lang="ru-RU" sz="2000" dirty="0" smtClean="0"/>
              <a:t>)</a:t>
            </a:r>
            <a:r>
              <a:rPr lang="en-US" sz="2000" dirty="0" smtClean="0"/>
              <a:t>.</a:t>
            </a:r>
            <a:r>
              <a:rPr lang="ru-RU" sz="2000" dirty="0" smtClean="0"/>
              <a:t> Если же приложение найдено</a:t>
            </a:r>
            <a:r>
              <a:rPr lang="en-US" sz="2000" dirty="0" smtClean="0"/>
              <a:t>, </a:t>
            </a:r>
            <a:r>
              <a:rPr lang="ru-RU" sz="2000" dirty="0" smtClean="0"/>
              <a:t>то обработка сообщения продолжается.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 Сообщение декодируется в набор парами «ключ-значение» и формируется намерение </a:t>
            </a:r>
            <a:r>
              <a:rPr lang="en-US" sz="2000" b="1" dirty="0"/>
              <a:t>com.google.android.c2dm.intent.RECEIVE</a:t>
            </a:r>
            <a:r>
              <a:rPr lang="ru-RU" sz="2000" dirty="0" smtClean="0"/>
              <a:t> с этими парами.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Происходит широковещательный запрос, который получает только приемник зарегистрированного приложения. 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Приложение обрабатывает намерение </a:t>
            </a:r>
            <a:r>
              <a:rPr lang="en-US" sz="2000" b="1" dirty="0" smtClean="0"/>
              <a:t>com.google.android.c2dm.intent.RECEIVE</a:t>
            </a:r>
            <a:r>
              <a:rPr lang="ru-RU" sz="2000" b="1" dirty="0" smtClean="0"/>
              <a:t> </a:t>
            </a:r>
            <a:r>
              <a:rPr lang="ru-RU" sz="2000" dirty="0" smtClean="0"/>
              <a:t>и извлекает пары «ключ-значение» через </a:t>
            </a:r>
            <a:r>
              <a:rPr lang="en-US" sz="2000" dirty="0" smtClean="0"/>
              <a:t>EXTRAs.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758828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Клиентская сторона</a:t>
            </a:r>
            <a:endParaRPr lang="en-US" sz="2800" dirty="0"/>
          </a:p>
          <a:p>
            <a:r>
              <a:rPr lang="ru-RU" sz="2800" dirty="0" smtClean="0"/>
              <a:t>                                                  полномочия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6214" y="1916832"/>
            <a:ext cx="8312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android.permission.INTERNET</a:t>
            </a:r>
            <a:r>
              <a:rPr lang="en-US" i="1" dirty="0"/>
              <a:t>" </a:t>
            </a:r>
            <a:r>
              <a:rPr lang="en-US" i="1" dirty="0" smtClean="0"/>
              <a:t>/&gt;</a:t>
            </a:r>
            <a:endParaRPr lang="ru-RU" i="1" dirty="0" smtClean="0"/>
          </a:p>
          <a:p>
            <a:endParaRPr lang="en-US" i="1" dirty="0"/>
          </a:p>
          <a:p>
            <a:r>
              <a:rPr lang="en-US" dirty="0" smtClean="0"/>
              <a:t>&lt;</a:t>
            </a:r>
            <a:r>
              <a:rPr lang="en-US" dirty="0"/>
              <a:t>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android.permission.GET_ACCOUNTS</a:t>
            </a:r>
            <a:r>
              <a:rPr lang="en-US" i="1" dirty="0"/>
              <a:t>" /&gt;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android.permission.WAKE_LOCK</a:t>
            </a:r>
            <a:r>
              <a:rPr lang="en-US" i="1" dirty="0"/>
              <a:t>" /&gt;</a:t>
            </a:r>
          </a:p>
          <a:p>
            <a:endParaRPr lang="en-US" dirty="0" smtClean="0"/>
          </a:p>
          <a:p>
            <a:r>
              <a:rPr lang="en-US" dirty="0" smtClean="0"/>
              <a:t>&lt;permission   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app_package_name.permission.C2D_MESSAGE"</a:t>
            </a:r>
            <a:r>
              <a:rPr lang="ru-RU" i="1" dirty="0" smtClean="0"/>
              <a:t> </a:t>
            </a:r>
            <a:r>
              <a:rPr lang="en-US" dirty="0" err="1" smtClean="0"/>
              <a:t>android:protectionLevel</a:t>
            </a:r>
            <a:r>
              <a:rPr lang="en-US" dirty="0" smtClean="0"/>
              <a:t>=</a:t>
            </a:r>
            <a:r>
              <a:rPr lang="en-US" i="1" dirty="0" smtClean="0"/>
              <a:t>"signature" /&gt;</a:t>
            </a:r>
          </a:p>
          <a:p>
            <a:endParaRPr lang="en-US" dirty="0" smtClean="0"/>
          </a:p>
          <a:p>
            <a:r>
              <a:rPr lang="en-US" dirty="0" smtClean="0"/>
              <a:t>&lt;uses-permission</a:t>
            </a:r>
            <a:r>
              <a:rPr lang="ru-RU" dirty="0" smtClean="0"/>
              <a:t> </a:t>
            </a:r>
            <a:r>
              <a:rPr lang="en-US" dirty="0" smtClean="0"/>
              <a:t>       </a:t>
            </a:r>
            <a:r>
              <a:rPr lang="en-US" dirty="0" err="1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“app_package_name.permission.C2D_MESSAGE</a:t>
            </a:r>
            <a:r>
              <a:rPr lang="en-US" i="1" dirty="0"/>
              <a:t>" </a:t>
            </a:r>
            <a:r>
              <a:rPr lang="en-US" i="1" dirty="0" smtClean="0"/>
              <a:t>/&gt;</a:t>
            </a:r>
          </a:p>
          <a:p>
            <a:endParaRPr lang="ru-RU" dirty="0"/>
          </a:p>
          <a:p>
            <a:r>
              <a:rPr lang="en-US" dirty="0" smtClean="0"/>
              <a:t>&lt;uses-permission      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"com.google.android.c2dm.permission.RECEIVE" /&gt;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07002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1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Клиентская сторона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классы                                              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3120" y="1672587"/>
            <a:ext cx="8312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receiver</a:t>
            </a:r>
            <a:r>
              <a:rPr lang="ru-RU" dirty="0" smtClean="0"/>
              <a:t> </a:t>
            </a:r>
            <a:r>
              <a:rPr lang="en-US" dirty="0" smtClean="0"/>
              <a:t>          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com.google.android.gcm.GCMBroadcastReceiver</a:t>
            </a:r>
            <a:r>
              <a:rPr lang="en-US" i="1" dirty="0"/>
              <a:t>"</a:t>
            </a:r>
          </a:p>
          <a:p>
            <a:r>
              <a:rPr lang="en-US" dirty="0" err="1" smtClean="0"/>
              <a:t>android:permission</a:t>
            </a:r>
            <a:r>
              <a:rPr lang="en-US" dirty="0"/>
              <a:t>=</a:t>
            </a:r>
            <a:r>
              <a:rPr lang="en-US" i="1" dirty="0"/>
              <a:t>"com.google.android.c2dm.permission.SEND" </a:t>
            </a:r>
            <a:r>
              <a:rPr lang="en-US" i="1" dirty="0" smtClean="0"/>
              <a:t>&gt;</a:t>
            </a:r>
            <a:endParaRPr lang="ru-RU" i="1" dirty="0" smtClean="0"/>
          </a:p>
          <a:p>
            <a:endParaRPr lang="en-US" i="1" dirty="0"/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/>
              <a:t>intent-filter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en-US" dirty="0"/>
          </a:p>
          <a:p>
            <a:r>
              <a:rPr lang="ru-RU" dirty="0" smtClean="0"/>
              <a:t>    </a:t>
            </a:r>
            <a:r>
              <a:rPr lang="en-US" dirty="0" smtClean="0"/>
              <a:t>&lt;</a:t>
            </a:r>
            <a:r>
              <a:rPr lang="en-US" dirty="0"/>
              <a:t>action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"com.google.android.c2dm.intent.RECEIVE" </a:t>
            </a:r>
            <a:r>
              <a:rPr lang="en-US" i="1" dirty="0" smtClean="0"/>
              <a:t>/&gt;</a:t>
            </a:r>
            <a:endParaRPr lang="ru-RU" i="1" dirty="0" smtClean="0"/>
          </a:p>
          <a:p>
            <a:endParaRPr lang="en-US" i="1" dirty="0"/>
          </a:p>
          <a:p>
            <a:r>
              <a:rPr lang="ru-RU" dirty="0" smtClean="0"/>
              <a:t>    </a:t>
            </a:r>
            <a:r>
              <a:rPr lang="en-US" dirty="0" smtClean="0"/>
              <a:t>&lt;action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    </a:t>
            </a:r>
            <a:r>
              <a:rPr lang="en-US" dirty="0" err="1" smtClean="0"/>
              <a:t>android:name</a:t>
            </a:r>
            <a:r>
              <a:rPr lang="en-US" dirty="0"/>
              <a:t>=</a:t>
            </a:r>
            <a:r>
              <a:rPr lang="en-US" i="1" dirty="0"/>
              <a:t>"com.google.android.c2dm.intent.REGISTRATION" </a:t>
            </a:r>
            <a:r>
              <a:rPr lang="en-US" i="1" dirty="0" smtClean="0"/>
              <a:t>/&gt;</a:t>
            </a:r>
            <a:endParaRPr lang="ru-RU" i="1" dirty="0" smtClean="0"/>
          </a:p>
          <a:p>
            <a:endParaRPr lang="en-US" i="1" dirty="0"/>
          </a:p>
          <a:p>
            <a:r>
              <a:rPr lang="en-US" dirty="0"/>
              <a:t>    </a:t>
            </a:r>
            <a:r>
              <a:rPr lang="en-US" dirty="0" smtClean="0"/>
              <a:t>&lt;</a:t>
            </a:r>
            <a:r>
              <a:rPr lang="en-US" dirty="0"/>
              <a:t>category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com.google.android.gcm.demo.app</a:t>
            </a:r>
            <a:r>
              <a:rPr lang="en-US" i="1" dirty="0"/>
              <a:t>" </a:t>
            </a:r>
            <a:r>
              <a:rPr lang="en-US" i="1" dirty="0" smtClean="0"/>
              <a:t>/&gt;</a:t>
            </a:r>
            <a:endParaRPr lang="ru-RU" i="1" dirty="0" smtClean="0"/>
          </a:p>
          <a:p>
            <a:endParaRPr lang="en-US" i="1" dirty="0"/>
          </a:p>
          <a:p>
            <a:r>
              <a:rPr lang="en-US" dirty="0"/>
              <a:t>   </a:t>
            </a:r>
            <a:r>
              <a:rPr lang="en-US" dirty="0" smtClean="0"/>
              <a:t>&lt;/</a:t>
            </a:r>
            <a:r>
              <a:rPr lang="en-US" dirty="0"/>
              <a:t>intent-filter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receiver&gt;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17094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1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Клиентская сторона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классы                                              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3120" y="1672587"/>
            <a:ext cx="83120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GCMIntentService</a:t>
            </a:r>
            <a:r>
              <a:rPr lang="en-US" b="1" dirty="0"/>
              <a:t> extends </a:t>
            </a:r>
            <a:r>
              <a:rPr lang="en-US" b="1" dirty="0" err="1"/>
              <a:t>GCMBaseIntentService</a:t>
            </a:r>
            <a:r>
              <a:rPr lang="en-US" b="1" dirty="0"/>
              <a:t> {</a:t>
            </a:r>
          </a:p>
          <a:p>
            <a:endParaRPr lang="ru-RU" dirty="0"/>
          </a:p>
          <a:p>
            <a:r>
              <a:rPr lang="en-US" b="1" dirty="0" smtClean="0"/>
              <a:t>    protected </a:t>
            </a:r>
            <a:r>
              <a:rPr lang="en-US" b="1" dirty="0"/>
              <a:t>void </a:t>
            </a:r>
            <a:r>
              <a:rPr lang="en-US" b="1" dirty="0" err="1"/>
              <a:t>onRegistered</a:t>
            </a:r>
            <a:r>
              <a:rPr lang="en-US" b="1" dirty="0"/>
              <a:t>(Context </a:t>
            </a:r>
            <a:r>
              <a:rPr lang="en-US" b="1" dirty="0" err="1"/>
              <a:t>context</a:t>
            </a:r>
            <a:r>
              <a:rPr lang="en-US" b="1" dirty="0"/>
              <a:t>, String </a:t>
            </a:r>
            <a:r>
              <a:rPr lang="en-US" b="1" dirty="0" err="1"/>
              <a:t>registrationId</a:t>
            </a:r>
            <a:r>
              <a:rPr lang="en-US" b="1" dirty="0"/>
              <a:t>) </a:t>
            </a:r>
            <a:r>
              <a:rPr lang="en-US" b="1" dirty="0" smtClean="0"/>
              <a:t>;</a:t>
            </a:r>
            <a:endParaRPr lang="en-US" b="1" dirty="0"/>
          </a:p>
          <a:p>
            <a:endParaRPr lang="ru-RU" dirty="0"/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b="1" dirty="0"/>
              <a:t>protected void </a:t>
            </a:r>
            <a:r>
              <a:rPr lang="en-US" b="1" dirty="0" err="1"/>
              <a:t>onUnregistered</a:t>
            </a:r>
            <a:r>
              <a:rPr lang="en-US" b="1" dirty="0"/>
              <a:t>(Context </a:t>
            </a:r>
            <a:r>
              <a:rPr lang="en-US" b="1" dirty="0" err="1"/>
              <a:t>context</a:t>
            </a:r>
            <a:r>
              <a:rPr lang="en-US" b="1" dirty="0"/>
              <a:t>, String </a:t>
            </a:r>
            <a:r>
              <a:rPr lang="en-US" b="1" dirty="0" err="1"/>
              <a:t>registrationId</a:t>
            </a:r>
            <a:r>
              <a:rPr lang="en-US" b="1" dirty="0"/>
              <a:t>) </a:t>
            </a:r>
          </a:p>
          <a:p>
            <a:r>
              <a:rPr lang="en-US" dirty="0"/>
              <a:t>   </a:t>
            </a:r>
            <a:endParaRPr lang="ru-RU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protected void </a:t>
            </a:r>
            <a:r>
              <a:rPr lang="en-US" b="1" dirty="0" err="1"/>
              <a:t>onMessage</a:t>
            </a:r>
            <a:r>
              <a:rPr lang="en-US" b="1" dirty="0"/>
              <a:t>(Context </a:t>
            </a:r>
            <a:r>
              <a:rPr lang="en-US" b="1" dirty="0" err="1"/>
              <a:t>context</a:t>
            </a:r>
            <a:r>
              <a:rPr lang="en-US" b="1" dirty="0"/>
              <a:t>, Intent intent</a:t>
            </a:r>
            <a:r>
              <a:rPr lang="en-US" b="1" dirty="0" smtClean="0"/>
              <a:t>)</a:t>
            </a:r>
            <a:endParaRPr lang="ru-RU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protected void </a:t>
            </a:r>
            <a:r>
              <a:rPr lang="en-US" b="1" dirty="0" err="1"/>
              <a:t>onDeletedMessages</a:t>
            </a:r>
            <a:r>
              <a:rPr lang="en-US" b="1" dirty="0"/>
              <a:t>(Context </a:t>
            </a:r>
            <a:r>
              <a:rPr lang="en-US" b="1" dirty="0" err="1"/>
              <a:t>context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total)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 public </a:t>
            </a:r>
            <a:r>
              <a:rPr lang="en-US" b="1" dirty="0"/>
              <a:t>void </a:t>
            </a:r>
            <a:r>
              <a:rPr lang="en-US" b="1" dirty="0" err="1"/>
              <a:t>onError</a:t>
            </a:r>
            <a:r>
              <a:rPr lang="en-US" b="1" dirty="0"/>
              <a:t>(Context </a:t>
            </a:r>
            <a:r>
              <a:rPr lang="en-US" b="1" dirty="0" err="1"/>
              <a:t>context</a:t>
            </a:r>
            <a:r>
              <a:rPr lang="en-US" b="1" dirty="0"/>
              <a:t>, String </a:t>
            </a:r>
            <a:r>
              <a:rPr lang="en-US" b="1" dirty="0" err="1"/>
              <a:t>errorId</a:t>
            </a:r>
            <a:r>
              <a:rPr lang="en-US" b="1" dirty="0" smtClean="0"/>
              <a:t>)</a:t>
            </a:r>
            <a:endParaRPr lang="ru-RU" dirty="0"/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b="1" dirty="0"/>
              <a:t>protected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onRecoverableError</a:t>
            </a:r>
            <a:r>
              <a:rPr lang="en-US" b="1" dirty="0"/>
              <a:t>(Context </a:t>
            </a:r>
            <a:r>
              <a:rPr lang="en-US" b="1" dirty="0" err="1"/>
              <a:t>context</a:t>
            </a:r>
            <a:r>
              <a:rPr lang="en-US" b="1" dirty="0"/>
              <a:t>, String </a:t>
            </a:r>
            <a:r>
              <a:rPr lang="en-US" b="1" dirty="0" err="1"/>
              <a:t>errorId</a:t>
            </a:r>
            <a:r>
              <a:rPr lang="en-US" b="1" dirty="0" smtClean="0"/>
              <a:t>)</a:t>
            </a:r>
            <a:endParaRPr lang="ru-RU" dirty="0"/>
          </a:p>
          <a:p>
            <a:r>
              <a:rPr lang="ru-RU" dirty="0" smtClean="0"/>
              <a:t>}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31910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/>
              <a:t>GCM: </a:t>
            </a:r>
            <a:r>
              <a:rPr lang="ru-RU" sz="2800" b="1" dirty="0" smtClean="0"/>
              <a:t>Клиентская сторона</a:t>
            </a:r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                                   классы                                              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0705" y="1397967"/>
            <a:ext cx="831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GCMRegistrar</a:t>
            </a:r>
            <a:r>
              <a:rPr lang="en-US" sz="2400" b="1" dirty="0" smtClean="0"/>
              <a:t> singleton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607089528"/>
              </p:ext>
            </p:extLst>
          </p:nvPr>
        </p:nvGraphicFramePr>
        <p:xfrm>
          <a:off x="1276524" y="1916871"/>
          <a:ext cx="6725261" cy="454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158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5689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На прошлой лекции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56896"/>
            <a:ext cx="792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/>
              <a:t>Модель безопасности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err="1" smtClean="0"/>
              <a:t>Межпроцессное</a:t>
            </a:r>
            <a:r>
              <a:rPr lang="ru-RU" sz="3600" dirty="0" smtClean="0"/>
              <a:t> взаимодействие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/>
              <a:t>Шейдеры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/>
              <a:t>Анимация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ru-RU" dirty="0" smtClean="0">
                <a:solidFill>
                  <a:schemeClr val="bg1"/>
                </a:solidFill>
              </a:rPr>
              <a:t>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Серверная </a:t>
            </a:r>
            <a:r>
              <a:rPr lang="ru-RU" sz="2800" dirty="0" smtClean="0"/>
              <a:t>сторона</a:t>
            </a:r>
            <a:endParaRPr lang="ru-RU" sz="2800" dirty="0" smtClean="0"/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классы                                              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0704" y="2060848"/>
            <a:ext cx="813690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Message </a:t>
            </a:r>
            <a:r>
              <a:rPr lang="en-US" sz="2400" dirty="0" err="1"/>
              <a:t>message</a:t>
            </a:r>
            <a:r>
              <a:rPr lang="en-US" sz="2400" dirty="0"/>
              <a:t> = new </a:t>
            </a:r>
            <a:r>
              <a:rPr lang="en-US" sz="2400" dirty="0" err="1"/>
              <a:t>Message.Builder</a:t>
            </a:r>
            <a:r>
              <a:rPr lang="en-US" sz="2400" dirty="0"/>
              <a:t>() 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r>
              <a:rPr lang="en-US" sz="2400" dirty="0" err="1"/>
              <a:t>collapseKey</a:t>
            </a:r>
            <a:r>
              <a:rPr lang="en-US" sz="2400" dirty="0"/>
              <a:t>(</a:t>
            </a:r>
            <a:r>
              <a:rPr lang="en-US" sz="2400" dirty="0" err="1"/>
              <a:t>collapseKey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000" dirty="0" smtClean="0"/>
              <a:t>//</a:t>
            </a:r>
            <a:r>
              <a:rPr lang="ru-RU" sz="2000" dirty="0" smtClean="0"/>
              <a:t> ключ группировки (свертки)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r>
              <a:rPr lang="en-US" sz="2400" dirty="0" err="1"/>
              <a:t>timeToLive</a:t>
            </a:r>
            <a:r>
              <a:rPr lang="en-US" sz="2400" dirty="0"/>
              <a:t>(3) </a:t>
            </a:r>
            <a:r>
              <a:rPr lang="en-US" sz="2400" dirty="0" smtClean="0"/>
              <a:t> </a:t>
            </a:r>
            <a:r>
              <a:rPr lang="ru-RU" sz="2400" dirty="0" smtClean="0"/>
              <a:t>  </a:t>
            </a:r>
            <a:r>
              <a:rPr lang="en-US" sz="2000" dirty="0" smtClean="0"/>
              <a:t>// </a:t>
            </a:r>
            <a:r>
              <a:rPr lang="ru-RU" sz="2000" dirty="0" smtClean="0"/>
              <a:t>в секундах (</a:t>
            </a:r>
            <a:r>
              <a:rPr lang="ru-RU" sz="2000" dirty="0" err="1" smtClean="0"/>
              <a:t>по-умолчанию</a:t>
            </a:r>
            <a:r>
              <a:rPr lang="ru-RU" sz="2000" dirty="0" smtClean="0"/>
              <a:t> – 4 недели)</a:t>
            </a:r>
            <a:endParaRPr lang="en-US" sz="2000" dirty="0" smtClean="0"/>
          </a:p>
          <a:p>
            <a:r>
              <a:rPr lang="en-US" sz="2400" dirty="0" smtClean="0"/>
              <a:t>.</a:t>
            </a:r>
            <a:r>
              <a:rPr lang="en-US" sz="2400" dirty="0" err="1"/>
              <a:t>delayWhileIdle</a:t>
            </a:r>
            <a:r>
              <a:rPr lang="en-US" sz="2400" dirty="0"/>
              <a:t>(true) </a:t>
            </a:r>
            <a:r>
              <a:rPr lang="en-US" dirty="0" smtClean="0"/>
              <a:t>// </a:t>
            </a:r>
            <a:r>
              <a:rPr lang="ru-RU" dirty="0" smtClean="0"/>
              <a:t>выводить приложение из режима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//</a:t>
            </a:r>
            <a:r>
              <a:rPr lang="ru-RU" dirty="0" smtClean="0"/>
              <a:t>ожидания или нет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r>
              <a:rPr lang="en-US" sz="2400" dirty="0" err="1"/>
              <a:t>addData</a:t>
            </a:r>
            <a:r>
              <a:rPr lang="en-US" sz="2400" dirty="0"/>
              <a:t>("key1", "value1</a:t>
            </a:r>
            <a:r>
              <a:rPr lang="en-US" sz="2400" dirty="0" smtClean="0"/>
              <a:t>") </a:t>
            </a:r>
            <a:r>
              <a:rPr lang="en-US" dirty="0" smtClean="0"/>
              <a:t>// </a:t>
            </a:r>
            <a:r>
              <a:rPr lang="ru-RU" dirty="0" smtClean="0"/>
              <a:t>передача данных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.</a:t>
            </a:r>
            <a:r>
              <a:rPr lang="en-US" sz="2400" dirty="0" err="1"/>
              <a:t>addData</a:t>
            </a:r>
            <a:r>
              <a:rPr lang="en-US" sz="2400" dirty="0"/>
              <a:t>("key2", "value2") 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r>
              <a:rPr lang="en-US" sz="2400" dirty="0"/>
              <a:t>build();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99406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Серверная сторона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классы                                               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00866"/>
              </p:ext>
            </p:extLst>
          </p:nvPr>
        </p:nvGraphicFramePr>
        <p:xfrm>
          <a:off x="683569" y="1772816"/>
          <a:ext cx="7848871" cy="298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1800200"/>
                <a:gridCol w="3888432"/>
              </a:tblGrid>
              <a:tr h="5678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Sender class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b="0"/>
                    </a:p>
                  </a:txBody>
                  <a:tcPr/>
                </a:tc>
              </a:tr>
              <a:tr h="584238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MulticastResult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send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(Message, List&lt;string&gt;, </a:t>
                      </a:r>
                      <a:r>
                        <a:rPr lang="en-US" sz="2000" b="0" dirty="0" err="1" smtClean="0"/>
                        <a:t>int</a:t>
                      </a:r>
                      <a:r>
                        <a:rPr lang="en-US" sz="2000" b="0" dirty="0" smtClean="0"/>
                        <a:t>)</a:t>
                      </a:r>
                      <a:endParaRPr lang="ru-RU" sz="20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Result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send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(Message, String, </a:t>
                      </a:r>
                      <a:r>
                        <a:rPr lang="en-US" sz="2000" b="0" dirty="0" err="1" smtClean="0"/>
                        <a:t>int</a:t>
                      </a:r>
                      <a:r>
                        <a:rPr lang="en-US" sz="2000" b="0" dirty="0" smtClean="0"/>
                        <a:t>)</a:t>
                      </a:r>
                      <a:endParaRPr lang="ru-RU" sz="20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MulticastResult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/>
                        <a:t>sendNoRetry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(Message, List&lt;string&gt;, </a:t>
                      </a:r>
                      <a:r>
                        <a:rPr lang="en-US" sz="2000" b="0" dirty="0" err="1" smtClean="0"/>
                        <a:t>int</a:t>
                      </a:r>
                      <a:r>
                        <a:rPr lang="en-US" sz="2000" b="0" dirty="0" smtClean="0"/>
                        <a:t>)</a:t>
                      </a:r>
                      <a:endParaRPr lang="ru-RU" sz="20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Result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/>
                        <a:t>sendNoRetry</a:t>
                      </a:r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(Message, String, </a:t>
                      </a:r>
                      <a:r>
                        <a:rPr lang="en-US" sz="2000" b="0" dirty="0" err="1" smtClean="0"/>
                        <a:t>int</a:t>
                      </a:r>
                      <a:r>
                        <a:rPr lang="en-US" sz="2000" b="0" dirty="0" smtClean="0"/>
                        <a:t>)</a:t>
                      </a:r>
                      <a:endParaRPr lang="ru-RU" sz="2000" b="0" dirty="0" smtClean="0"/>
                    </a:p>
                    <a:p>
                      <a:endParaRPr lang="ru-RU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060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Серверная сторона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классы                                               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07265"/>
              </p:ext>
            </p:extLst>
          </p:nvPr>
        </p:nvGraphicFramePr>
        <p:xfrm>
          <a:off x="467545" y="1628800"/>
          <a:ext cx="8240063" cy="484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2448272"/>
                <a:gridCol w="4495648"/>
              </a:tblGrid>
              <a:tr h="567890"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MulticastResult class</a:t>
                      </a:r>
                      <a:endParaRPr lang="ru-RU" sz="2000" b="1" dirty="0"/>
                    </a:p>
                  </a:txBody>
                  <a:tcPr/>
                </a:tc>
              </a:tr>
              <a:tr h="584238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int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getTotal()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Общее</a:t>
                      </a:r>
                      <a:r>
                        <a:rPr lang="ru-RU" sz="1600" b="0" baseline="0" dirty="0" smtClean="0"/>
                        <a:t> количество сообщений</a:t>
                      </a:r>
                      <a:endParaRPr lang="ru-RU" sz="16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int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getSuccess()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baseline="0" dirty="0" smtClean="0"/>
                        <a:t>Количество успешно отправленных сообщений</a:t>
                      </a:r>
                      <a:endParaRPr lang="ru-RU" sz="16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int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getFailure()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Количество</a:t>
                      </a:r>
                      <a:r>
                        <a:rPr lang="ru-RU" sz="1600" b="0" baseline="0" dirty="0" smtClean="0"/>
                        <a:t> сообщений, чья отправка окончилась неудачей</a:t>
                      </a:r>
                      <a:endParaRPr lang="ru-RU" sz="16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int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getCanonicalIds()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Число</a:t>
                      </a:r>
                      <a:r>
                        <a:rPr lang="ru-RU" sz="1600" b="0" baseline="0" dirty="0" smtClean="0"/>
                        <a:t> сообщений, </a:t>
                      </a:r>
                      <a:r>
                        <a:rPr lang="en-US" sz="1600" b="0" baseline="0" dirty="0" smtClean="0"/>
                        <a:t>id </a:t>
                      </a:r>
                      <a:r>
                        <a:rPr lang="ru-RU" sz="1600" b="0" baseline="0" dirty="0" smtClean="0"/>
                        <a:t>которых устарел и был заменен на новый</a:t>
                      </a:r>
                      <a:endParaRPr lang="ru-RU" sz="1600" b="0" dirty="0" smtClean="0"/>
                    </a:p>
                    <a:p>
                      <a:endParaRPr lang="ru-RU" sz="16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List&lt;long&gt;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getRetryMulticastIds()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Список</a:t>
                      </a:r>
                      <a:r>
                        <a:rPr lang="ru-RU" sz="1600" b="0" baseline="0" dirty="0" smtClean="0"/>
                        <a:t> идентификаторов при повторных отправках</a:t>
                      </a:r>
                      <a:endParaRPr lang="ru-RU" sz="16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List&lt;Result&gt;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getResults()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Список</a:t>
                      </a:r>
                      <a:r>
                        <a:rPr lang="ru-RU" sz="1600" b="0" baseline="0" dirty="0" smtClean="0"/>
                        <a:t> результатов отправки</a:t>
                      </a:r>
                      <a:endParaRPr lang="ru-RU" sz="16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Result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getMulticastId()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Идентификатор </a:t>
                      </a:r>
                      <a:r>
                        <a:rPr lang="ru-RU" sz="1600" b="0" dirty="0" err="1" smtClean="0"/>
                        <a:t>мультикаст</a:t>
                      </a:r>
                      <a:r>
                        <a:rPr lang="ru-RU" sz="1600" b="0" baseline="0" dirty="0" smtClean="0"/>
                        <a:t> запроса</a:t>
                      </a:r>
                      <a:endParaRPr lang="ru-RU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36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Серверная сторона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</a:t>
            </a:r>
            <a:r>
              <a:rPr lang="ru-RU" sz="2800" dirty="0" smtClean="0"/>
              <a:t>                                               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54061"/>
              </p:ext>
            </p:extLst>
          </p:nvPr>
        </p:nvGraphicFramePr>
        <p:xfrm>
          <a:off x="699144" y="1679523"/>
          <a:ext cx="7880024" cy="285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510"/>
                <a:gridCol w="3993979"/>
                <a:gridCol w="2646535"/>
              </a:tblGrid>
              <a:tr h="567890"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Result</a:t>
                      </a:r>
                      <a:r>
                        <a:rPr lang="ru-RU" sz="2400" b="1" dirty="0" smtClean="0"/>
                        <a:t> </a:t>
                      </a:r>
                      <a:r>
                        <a:rPr lang="en-US" sz="2400" b="1" dirty="0" smtClean="0"/>
                        <a:t>class</a:t>
                      </a:r>
                      <a:endParaRPr lang="ru-RU" sz="2400" b="1" dirty="0"/>
                    </a:p>
                  </a:txBody>
                  <a:tcPr/>
                </a:tc>
              </a:tr>
              <a:tr h="584238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String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getCanonicalRegistrationId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</a:t>
                      </a:r>
                    </a:p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Вернуть</a:t>
                      </a:r>
                      <a:r>
                        <a:rPr lang="ru-RU" sz="1600" b="0" baseline="0" dirty="0" smtClean="0"/>
                        <a:t> канонический идентификатор девайса (если есть)</a:t>
                      </a:r>
                      <a:endParaRPr lang="ru-RU" sz="16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String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getErrorCodeName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</a:t>
                      </a:r>
                    </a:p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baseline="0" dirty="0" smtClean="0"/>
                        <a:t>Вернуть кодовое имя ошибки</a:t>
                      </a:r>
                      <a:endParaRPr lang="ru-RU" sz="1600" b="0" dirty="0"/>
                    </a:p>
                  </a:txBody>
                  <a:tcPr/>
                </a:tc>
              </a:tr>
              <a:tr h="56789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String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getMessageId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Вернуть</a:t>
                      </a:r>
                      <a:r>
                        <a:rPr lang="ru-RU" sz="1600" b="0" baseline="0" dirty="0" smtClean="0"/>
                        <a:t> идентификатор сообщения</a:t>
                      </a:r>
                      <a:endParaRPr lang="ru-RU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53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52016" y="692696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Серверная сторона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классы                                               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94214"/>
              </p:ext>
            </p:extLst>
          </p:nvPr>
        </p:nvGraphicFramePr>
        <p:xfrm>
          <a:off x="539552" y="1484784"/>
          <a:ext cx="8064896" cy="4771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248472"/>
              </a:tblGrid>
              <a:tr h="587594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Ошибки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</a:tr>
              <a:tr h="604509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ERROR_DEVICE_QUOTA_EXCEEDED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Слишком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много сообщений посылается за короткий промежуток времени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конкретному устройству.  Защита от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DoS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-атак. Решение – увеличить интервал между отправкой сообщений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7594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ERROR_INTERNAL_SERVER_ERROR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Внутренняя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ошибка сервера. Может возникать как из-за неисправности самого сервера, так и из-за самого характера данных в сообщении, которые сервер не может правильно обработать. Решение – попробовать изменить названия ключей в сообщении.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7594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ERROR_INVALID_REGISTRATION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Некорректный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регистрационный идентификатор устройства-адресата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49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Серверная сторона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классы                                               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14081"/>
              </p:ext>
            </p:extLst>
          </p:nvPr>
        </p:nvGraphicFramePr>
        <p:xfrm>
          <a:off x="539552" y="1584144"/>
          <a:ext cx="8064896" cy="476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392488"/>
              </a:tblGrid>
              <a:tr h="56299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Ошибки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</a:tr>
              <a:tr h="1022144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ERROR_INVALID_TTL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жизни сообщения, указанное в сообщении, имеет отрицательное значение либо превышает допустимый предел (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2419200 секунд,</a:t>
                      </a:r>
                      <a:r>
                        <a:rPr lang="ru-RU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т.е. 4 недели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4131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ERROR_MESSAGE_TOO_BIG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Размер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сообщения слишком большой</a:t>
                      </a:r>
                    </a:p>
                    <a:p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максимум – 4 килобайта)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2997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ERROR_MISMATCH_SENDER_ID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Registration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Id 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устройства не соответствует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Sender Id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4131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ERROR_MISSING_COLLAPSE_KEY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Collapse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key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был объявлен в сообщении, но значение не было задано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4131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ERROR_MISSING_REGISTRATION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сообщении не указан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registration id 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устройства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4131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ERROR_NOT_REGISTERED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Приложение-адресат было удалено с устройства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либо пользователь отключил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cloud-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нотификации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в приложении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137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84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 </a:t>
            </a:r>
            <a:r>
              <a:rPr lang="ru-RU" sz="2800" dirty="0" smtClean="0"/>
              <a:t>Серверная сторона 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классы                                               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64589"/>
              </p:ext>
            </p:extLst>
          </p:nvPr>
        </p:nvGraphicFramePr>
        <p:xfrm>
          <a:off x="539552" y="1584144"/>
          <a:ext cx="8064896" cy="294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392488"/>
              </a:tblGrid>
              <a:tr h="56299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Ошибки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</a:tr>
              <a:tr h="1022144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ERROR_QUOTA_EXCEEDED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Слишком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много сообщений посылается за короткий промежуток времени.  Защита от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DoS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-атак. Решение – увеличить интервал между отправкой сообщений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4131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ERROR_UNAVAILABLE</a:t>
                      </a:r>
                      <a:endParaRPr lang="ru-RU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Сервер в данный момент недоступен либо занят. Можн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о реализовать алгоритм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exponential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back-off 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для отправки повторных запросов.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860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56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</a:t>
            </a:r>
            <a:r>
              <a:rPr lang="ru-RU" sz="2800" dirty="0"/>
              <a:t> </a:t>
            </a:r>
            <a:r>
              <a:rPr lang="ru-RU" sz="2800" dirty="0" smtClean="0"/>
              <a:t>Типы сообщений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54344"/>
              </p:ext>
            </p:extLst>
          </p:nvPr>
        </p:nvGraphicFramePr>
        <p:xfrm>
          <a:off x="564609" y="1628800"/>
          <a:ext cx="8119712" cy="430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856"/>
                <a:gridCol w="4059856"/>
              </a:tblGrid>
              <a:tr h="2902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Payload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Send-to-sync</a:t>
                      </a:r>
                      <a:endParaRPr lang="ru-RU" sz="1400" dirty="0"/>
                    </a:p>
                  </a:txBody>
                  <a:tcPr/>
                </a:tc>
              </a:tr>
              <a:tr h="9047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несут полезную информационную нагрузку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отвечают за синхронизацию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текущего состояния с </a:t>
                      </a:r>
                    </a:p>
                    <a:p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third-party</a:t>
                      </a:r>
                      <a:r>
                        <a:rPr lang="ru-RU" sz="1400" dirty="0" smtClean="0"/>
                        <a:t>)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сервером 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7350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Размер до 4 килобайт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Имеют категорию</a:t>
                      </a:r>
                      <a:r>
                        <a:rPr lang="ru-RU" sz="1400" baseline="0" dirty="0" smtClean="0"/>
                        <a:t> свертки (задается с помощью </a:t>
                      </a:r>
                      <a:r>
                        <a:rPr lang="en-US" sz="1400" baseline="0" dirty="0" err="1" smtClean="0"/>
                        <a:t>collapsble</a:t>
                      </a:r>
                      <a:r>
                        <a:rPr lang="en-US" sz="1400" baseline="0" dirty="0" smtClean="0"/>
                        <a:t> key</a:t>
                      </a:r>
                      <a:r>
                        <a:rPr lang="ru-RU" sz="1400" baseline="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</a:tr>
              <a:tr h="5654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Лимит хранения на </a:t>
                      </a:r>
                      <a:r>
                        <a:rPr lang="en-US" sz="1400" dirty="0" smtClean="0"/>
                        <a:t>GCM-</a:t>
                      </a:r>
                      <a:r>
                        <a:rPr lang="ru-RU" sz="1400" dirty="0" smtClean="0"/>
                        <a:t>сервисе: </a:t>
                      </a:r>
                      <a:r>
                        <a:rPr lang="en-US" sz="1400" dirty="0" smtClean="0"/>
                        <a:t>~</a:t>
                      </a:r>
                      <a:r>
                        <a:rPr lang="ru-RU" sz="1400" dirty="0" smtClean="0"/>
                        <a:t>100 сообщений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Лимит</a:t>
                      </a:r>
                      <a:r>
                        <a:rPr lang="ru-RU" sz="1400" baseline="0" dirty="0" smtClean="0"/>
                        <a:t> категорий свертки: 4 (на один </a:t>
                      </a:r>
                      <a:r>
                        <a:rPr lang="en-US" sz="1400" baseline="0" dirty="0" smtClean="0"/>
                        <a:t>sender id</a:t>
                      </a:r>
                      <a:r>
                        <a:rPr lang="ru-RU" sz="1400" baseline="0" dirty="0" smtClean="0"/>
                        <a:t>)</a:t>
                      </a:r>
                      <a:endParaRPr lang="ru-RU" sz="1400" dirty="0"/>
                    </a:p>
                  </a:txBody>
                  <a:tcPr/>
                </a:tc>
              </a:tr>
              <a:tr h="175291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 превышении лимита сообщения удаляются, а клиенту</a:t>
                      </a:r>
                    </a:p>
                    <a:p>
                      <a:r>
                        <a:rPr lang="ru-RU" sz="1400" dirty="0" smtClean="0"/>
                        <a:t>Приходит сообщение:</a:t>
                      </a:r>
                    </a:p>
                    <a:p>
                      <a:r>
                        <a:rPr lang="en-US" sz="1400" i="1" dirty="0" err="1" smtClean="0"/>
                        <a:t>message_type</a:t>
                      </a:r>
                      <a:r>
                        <a:rPr lang="en-US" sz="1400" i="1" dirty="0" smtClean="0"/>
                        <a:t>=“</a:t>
                      </a:r>
                      <a:r>
                        <a:rPr lang="en-US" sz="1400" i="1" dirty="0" err="1" smtClean="0"/>
                        <a:t>deleted_messages</a:t>
                      </a:r>
                      <a:r>
                        <a:rPr lang="en-US" sz="1400" i="1" dirty="0" smtClean="0"/>
                        <a:t>”, </a:t>
                      </a:r>
                      <a:r>
                        <a:rPr lang="en-US" sz="1400" i="1" dirty="0" err="1" smtClean="0"/>
                        <a:t>total_deleted</a:t>
                      </a:r>
                      <a:r>
                        <a:rPr lang="en-US" sz="1400" i="1" dirty="0" smtClean="0"/>
                        <a:t>=[number], </a:t>
                      </a:r>
                    </a:p>
                    <a:p>
                      <a:r>
                        <a:rPr lang="ru-RU" sz="1400" dirty="0" smtClean="0"/>
                        <a:t>где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i="1" dirty="0" smtClean="0"/>
                        <a:t>number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dirty="0" smtClean="0"/>
                        <a:t>– </a:t>
                      </a:r>
                      <a:r>
                        <a:rPr lang="ru-RU" sz="1400" dirty="0" smtClean="0"/>
                        <a:t>число удаленных сообщений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 превышении лимита одна из категорий случайным</a:t>
                      </a:r>
                      <a:r>
                        <a:rPr lang="ru-RU" sz="1400" baseline="0" dirty="0" smtClean="0"/>
                        <a:t> образом заменяется на новую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014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56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</a:t>
            </a:r>
            <a:r>
              <a:rPr lang="ru-RU" sz="2800" dirty="0"/>
              <a:t> </a:t>
            </a:r>
            <a:r>
              <a:rPr lang="ru-RU" sz="2800" dirty="0" smtClean="0"/>
              <a:t>Дополнительно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67823" y="1484784"/>
            <a:ext cx="80337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Деактивация регистрационного номера на клиенте</a:t>
            </a:r>
          </a:p>
          <a:p>
            <a:r>
              <a:rPr lang="ru-RU" dirty="0" smtClean="0"/>
              <a:t> может происходить как в ручном, так и в автоматическом </a:t>
            </a:r>
          </a:p>
          <a:p>
            <a:r>
              <a:rPr lang="ru-RU" dirty="0" smtClean="0"/>
              <a:t>режиме (при деинста</a:t>
            </a:r>
            <a:r>
              <a:rPr lang="ru-RU" dirty="0"/>
              <a:t>л</a:t>
            </a:r>
            <a:r>
              <a:rPr lang="ru-RU" dirty="0" smtClean="0"/>
              <a:t>ляции приложения).</a:t>
            </a:r>
          </a:p>
          <a:p>
            <a:r>
              <a:rPr lang="ru-RU" dirty="0" smtClean="0"/>
              <a:t>В случае автоматической деактивации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 первой отправке сообщения </a:t>
            </a:r>
            <a:r>
              <a:rPr lang="en-US" dirty="0" smtClean="0"/>
              <a:t>GCM-</a:t>
            </a:r>
            <a:r>
              <a:rPr lang="ru-RU" dirty="0" smtClean="0"/>
              <a:t>служба сообщает об успешной отправке, связывается с клиентской стороной, и клиентская сторона сообщает о том, что приложение не активно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 второй отправке сообщения </a:t>
            </a:r>
            <a:r>
              <a:rPr lang="en-US" dirty="0" smtClean="0"/>
              <a:t>GCM-</a:t>
            </a:r>
            <a:r>
              <a:rPr lang="ru-RU" dirty="0" smtClean="0"/>
              <a:t>служба возвращает «</a:t>
            </a:r>
            <a:r>
              <a:rPr lang="en-US" i="1" dirty="0" smtClean="0"/>
              <a:t>device not registered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вызове процедуры регистрации несколько раз устройство получает несколько регистрационных идентификаторов.</a:t>
            </a:r>
          </a:p>
          <a:p>
            <a:r>
              <a:rPr lang="en-US" dirty="0" smtClean="0"/>
              <a:t>GCM-</a:t>
            </a:r>
            <a:r>
              <a:rPr lang="ru-RU" dirty="0" smtClean="0"/>
              <a:t>служба автоматически детектирует такую ситуацию и возвращает «последний зарегистрированный» идентификатор как </a:t>
            </a:r>
            <a:r>
              <a:rPr lang="en-US" i="1" dirty="0" smtClean="0"/>
              <a:t>canonical id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29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56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</a:t>
            </a:r>
            <a:r>
              <a:rPr lang="ru-RU" sz="2800" dirty="0"/>
              <a:t> </a:t>
            </a:r>
            <a:r>
              <a:rPr lang="ru-RU" sz="2800" dirty="0" smtClean="0"/>
              <a:t>Дополнительно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67823" y="1484784"/>
            <a:ext cx="80337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Деактивация регистрационного номера на клиенте</a:t>
            </a:r>
          </a:p>
          <a:p>
            <a:r>
              <a:rPr lang="ru-RU" dirty="0" smtClean="0"/>
              <a:t> может происходить как в ручном, так и в автоматическом </a:t>
            </a:r>
          </a:p>
          <a:p>
            <a:r>
              <a:rPr lang="ru-RU" dirty="0" smtClean="0"/>
              <a:t>режиме (при деинста</a:t>
            </a:r>
            <a:r>
              <a:rPr lang="ru-RU" dirty="0"/>
              <a:t>л</a:t>
            </a:r>
            <a:r>
              <a:rPr lang="ru-RU" dirty="0" smtClean="0"/>
              <a:t>ляции приложения).</a:t>
            </a:r>
          </a:p>
          <a:p>
            <a:r>
              <a:rPr lang="ru-RU" dirty="0" smtClean="0"/>
              <a:t>В случае автоматической деактивации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 первой отправке сообщения </a:t>
            </a:r>
            <a:r>
              <a:rPr lang="en-US" dirty="0" smtClean="0"/>
              <a:t>GCM-</a:t>
            </a:r>
            <a:r>
              <a:rPr lang="ru-RU" dirty="0" smtClean="0"/>
              <a:t>служба сообщает об успешной отправке, связывается с клиентской стороной, и клиентская сторона сообщает о том, что приложение не активно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 второй отправке сообщения </a:t>
            </a:r>
            <a:r>
              <a:rPr lang="en-US" dirty="0" smtClean="0"/>
              <a:t>GCM-</a:t>
            </a:r>
            <a:r>
              <a:rPr lang="ru-RU" dirty="0" smtClean="0"/>
              <a:t>служба возвращает «</a:t>
            </a:r>
            <a:r>
              <a:rPr lang="en-US" i="1" dirty="0" smtClean="0"/>
              <a:t>device not registered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вызове процедуры регистрации несколько раз устройство получает несколько регистрационных идентификаторов.</a:t>
            </a:r>
          </a:p>
          <a:p>
            <a:r>
              <a:rPr lang="en-US" dirty="0" smtClean="0"/>
              <a:t>GCM-</a:t>
            </a:r>
            <a:r>
              <a:rPr lang="ru-RU" dirty="0" smtClean="0"/>
              <a:t>служба автоматически детектирует такую ситуацию и возвращает «последний зарегистрированный» идентификатор как </a:t>
            </a:r>
            <a:r>
              <a:rPr lang="en-US" i="1" dirty="0" smtClean="0"/>
              <a:t>canonical id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722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Сегодня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5689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600" dirty="0" smtClean="0"/>
              <a:t>Web API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600" dirty="0" smtClean="0"/>
              <a:t>Cloud Messaging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3915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70705" y="778974"/>
            <a:ext cx="8136903" cy="56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GCM:</a:t>
            </a:r>
            <a:r>
              <a:rPr lang="ru-RU" sz="2800" dirty="0"/>
              <a:t> </a:t>
            </a:r>
            <a:r>
              <a:rPr lang="ru-RU" sz="2800" dirty="0" smtClean="0"/>
              <a:t>Дополнительно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74453" y="2060848"/>
            <a:ext cx="8033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Приложение может работать сразу с несколькими </a:t>
            </a:r>
            <a:r>
              <a:rPr lang="en-US" dirty="0" smtClean="0"/>
              <a:t>third-party </a:t>
            </a:r>
            <a:r>
              <a:rPr lang="ru-RU" dirty="0" smtClean="0"/>
              <a:t>серверами (ограничение – 100 серверов).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Для этого требуется для каждого сервера создать собственный проект.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Во всех проектах указывается один и тот же пакет клиентского приложения.</a:t>
            </a:r>
            <a:endParaRPr lang="en-US" i="1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25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10, слайд </a:t>
            </a:r>
            <a:r>
              <a:rPr lang="ru-RU" dirty="0" smtClean="0">
                <a:solidFill>
                  <a:schemeClr val="bg1"/>
                </a:solidFill>
              </a:rPr>
              <a:t>31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528682" cy="562775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Следующее задание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412776"/>
            <a:ext cx="7704856" cy="46166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Требуется реализовать приложение «песочные часы»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с поддержкой имитации пересыпания песка (покадровая анимация через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SurfaceView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b="1" dirty="0" smtClean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возможностью задать общую длительность пересыпания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с использованием гироскопа для переворачивания часов: </a:t>
            </a:r>
          </a:p>
          <a:p>
            <a:r>
              <a:rPr lang="ru-RU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  Предполагается, что смартфон использует портретный режим экрана и песок</a:t>
            </a:r>
          </a:p>
          <a:p>
            <a:r>
              <a:rPr lang="ru-RU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  пересыпается в нижнюю часть экрана. Часы реагируют на переворачивание</a:t>
            </a: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   корпуса смартфона соответственно – изменяя направление пересыпания.</a:t>
            </a:r>
          </a:p>
          <a:p>
            <a:endParaRPr lang="ru-RU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Общая длительность пересыпания песка:</a:t>
            </a:r>
          </a:p>
          <a:p>
            <a:endParaRPr lang="ru-RU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Вариант 1. Хранится в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Queue API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как бинарный объект либо в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Cloud Drive API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как файл. Приложение считывает/записывает изменения в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API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Вариант 2. Приходит как нотификация через инфраструктуру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Google Cloud Messaging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на смартфон. Требуется реализовать простой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Third-Party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сервер с полем для ввода длительности пересыпания песка. В идеале на телефон должно приходить только последнее изменение (режим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Message Collapsed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ru-RU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b="1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24744" cy="79208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Web-</a:t>
            </a:r>
            <a:r>
              <a:rPr lang="ru-RU" sz="4800" dirty="0" smtClean="0"/>
              <a:t>сервис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Программный модуль, доступный по протоколу </a:t>
            </a:r>
            <a:r>
              <a:rPr lang="en-US" sz="2800" dirty="0" smtClean="0"/>
              <a:t>HTTP</a:t>
            </a:r>
            <a:r>
              <a:rPr lang="ru-RU" sz="2800" dirty="0"/>
              <a:t> </a:t>
            </a:r>
            <a:r>
              <a:rPr lang="ru-RU" sz="2800" dirty="0" smtClean="0"/>
              <a:t>и выполняющий некоторую функцию, который принимает на вход и возвращает данные в формате, понятном машине 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b="1" dirty="0" smtClean="0"/>
              <a:t>Примеры форматов</a:t>
            </a:r>
            <a:r>
              <a:rPr lang="ru-RU" sz="2800" dirty="0" smtClean="0"/>
              <a:t>: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en-US" sz="2800" dirty="0" smtClean="0"/>
              <a:t>xml/soap/raw text/</a:t>
            </a:r>
            <a:r>
              <a:rPr lang="en-US" sz="2800" dirty="0" err="1" smtClean="0"/>
              <a:t>odata</a:t>
            </a:r>
            <a:r>
              <a:rPr lang="en-US" sz="2800" dirty="0" smtClean="0"/>
              <a:t>/</a:t>
            </a:r>
            <a:r>
              <a:rPr lang="en-US" sz="2800" dirty="0" err="1" smtClean="0"/>
              <a:t>json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92100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Примеры </a:t>
            </a:r>
            <a:r>
              <a:rPr lang="en-US" sz="2400" dirty="0" smtClean="0"/>
              <a:t> web-</a:t>
            </a:r>
            <a:r>
              <a:rPr lang="ru-RU" sz="2400" dirty="0" smtClean="0"/>
              <a:t>сервисов (</a:t>
            </a:r>
            <a:r>
              <a:rPr lang="ru-RU" sz="2400" dirty="0" err="1" smtClean="0"/>
              <a:t>демо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www.webservicex.net/globalweather.asmx</a:t>
            </a:r>
            <a:endParaRPr lang="en-US" sz="1600" dirty="0" smtClean="0"/>
          </a:p>
          <a:p>
            <a:r>
              <a:rPr lang="ru-RU" sz="1600" dirty="0" smtClean="0"/>
              <a:t>Сервис погоды</a:t>
            </a:r>
          </a:p>
          <a:p>
            <a:endParaRPr lang="ru-RU" sz="1600" dirty="0"/>
          </a:p>
          <a:p>
            <a:r>
              <a:rPr lang="en-US" sz="1600" dirty="0" smtClean="0">
                <a:hlinkClick r:id="rId4"/>
              </a:rPr>
              <a:t>http://www.google.com/ig/calculator</a:t>
            </a:r>
            <a:endParaRPr lang="en-US" sz="1600" dirty="0" smtClean="0"/>
          </a:p>
          <a:p>
            <a:r>
              <a:rPr lang="ru-RU" sz="1600" dirty="0" smtClean="0"/>
              <a:t>Конвертер валют</a:t>
            </a:r>
            <a:endParaRPr lang="en-US" sz="1600" dirty="0" smtClean="0"/>
          </a:p>
          <a:p>
            <a:r>
              <a:rPr lang="en-US" sz="1400" dirty="0" smtClean="0"/>
              <a:t>[</a:t>
            </a:r>
            <a:r>
              <a:rPr lang="en-US" sz="1400" dirty="0"/>
              <a:t>www.google.com/ig/calculator?hl=en&amp;q=AMOUNT-FROM_CURRENCY=?TO_CURRENCY</a:t>
            </a:r>
            <a:r>
              <a:rPr lang="en-US" sz="1400" dirty="0" smtClean="0"/>
              <a:t>]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ru-RU" dirty="0" smtClean="0"/>
              <a:t>Больше веб-сервисов:</a:t>
            </a:r>
          </a:p>
          <a:p>
            <a:endParaRPr lang="ru-RU" sz="1400" dirty="0"/>
          </a:p>
          <a:p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www.webservicex.net/ws/default.aspx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6"/>
              </a:rPr>
              <a:t>http://www.programmableweb.com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endParaRPr lang="ru-RU" sz="1400" dirty="0" smtClean="0"/>
          </a:p>
          <a:p>
            <a:endParaRPr lang="ru-RU" sz="1600" dirty="0" smtClean="0"/>
          </a:p>
          <a:p>
            <a:r>
              <a:rPr lang="en-US" sz="1600" dirty="0">
                <a:hlinkClick r:id="rId7"/>
              </a:rPr>
              <a:t>http://www.fiddler2.com/fiddler2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/>
          </a:p>
          <a:p>
            <a:r>
              <a:rPr lang="en-US" sz="1600" dirty="0" smtClean="0"/>
              <a:t>Web-Debugger</a:t>
            </a:r>
            <a:endParaRPr lang="ru-RU" sz="1600" dirty="0"/>
          </a:p>
          <a:p>
            <a:endParaRPr lang="ru-RU" sz="1600" dirty="0" smtClean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862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92761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OAUTH</a:t>
            </a:r>
            <a:r>
              <a:rPr lang="ru-RU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v2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5"/>
            <a:ext cx="8064896" cy="49685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5765" y="1268760"/>
            <a:ext cx="7495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 П</a:t>
            </a:r>
            <a:r>
              <a:rPr lang="ru-RU" dirty="0" smtClean="0"/>
              <a:t>ротокол </a:t>
            </a:r>
            <a:r>
              <a:rPr lang="ru-RU" dirty="0"/>
              <a:t>авторизации, позволяющий выдать одному сервису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приложению) права на доступ к ресурсам </a:t>
            </a:r>
            <a:r>
              <a:rPr lang="ru-RU" dirty="0" smtClean="0"/>
              <a:t>пользователя</a:t>
            </a:r>
          </a:p>
          <a:p>
            <a:r>
              <a:rPr lang="ru-RU" dirty="0" smtClean="0"/>
              <a:t> </a:t>
            </a:r>
            <a:r>
              <a:rPr lang="ru-RU" dirty="0"/>
              <a:t>на другом сервисе. Протокол избавляет от необходимости </a:t>
            </a:r>
            <a:endParaRPr lang="ru-RU" dirty="0" smtClean="0"/>
          </a:p>
          <a:p>
            <a:r>
              <a:rPr lang="ru-RU" dirty="0" smtClean="0"/>
              <a:t>доверять </a:t>
            </a:r>
            <a:r>
              <a:rPr lang="ru-RU" dirty="0"/>
              <a:t>приложению логин и пароль, а также позволяет </a:t>
            </a:r>
            <a:endParaRPr lang="ru-RU" dirty="0" smtClean="0"/>
          </a:p>
          <a:p>
            <a:r>
              <a:rPr lang="ru-RU" dirty="0" smtClean="0"/>
              <a:t>выдавать </a:t>
            </a:r>
            <a:r>
              <a:rPr lang="ru-RU" dirty="0"/>
              <a:t>ограниченный набор прав, а не все сразу.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13" y="854371"/>
            <a:ext cx="5715000" cy="5410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9" y="854371"/>
            <a:ext cx="838160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837" y="683985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Web API</a:t>
            </a:r>
            <a:endParaRPr lang="ru-RU" sz="2800" dirty="0" smtClean="0">
              <a:solidFill>
                <a:schemeClr val="accent1"/>
              </a:solidFill>
            </a:endParaRPr>
          </a:p>
          <a:p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268760"/>
            <a:ext cx="7920880" cy="511256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b="1" dirty="0" smtClean="0"/>
              <a:t>Web Application Programming Interface</a:t>
            </a:r>
          </a:p>
          <a:p>
            <a:pPr marL="68580" indent="0">
              <a:buNone/>
            </a:pPr>
            <a:r>
              <a:rPr lang="ru-RU" sz="2000" dirty="0" smtClean="0"/>
              <a:t>Синоним для </a:t>
            </a:r>
            <a:r>
              <a:rPr lang="en-US" sz="2000" dirty="0" smtClean="0"/>
              <a:t>Web Service c </a:t>
            </a:r>
            <a:r>
              <a:rPr lang="ru-RU" sz="2000" dirty="0" smtClean="0"/>
              <a:t>преобладанием использования модели </a:t>
            </a:r>
            <a:r>
              <a:rPr lang="en-US" sz="2000" dirty="0" smtClean="0"/>
              <a:t>REST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b="1" dirty="0" smtClean="0"/>
              <a:t>REST (Representational State Transfer)</a:t>
            </a:r>
            <a:endParaRPr lang="ru-RU" sz="2000" b="1" dirty="0" smtClean="0"/>
          </a:p>
          <a:p>
            <a:pPr marL="68580" indent="0">
              <a:buNone/>
            </a:pPr>
            <a:r>
              <a:rPr lang="ru-RU" sz="2000" dirty="0" smtClean="0"/>
              <a:t>Архитектура распределенного приложения, предложенная в диссертации  Роя Филдинга</a:t>
            </a:r>
          </a:p>
          <a:p>
            <a:pPr marL="68580" indent="0">
              <a:buNone/>
            </a:pPr>
            <a:r>
              <a:rPr lang="ru-RU" sz="2000" dirty="0" smtClean="0"/>
              <a:t>Идея: операции с состоянием приложения описываются через стандартные методы </a:t>
            </a:r>
            <a:r>
              <a:rPr lang="en-US" sz="2000" dirty="0" smtClean="0"/>
              <a:t>HTTP.</a:t>
            </a:r>
            <a:endParaRPr lang="ru-RU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b="1" dirty="0" smtClean="0"/>
              <a:t>GET</a:t>
            </a:r>
            <a:r>
              <a:rPr lang="en-US" sz="2000" dirty="0" smtClean="0"/>
              <a:t> </a:t>
            </a:r>
            <a:r>
              <a:rPr lang="ru-RU" sz="2000" dirty="0" smtClean="0"/>
              <a:t>– прочитать текущее состояние объекта</a:t>
            </a:r>
          </a:p>
          <a:p>
            <a:pPr marL="68580" indent="0">
              <a:buNone/>
            </a:pPr>
            <a:r>
              <a:rPr lang="en-US" sz="2000" b="1" dirty="0" smtClean="0"/>
              <a:t>PUT</a:t>
            </a:r>
            <a:r>
              <a:rPr lang="en-US" sz="2000" dirty="0" smtClean="0"/>
              <a:t> – </a:t>
            </a:r>
            <a:r>
              <a:rPr lang="ru-RU" sz="2000" dirty="0" smtClean="0"/>
              <a:t>создать объект</a:t>
            </a:r>
          </a:p>
          <a:p>
            <a:pPr marL="68580" indent="0">
              <a:buNone/>
            </a:pPr>
            <a:r>
              <a:rPr lang="en-US" sz="2000" b="1" dirty="0" smtClean="0"/>
              <a:t>POST</a:t>
            </a:r>
            <a:r>
              <a:rPr lang="en-US" sz="2000" dirty="0" smtClean="0"/>
              <a:t> – </a:t>
            </a:r>
            <a:r>
              <a:rPr lang="ru-RU" sz="2000" dirty="0" smtClean="0"/>
              <a:t>обновить состояние объекта</a:t>
            </a:r>
          </a:p>
          <a:p>
            <a:pPr marL="68580" indent="0">
              <a:buNone/>
            </a:pPr>
            <a:r>
              <a:rPr lang="en-US" sz="2000" b="1" dirty="0" smtClean="0"/>
              <a:t>DELETE</a:t>
            </a:r>
            <a:r>
              <a:rPr lang="en-US" sz="2000" dirty="0" smtClean="0"/>
              <a:t> – </a:t>
            </a:r>
            <a:r>
              <a:rPr lang="ru-RU" sz="2000" dirty="0" smtClean="0"/>
              <a:t>удалить объект</a:t>
            </a:r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956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64896" cy="72008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Web API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35998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Ошибки (исключения) при работе с объектами</a:t>
            </a:r>
          </a:p>
          <a:p>
            <a:r>
              <a:rPr lang="ru-RU" sz="2400" dirty="0"/>
              <a:t>о</a:t>
            </a:r>
            <a:r>
              <a:rPr lang="ru-RU" sz="2400" dirty="0" smtClean="0"/>
              <a:t>писываются в терминах кода </a:t>
            </a:r>
            <a:r>
              <a:rPr lang="en-US" sz="2400" dirty="0" smtClean="0"/>
              <a:t>HTTP-</a:t>
            </a:r>
            <a:r>
              <a:rPr lang="ru-RU" sz="2400" dirty="0" smtClean="0"/>
              <a:t>запроса</a:t>
            </a:r>
          </a:p>
          <a:p>
            <a:endParaRPr lang="ru-RU" sz="2400" dirty="0"/>
          </a:p>
          <a:p>
            <a:r>
              <a:rPr lang="ru-RU" sz="2400" b="1" dirty="0" smtClean="0"/>
              <a:t>404</a:t>
            </a:r>
            <a:r>
              <a:rPr lang="ru-RU" sz="2400" dirty="0" smtClean="0"/>
              <a:t> – Запрашиваемый объект не найден</a:t>
            </a:r>
          </a:p>
          <a:p>
            <a:r>
              <a:rPr lang="ru-RU" sz="2400" b="1" dirty="0" smtClean="0"/>
              <a:t>400</a:t>
            </a:r>
            <a:r>
              <a:rPr lang="ru-RU" sz="2400" dirty="0" smtClean="0"/>
              <a:t> – Неправильный аргумент либо недопустимая операция</a:t>
            </a:r>
          </a:p>
          <a:p>
            <a:r>
              <a:rPr lang="ru-RU" sz="2400" b="1" dirty="0" smtClean="0"/>
              <a:t>401</a:t>
            </a:r>
            <a:r>
              <a:rPr lang="ru-RU" sz="2400" dirty="0" smtClean="0"/>
              <a:t> – Недостаточно прав на выполнение данного действия</a:t>
            </a:r>
            <a:endParaRPr lang="en-US" sz="2400" dirty="0" smtClean="0"/>
          </a:p>
          <a:p>
            <a:r>
              <a:rPr lang="en-US" sz="2400" b="1" dirty="0" smtClean="0"/>
              <a:t>405</a:t>
            </a:r>
            <a:r>
              <a:rPr lang="en-US" sz="2400" dirty="0" smtClean="0"/>
              <a:t> – </a:t>
            </a:r>
            <a:r>
              <a:rPr lang="ru-RU" sz="2400" dirty="0" smtClean="0"/>
              <a:t>Метод не реализован</a:t>
            </a:r>
          </a:p>
          <a:p>
            <a:endParaRPr lang="ru-RU" sz="2400" dirty="0" smtClean="0"/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737" y="755993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Web API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4436" y="1556792"/>
            <a:ext cx="7651980" cy="4536504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b="1" dirty="0" smtClean="0"/>
              <a:t>WEB </a:t>
            </a:r>
            <a:r>
              <a:rPr lang="en-US" b="1" dirty="0"/>
              <a:t>API Design </a:t>
            </a:r>
            <a:r>
              <a:rPr lang="en-US" b="1" dirty="0" smtClean="0"/>
              <a:t>- Crafting </a:t>
            </a:r>
            <a:r>
              <a:rPr lang="en-US" b="1" dirty="0"/>
              <a:t>Interfaces that Developers Love</a:t>
            </a:r>
            <a:r>
              <a:rPr lang="en-US" dirty="0" smtClean="0"/>
              <a:t> </a:t>
            </a:r>
            <a:r>
              <a:rPr lang="en-US" b="1" dirty="0" smtClean="0"/>
              <a:t>( by Brian </a:t>
            </a:r>
            <a:r>
              <a:rPr lang="en-US" b="1" dirty="0" err="1" smtClean="0"/>
              <a:t>Mulloy</a:t>
            </a:r>
            <a:r>
              <a:rPr lang="en-US" b="1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известная книга о том, как правильно проектировать </a:t>
            </a:r>
            <a:r>
              <a:rPr lang="en-US" dirty="0" smtClean="0"/>
              <a:t>API </a:t>
            </a:r>
            <a:endParaRPr lang="ru-RU" dirty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i="1" dirty="0" smtClean="0"/>
              <a:t>Пример</a:t>
            </a:r>
            <a:r>
              <a:rPr lang="en-US" i="1" dirty="0" smtClean="0"/>
              <a:t> 1</a:t>
            </a:r>
            <a:r>
              <a:rPr lang="ru-RU" dirty="0" smtClean="0"/>
              <a:t>: получить объект типа </a:t>
            </a:r>
            <a:r>
              <a:rPr lang="en-US" dirty="0" smtClean="0"/>
              <a:t>house </a:t>
            </a:r>
            <a:r>
              <a:rPr lang="ru-RU" dirty="0" smtClean="0"/>
              <a:t>с идентификатором 45</a:t>
            </a:r>
          </a:p>
          <a:p>
            <a:pPr marL="68580" indent="0">
              <a:buNone/>
            </a:pPr>
            <a:r>
              <a:rPr lang="en-US" dirty="0" smtClean="0">
                <a:hlinkClick r:id="rId3"/>
              </a:rPr>
              <a:t>http://somehost/houses/45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ru-RU" i="1" dirty="0" smtClean="0"/>
              <a:t>Пример 2</a:t>
            </a:r>
            <a:r>
              <a:rPr lang="ru-RU" dirty="0" smtClean="0"/>
              <a:t>: получить список заказов клиента с идентификатором 32</a:t>
            </a:r>
          </a:p>
          <a:p>
            <a:pPr marL="6858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somehost/clients/</a:t>
            </a:r>
            <a:r>
              <a:rPr lang="ru-RU" dirty="0" smtClean="0">
                <a:hlinkClick r:id="rId4"/>
              </a:rPr>
              <a:t>32</a:t>
            </a:r>
            <a:r>
              <a:rPr lang="en-US" dirty="0" smtClean="0">
                <a:hlinkClick r:id="rId4"/>
              </a:rPr>
              <a:t>/orders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6566</TotalTime>
  <Words>2013</Words>
  <Application>Microsoft Office PowerPoint</Application>
  <PresentationFormat>Экран (4:3)</PresentationFormat>
  <Paragraphs>433</Paragraphs>
  <Slides>31</Slides>
  <Notes>31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Web-сервис</vt:lpstr>
      <vt:lpstr>Примеры  web-сервисов (демо)</vt:lpstr>
      <vt:lpstr>Презентация PowerPoint</vt:lpstr>
      <vt:lpstr>Презентация PowerPoint</vt:lpstr>
      <vt:lpstr>Web API</vt:lpstr>
      <vt:lpstr>Презентация PowerPoint</vt:lpstr>
      <vt:lpstr>Google APIs</vt:lpstr>
      <vt:lpstr>Какие задачи решает облачное решение (на примере Windows Azure)?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Следующее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327</cp:revision>
  <dcterms:created xsi:type="dcterms:W3CDTF">2012-02-16T15:40:39Z</dcterms:created>
  <dcterms:modified xsi:type="dcterms:W3CDTF">2012-12-05T16:37:56Z</dcterms:modified>
</cp:coreProperties>
</file>