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327" r:id="rId3"/>
    <p:sldId id="317" r:id="rId4"/>
    <p:sldId id="259" r:id="rId5"/>
    <p:sldId id="311" r:id="rId6"/>
    <p:sldId id="280" r:id="rId7"/>
    <p:sldId id="281" r:id="rId8"/>
    <p:sldId id="294" r:id="rId9"/>
    <p:sldId id="282" r:id="rId10"/>
    <p:sldId id="283" r:id="rId11"/>
    <p:sldId id="260" r:id="rId12"/>
    <p:sldId id="295" r:id="rId13"/>
    <p:sldId id="296" r:id="rId14"/>
    <p:sldId id="297" r:id="rId15"/>
    <p:sldId id="298" r:id="rId16"/>
    <p:sldId id="299" r:id="rId17"/>
    <p:sldId id="306" r:id="rId18"/>
    <p:sldId id="261" r:id="rId19"/>
    <p:sldId id="285" r:id="rId20"/>
    <p:sldId id="262" r:id="rId21"/>
    <p:sldId id="263" r:id="rId22"/>
    <p:sldId id="264" r:id="rId23"/>
    <p:sldId id="265" r:id="rId24"/>
    <p:sldId id="300" r:id="rId25"/>
    <p:sldId id="318" r:id="rId26"/>
    <p:sldId id="315" r:id="rId27"/>
    <p:sldId id="316" r:id="rId28"/>
    <p:sldId id="312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76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8909" autoAdjust="0"/>
  </p:normalViewPr>
  <p:slideViewPr>
    <p:cSldViewPr>
      <p:cViewPr varScale="1">
        <p:scale>
          <a:sx n="65" d="100"/>
          <a:sy n="65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26.10.2012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26.10.2012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26.10.2012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26.10.2012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26.10.2012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26.10.2012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26.10.2012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26.10.2012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26.10.2012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26.10.2012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26.10.2012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26.10.2012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search/searchable-config.html#searchable-elemen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6277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VideoView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SurfaceHolder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581150"/>
            <a:ext cx="773156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62133"/>
              </p:ext>
            </p:extLst>
          </p:nvPr>
        </p:nvGraphicFramePr>
        <p:xfrm>
          <a:off x="1524000" y="1484784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3056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Более тонкую настройку </a:t>
                      </a:r>
                      <a:r>
                        <a:rPr lang="ru-RU" baseline="0" dirty="0" err="1" smtClean="0"/>
                        <a:t>вопроизведения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Уже</a:t>
                      </a:r>
                      <a:r>
                        <a:rPr lang="ru-RU" baseline="0" dirty="0" smtClean="0"/>
                        <a:t> содержит </a:t>
                      </a:r>
                      <a:r>
                        <a:rPr lang="ru-RU" baseline="0" dirty="0" err="1" smtClean="0"/>
                        <a:t>медиапроигрыватель</a:t>
                      </a:r>
                      <a:r>
                        <a:rPr lang="ru-RU" baseline="0" dirty="0" smtClean="0"/>
                        <a:t> и базовые функции для воспроизведения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Полный контроль над</a:t>
                      </a:r>
                      <a:r>
                        <a:rPr lang="ru-RU" baseline="0" dirty="0" smtClean="0"/>
                        <a:t> воспроизведением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93655"/>
              </p:ext>
            </p:extLst>
          </p:nvPr>
        </p:nvGraphicFramePr>
        <p:xfrm>
          <a:off x="1500336" y="3933056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3056"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Ограниченный функционал</a:t>
                      </a:r>
                      <a:r>
                        <a:rPr lang="ru-RU" baseline="0" dirty="0" smtClean="0"/>
                        <a:t> и возможности конфигурирования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Требуется</a:t>
                      </a:r>
                      <a:r>
                        <a:rPr lang="ru-RU" baseline="0" dirty="0" smtClean="0"/>
                        <a:t> написать довольно много кода для корректной работы (связывание, обработчики создания/удаления поверхности)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9632"/>
            <a:ext cx="7992888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воспроизведением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7553"/>
              </p:ext>
            </p:extLst>
          </p:nvPr>
        </p:nvGraphicFramePr>
        <p:xfrm>
          <a:off x="539552" y="1397001"/>
          <a:ext cx="8136904" cy="4314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28592"/>
              </a:tblGrid>
              <a:tr h="35917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Функция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6261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start/stop/pause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Начало/остановка/приостановка</a:t>
                      </a:r>
                      <a:r>
                        <a:rPr lang="ru-RU" sz="1600" baseline="0" dirty="0" smtClean="0"/>
                        <a:t> проигрывания</a:t>
                      </a:r>
                      <a:endParaRPr lang="ru-RU" sz="1600" dirty="0"/>
                    </a:p>
                  </a:txBody>
                  <a:tcPr/>
                </a:tc>
              </a:tr>
              <a:tr h="54260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getCurrentPosition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Число, задающее текущую позицию проигрывания</a:t>
                      </a:r>
                      <a:endParaRPr lang="ru-RU" sz="1600" dirty="0"/>
                    </a:p>
                  </a:txBody>
                  <a:tcPr/>
                </a:tc>
              </a:tr>
              <a:tr h="44905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seekTo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Поместить</a:t>
                      </a:r>
                      <a:r>
                        <a:rPr lang="ru-RU" sz="1600" baseline="0" smtClean="0"/>
                        <a:t> </a:t>
                      </a:r>
                      <a:r>
                        <a:rPr lang="en-US" sz="1600" baseline="0" smtClean="0"/>
                        <a:t> </a:t>
                      </a:r>
                      <a:r>
                        <a:rPr lang="ru-RU" sz="1600" baseline="0" smtClean="0"/>
                        <a:t>головку </a:t>
                      </a:r>
                      <a:r>
                        <a:rPr lang="ru-RU" sz="1600" baseline="0" dirty="0" smtClean="0"/>
                        <a:t>на указанную позицию</a:t>
                      </a:r>
                      <a:endParaRPr lang="ru-RU" sz="1600" dirty="0"/>
                    </a:p>
                  </a:txBody>
                  <a:tcPr/>
                </a:tc>
              </a:tr>
              <a:tr h="398962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setLooping</a:t>
                      </a:r>
                      <a:r>
                        <a:rPr lang="en-US" sz="1600" b="1" dirty="0" smtClean="0"/>
                        <a:t>/</a:t>
                      </a:r>
                      <a:r>
                        <a:rPr lang="en-US" sz="1600" b="1" dirty="0" err="1" smtClean="0"/>
                        <a:t>isLooping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Задать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узнать режим повторения</a:t>
                      </a:r>
                      <a:endParaRPr lang="ru-RU" sz="1600" dirty="0"/>
                    </a:p>
                  </a:txBody>
                  <a:tcPr/>
                </a:tc>
              </a:tr>
              <a:tr h="852922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setScreenOnWhilePlaying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Убрать автоматическое отключение подсветки</a:t>
                      </a:r>
                      <a:r>
                        <a:rPr lang="ru-RU" sz="1600" baseline="0" dirty="0" smtClean="0"/>
                        <a:t> экрана на время воспроизведения</a:t>
                      </a:r>
                      <a:endParaRPr lang="ru-RU" sz="1600" dirty="0"/>
                    </a:p>
                  </a:txBody>
                  <a:tcPr/>
                </a:tc>
              </a:tr>
              <a:tr h="422786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setVolume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Задать</a:t>
                      </a:r>
                      <a:r>
                        <a:rPr lang="ru-RU" sz="1600" baseline="0" dirty="0" smtClean="0"/>
                        <a:t> громкость (в диапазоне от 0 до 1)</a:t>
                      </a:r>
                      <a:endParaRPr lang="ru-RU" sz="1600" dirty="0"/>
                    </a:p>
                  </a:txBody>
                  <a:tcPr/>
                </a:tc>
              </a:tr>
              <a:tr h="62616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getFrame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Получить</a:t>
                      </a:r>
                      <a:r>
                        <a:rPr lang="ru-RU" sz="1600" baseline="0" dirty="0" smtClean="0"/>
                        <a:t> текущий кадр (во время воспроизведения)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404664"/>
            <a:ext cx="7024744" cy="576064"/>
          </a:xfrm>
        </p:spPr>
        <p:txBody>
          <a:bodyPr>
            <a:noAutofit/>
          </a:bodyPr>
          <a:lstStyle/>
          <a:p>
            <a:r>
              <a:rPr lang="en-US" sz="2800" dirty="0" smtClean="0"/>
              <a:t>Listeners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304" y="908720"/>
            <a:ext cx="6891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OnBufferingUpdateListener</a:t>
            </a:r>
            <a:endParaRPr lang="en-US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Вызывается при изменения состояния буфера при потоковой передаче медиа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OnCompletionListener</a:t>
            </a:r>
            <a:endParaRPr lang="ru-RU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Вызывается при завершении воспроизведения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OnErrorListener</a:t>
            </a:r>
            <a:endParaRPr lang="ru-RU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Вызывается при возникновении ошибок </a:t>
            </a:r>
            <a:r>
              <a:rPr lang="ru-RU" dirty="0" err="1" smtClean="0"/>
              <a:t>вопроизведения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OnInfoListener</a:t>
            </a:r>
            <a:endParaRPr lang="ru-RU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Вызывается при возникновении информационных диагностических сообщений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OnPreparedListener</a:t>
            </a:r>
            <a:endParaRPr lang="ru-RU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Вызывается, когда проигрыватель перешел в состояние </a:t>
            </a:r>
            <a:r>
              <a:rPr lang="en-US" sz="1600" i="1" dirty="0" smtClean="0"/>
              <a:t>Prepared</a:t>
            </a:r>
            <a:endParaRPr lang="en-US" sz="16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OnSeekCompleteListener</a:t>
            </a:r>
            <a:endParaRPr lang="ru-RU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Вызывается, когда перемещение головки было завершено после вызова </a:t>
            </a:r>
            <a:r>
              <a:rPr lang="en-US" sz="1600" dirty="0" err="1" smtClean="0"/>
              <a:t>SeekTo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OnVideoSizeChangedListener</a:t>
            </a:r>
            <a:endParaRPr lang="en-US" sz="20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Вызывается, когда проигрыватель узнает размер видео либо размер видео меняется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44820" cy="6480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Запись видео/аудио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1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803938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private static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RECORD_VIDEO = 1;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private static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HIGH_VIDEO_QUALITY = 1;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private static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MMS_VIDEO_QUALITY = 0;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recordVideo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(Uri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outputpath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Intent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Intent(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MediaStore.ACTION_VIDEO_CAPTURE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outputpath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intent.putExtra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MediaStore.EXTRA_OUTPUT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outputpath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intent.putExtra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MediaStore.EXTRA_VIDEO_QUALITY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HIGH_VIDEO_QUALITY);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startActivityForResult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(intent, RECORD_VIDEO);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onActivityResult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requestCode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Intent data)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requestCode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== RECORD_VIDEO)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Uri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recordedVideo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data.getData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TODO Do something with the recorded video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2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72008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MediaRecorder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1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395" y="5764451"/>
            <a:ext cx="740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&lt;uses-permission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android.permission.RECORD_AUDIO</a:t>
            </a:r>
            <a:r>
              <a:rPr lang="en-US" sz="1600" dirty="0" smtClean="0"/>
              <a:t>”/&gt;</a:t>
            </a:r>
          </a:p>
          <a:p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=“</a:t>
            </a:r>
            <a:r>
              <a:rPr lang="en-US" sz="1600" dirty="0" err="1" smtClean="0"/>
              <a:t>android.permission.RECORD_VIDEO</a:t>
            </a:r>
            <a:r>
              <a:rPr lang="en-US" sz="1600" dirty="0" smtClean="0"/>
              <a:t>”/&gt;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503"/>
            <a:ext cx="6032896" cy="66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696972" cy="745152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MediaRecorder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1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919" y="1124744"/>
            <a:ext cx="7826629" cy="5262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Century Gothic" pitchFamily="34" charset="0"/>
                <a:cs typeface="Consolas" pitchFamily="49" charset="0"/>
              </a:rPr>
              <a:t>MediaRecorder</a:t>
            </a:r>
            <a:r>
              <a:rPr lang="en-US" sz="1400" dirty="0" smtClean="0">
                <a:latin typeface="Century Gothic" pitchFamily="34" charset="0"/>
                <a:cs typeface="Consolas" pitchFamily="49" charset="0"/>
              </a:rPr>
              <a:t> 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</a:t>
            </a:r>
            <a:r>
              <a:rPr lang="en-US" sz="1400" dirty="0" smtClean="0">
                <a:latin typeface="Century Gothic" pitchFamily="34" charset="0"/>
                <a:cs typeface="Consolas" pitchFamily="49" charset="0"/>
              </a:rPr>
              <a:t>();</a:t>
            </a: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>
                <a:latin typeface="Century Gothic" pitchFamily="34" charset="0"/>
                <a:cs typeface="Consolas" pitchFamily="49" charset="0"/>
              </a:rPr>
              <a:t>// </a:t>
            </a:r>
            <a:r>
              <a:rPr lang="ru-RU" sz="1400" i="1" dirty="0" smtClean="0">
                <a:latin typeface="Century Gothic" pitchFamily="34" charset="0"/>
                <a:cs typeface="Consolas" pitchFamily="49" charset="0"/>
              </a:rPr>
              <a:t>Настройка источников для записи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mediaRecorder.setAudioSource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MediaRecorder.AudioSource.MIC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mediaRecorder.setVideoSource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MediaRecorder.VideoSource.CAMERA</a:t>
            </a:r>
            <a:r>
              <a:rPr lang="en-US" sz="1400" dirty="0" smtClean="0">
                <a:latin typeface="Century Gothic" pitchFamily="34" charset="0"/>
                <a:cs typeface="Consolas" pitchFamily="49" charset="0"/>
              </a:rPr>
              <a:t>);        </a:t>
            </a: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>
                <a:latin typeface="Century Gothic" pitchFamily="34" charset="0"/>
                <a:cs typeface="Consolas" pitchFamily="49" charset="0"/>
              </a:rPr>
              <a:t>// </a:t>
            </a:r>
            <a:r>
              <a:rPr lang="ru-RU" sz="1400" i="1" dirty="0" smtClean="0">
                <a:latin typeface="Century Gothic" pitchFamily="34" charset="0"/>
                <a:cs typeface="Consolas" pitchFamily="49" charset="0"/>
              </a:rPr>
              <a:t>Установка выходного формата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mediaRecorder.setOutputFormat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MediaRecorder.OutputFormat.DEFAULT</a:t>
            </a:r>
            <a:r>
              <a:rPr lang="en-US" sz="1400" dirty="0" smtClean="0">
                <a:latin typeface="Century Gothic" pitchFamily="34" charset="0"/>
                <a:cs typeface="Consolas" pitchFamily="49" charset="0"/>
              </a:rPr>
              <a:t>);</a:t>
            </a: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 smtClean="0">
                <a:latin typeface="Century Gothic" pitchFamily="34" charset="0"/>
                <a:cs typeface="Consolas" pitchFamily="49" charset="0"/>
              </a:rPr>
              <a:t>//</a:t>
            </a:r>
            <a:r>
              <a:rPr lang="ru-RU" sz="1400" i="1" dirty="0">
                <a:latin typeface="Century Gothic" pitchFamily="34" charset="0"/>
                <a:cs typeface="Consolas" pitchFamily="49" charset="0"/>
              </a:rPr>
              <a:t> </a:t>
            </a:r>
            <a:r>
              <a:rPr lang="ru-RU" sz="1400" i="1" dirty="0" smtClean="0">
                <a:latin typeface="Century Gothic" pitchFamily="34" charset="0"/>
                <a:cs typeface="Consolas" pitchFamily="49" charset="0"/>
              </a:rPr>
              <a:t>Задание кодировщиков для аудио/видео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mediaRecorder.setAudioEncoder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MediaRecorder.AudioEncoder.DEFAULT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mediaRecorder.setVideoEncoder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</a:t>
            </a: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MediaRecorder.VideoEncoder.DEFAULT</a:t>
            </a:r>
            <a:r>
              <a:rPr lang="en-US" sz="1400" dirty="0" smtClean="0">
                <a:latin typeface="Century Gothic" pitchFamily="34" charset="0"/>
                <a:cs typeface="Consolas" pitchFamily="49" charset="0"/>
              </a:rPr>
              <a:t>);</a:t>
            </a:r>
            <a:endParaRPr lang="ru-RU" sz="1400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>
                <a:latin typeface="Century Gothic" pitchFamily="34" charset="0"/>
                <a:cs typeface="Consolas" pitchFamily="49" charset="0"/>
              </a:rPr>
              <a:t>// </a:t>
            </a:r>
            <a:r>
              <a:rPr lang="ru-RU" sz="1400" i="1" dirty="0" smtClean="0">
                <a:latin typeface="Century Gothic" pitchFamily="34" charset="0"/>
                <a:cs typeface="Consolas" pitchFamily="49" charset="0"/>
              </a:rPr>
              <a:t>Определение выходного файла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 err="1">
                <a:latin typeface="Century Gothic" pitchFamily="34" charset="0"/>
                <a:cs typeface="Consolas" pitchFamily="49" charset="0"/>
              </a:rPr>
              <a:t>mediaRecorder.setOutputFile</a:t>
            </a:r>
            <a:r>
              <a:rPr lang="en-US" sz="1400" i="1" dirty="0">
                <a:latin typeface="Century Gothic" pitchFamily="34" charset="0"/>
                <a:cs typeface="Consolas" pitchFamily="49" charset="0"/>
              </a:rPr>
              <a:t>("/</a:t>
            </a:r>
            <a:r>
              <a:rPr lang="en-US" sz="1400" i="1" dirty="0" err="1">
                <a:latin typeface="Century Gothic" pitchFamily="34" charset="0"/>
                <a:cs typeface="Consolas" pitchFamily="49" charset="0"/>
              </a:rPr>
              <a:t>sdcard</a:t>
            </a:r>
            <a:r>
              <a:rPr lang="en-US" sz="1400" i="1" dirty="0">
                <a:latin typeface="Century Gothic" pitchFamily="34" charset="0"/>
                <a:cs typeface="Consolas" pitchFamily="49" charset="0"/>
              </a:rPr>
              <a:t>/myoutputfile.mp4</a:t>
            </a:r>
            <a:r>
              <a:rPr lang="en-US" sz="1400" i="1" dirty="0" smtClean="0">
                <a:latin typeface="Century Gothic" pitchFamily="34" charset="0"/>
                <a:cs typeface="Consolas" pitchFamily="49" charset="0"/>
              </a:rPr>
              <a:t>");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>
                <a:latin typeface="Century Gothic" pitchFamily="34" charset="0"/>
                <a:cs typeface="Consolas" pitchFamily="49" charset="0"/>
              </a:rPr>
              <a:t>// </a:t>
            </a:r>
            <a:r>
              <a:rPr lang="ru-RU" sz="1400" i="1" dirty="0" smtClean="0">
                <a:latin typeface="Century Gothic" pitchFamily="34" charset="0"/>
                <a:cs typeface="Consolas" pitchFamily="49" charset="0"/>
              </a:rPr>
              <a:t>Подготовка к записи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mediaRecorder.prepare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mediaRecorder.start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i="1" dirty="0">
                <a:latin typeface="Century Gothic" pitchFamily="34" charset="0"/>
                <a:cs typeface="Consolas" pitchFamily="49" charset="0"/>
              </a:rPr>
              <a:t>// </a:t>
            </a:r>
            <a:r>
              <a:rPr lang="ru-RU" sz="1400" i="1" dirty="0" smtClean="0">
                <a:latin typeface="Century Gothic" pitchFamily="34" charset="0"/>
                <a:cs typeface="Consolas" pitchFamily="49" charset="0"/>
              </a:rPr>
              <a:t>Завершение записи</a:t>
            </a:r>
            <a:endParaRPr lang="en-US" sz="1400" i="1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mediaRecorder.stop</a:t>
            </a:r>
            <a:r>
              <a:rPr lang="en-US" sz="1400" dirty="0">
                <a:latin typeface="Century Gothic" pitchFamily="34" charset="0"/>
                <a:cs typeface="Consolas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latin typeface="Century Gothic" pitchFamily="34" charset="0"/>
                <a:cs typeface="Consolas" pitchFamily="49" charset="0"/>
              </a:rPr>
              <a:t>mediaRecorder.release</a:t>
            </a:r>
            <a:r>
              <a:rPr lang="en-US" sz="1400" dirty="0" smtClean="0">
                <a:latin typeface="Century Gothic" pitchFamily="34" charset="0"/>
                <a:cs typeface="Consolas" pitchFamily="49" charset="0"/>
              </a:rPr>
              <a:t>();</a:t>
            </a:r>
            <a:endParaRPr lang="ru-RU" sz="1400" dirty="0">
              <a:latin typeface="Century Gothic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23608"/>
            <a:ext cx="7488832" cy="745152"/>
          </a:xfrm>
        </p:spPr>
        <p:txBody>
          <a:bodyPr>
            <a:noAutofit/>
          </a:bodyPr>
          <a:lstStyle/>
          <a:p>
            <a:r>
              <a:rPr lang="ru-RU" sz="3600" dirty="0" smtClean="0"/>
              <a:t>Управление камерой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1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268761"/>
            <a:ext cx="7992888" cy="36003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800" dirty="0" smtClean="0"/>
              <a:t>&lt;uses-permission </a:t>
            </a:r>
            <a:r>
              <a:rPr lang="en-US" sz="1800" dirty="0" err="1" smtClean="0"/>
              <a:t>android:name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android.permission.CAMERA</a:t>
            </a:r>
            <a:r>
              <a:rPr lang="en-US" sz="1800" dirty="0" smtClean="0"/>
              <a:t>”&gt;</a:t>
            </a:r>
            <a:endParaRPr lang="ru-RU" sz="1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61122"/>
              </p:ext>
            </p:extLst>
          </p:nvPr>
        </p:nvGraphicFramePr>
        <p:xfrm>
          <a:off x="611560" y="1685833"/>
          <a:ext cx="7992888" cy="134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135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Функция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</a:tr>
              <a:tr h="36370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Camera.open</a:t>
                      </a:r>
                      <a:r>
                        <a:rPr lang="en-US" sz="1400" b="1" dirty="0" smtClean="0"/>
                        <a:t>()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</a:t>
                      </a:r>
                      <a:r>
                        <a:rPr lang="ru-RU" sz="1400" baseline="0" dirty="0" smtClean="0"/>
                        <a:t> экземпляр</a:t>
                      </a:r>
                      <a:r>
                        <a:rPr lang="en-US" sz="1400" baseline="0" dirty="0" smtClean="0"/>
                        <a:t> camera</a:t>
                      </a:r>
                      <a:r>
                        <a:rPr lang="ru-RU" sz="1400" baseline="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release()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Освобождает</a:t>
                      </a:r>
                      <a:r>
                        <a:rPr lang="ru-RU" sz="1400" baseline="0" dirty="0" smtClean="0"/>
                        <a:t> ресурсы, связанные с камерой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[get/set]Parameters()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Получить</a:t>
                      </a:r>
                      <a:r>
                        <a:rPr lang="ru-RU" sz="1400" baseline="0" dirty="0" smtClean="0"/>
                        <a:t>/установить настройки камеры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59117"/>
              </p:ext>
            </p:extLst>
          </p:nvPr>
        </p:nvGraphicFramePr>
        <p:xfrm>
          <a:off x="611560" y="3501008"/>
          <a:ext cx="7992888" cy="262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135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Функция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</a:tr>
              <a:tr h="36370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SceneMode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Определенный</a:t>
                      </a:r>
                      <a:r>
                        <a:rPr lang="ru-RU" sz="1400" baseline="0" dirty="0" smtClean="0"/>
                        <a:t> тип обстановки («вечеринка», «пляж», «пейзаж» и др.) (</a:t>
                      </a:r>
                      <a:r>
                        <a:rPr lang="en-US" sz="1400" baseline="0" dirty="0" smtClean="0"/>
                        <a:t>Parameters.SCENE_MODE_*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FlashMode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Освещения (включено, выключено, уменьшение эффекта красных глаз) (</a:t>
                      </a:r>
                      <a:r>
                        <a:rPr lang="en-US" sz="1400" baseline="0" dirty="0" smtClean="0"/>
                        <a:t>Parameters.FLASH_MODE_*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WhiteBalance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Баланс</a:t>
                      </a:r>
                      <a:r>
                        <a:rPr lang="ru-RU" sz="1400" baseline="0" dirty="0" smtClean="0"/>
                        <a:t> белого цвета для фотографируемой сцены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ColorEffect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Сепия,</a:t>
                      </a:r>
                      <a:r>
                        <a:rPr lang="ru-RU" sz="1400" baseline="0" dirty="0" smtClean="0"/>
                        <a:t> черно-белое изображение и др.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FocusMode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Автоматическая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smtClean="0"/>
                        <a:t>фокусировка включена/выключена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Объект 3"/>
          <p:cNvSpPr txBox="1">
            <a:spLocks/>
          </p:cNvSpPr>
          <p:nvPr/>
        </p:nvSpPr>
        <p:spPr>
          <a:xfrm>
            <a:off x="611560" y="3140969"/>
            <a:ext cx="7992888" cy="36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1600" dirty="0" smtClean="0"/>
              <a:t>Параметры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488832" cy="74515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Настройки предварительного просмотра камеры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31037"/>
              </p:ext>
            </p:extLst>
          </p:nvPr>
        </p:nvGraphicFramePr>
        <p:xfrm>
          <a:off x="611560" y="1988839"/>
          <a:ext cx="7992888" cy="262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135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Функция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</a:tr>
              <a:tr h="36370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JpegQuality</a:t>
                      </a:r>
                      <a:r>
                        <a:rPr lang="en-US" sz="1400" b="1" dirty="0" smtClean="0"/>
                        <a:t>/</a:t>
                      </a:r>
                    </a:p>
                    <a:p>
                      <a:r>
                        <a:rPr lang="en-US" sz="1400" b="1" dirty="0" err="1" smtClean="0"/>
                        <a:t>JpegThumbnailQuality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Качество</a:t>
                      </a:r>
                      <a:r>
                        <a:rPr lang="ru-RU" sz="1400" baseline="0" dirty="0" smtClean="0"/>
                        <a:t> картинки </a:t>
                      </a:r>
                      <a:r>
                        <a:rPr lang="en-US" sz="1400" baseline="0" dirty="0" smtClean="0"/>
                        <a:t>Jpeg </a:t>
                      </a:r>
                      <a:r>
                        <a:rPr lang="ru-RU" sz="1400" baseline="0" dirty="0" smtClean="0"/>
                        <a:t>и миниатюры</a:t>
                      </a:r>
                      <a:endParaRPr lang="ru-RU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PictureSize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Размер</a:t>
                      </a:r>
                      <a:r>
                        <a:rPr lang="ru-RU" sz="1400" baseline="0" dirty="0" smtClean="0"/>
                        <a:t> изображения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PreviewSize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Размер картинки для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JpegThumbnailSize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Размер миниатюры для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PictureFormat</a:t>
                      </a:r>
                      <a:r>
                        <a:rPr lang="en-US" sz="1400" b="1" dirty="0" smtClean="0"/>
                        <a:t> (</a:t>
                      </a:r>
                      <a:r>
                        <a:rPr lang="en-US" sz="1400" b="1" dirty="0" err="1" smtClean="0"/>
                        <a:t>PreviewFormat</a:t>
                      </a:r>
                      <a:r>
                        <a:rPr lang="en-US" sz="1400" b="1" dirty="0" smtClean="0"/>
                        <a:t>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Формат</a:t>
                      </a:r>
                      <a:r>
                        <a:rPr lang="ru-RU" sz="1400" baseline="0" dirty="0" smtClean="0"/>
                        <a:t> изображения/картинки для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PreviewFrameRate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Частота</a:t>
                      </a:r>
                      <a:r>
                        <a:rPr lang="ru-RU" sz="1400" baseline="0" dirty="0" smtClean="0"/>
                        <a:t> кадров (количество кадров в секунду)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бъект 3"/>
          <p:cNvSpPr txBox="1">
            <a:spLocks/>
          </p:cNvSpPr>
          <p:nvPr/>
        </p:nvSpPr>
        <p:spPr>
          <a:xfrm>
            <a:off x="611560" y="1628800"/>
            <a:ext cx="7992888" cy="36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1600" dirty="0" smtClean="0"/>
              <a:t>Параметры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739632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Предварительный просмотр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1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66" y="107340"/>
            <a:ext cx="9123994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MyActivity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extends Activity implements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SurfaceHolder.Callback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Camera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camera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@Override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R.layout.main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SurfaceView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surface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SurfaceView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R.id.surface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holder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surface.getHolder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holder.addCallback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holder.setType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SurfaceHolder.SURFACE_TYPE_PUSH_BUFFERS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holder.setFixedSize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(400, 300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surfaceCreated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holder) {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mediaRecorder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try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camera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camera.open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camera.setPreviewDisplay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(holder);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camera.startPreview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[ ... Draw on the Surface ...]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} catch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Log.d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("CAMERA",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surfaceDestroyed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holder)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camera.stopPreview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camera.release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Создание фотографий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</a:t>
            </a:r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404664"/>
            <a:ext cx="7992888" cy="612068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takePicture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camera.takePicture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shutterCallback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rawCallback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jpegCallback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 marL="6858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ShutterCallback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shutterCallback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ShutterCallback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public 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onShutter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…какие-то действия …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PictureCallback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rawCallback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PictureCallback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public 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onPictureTaken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(byte[] data, Camera camera)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…какие-то действия…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6858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PictureCallback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jpegCallback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PictureCallback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public 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onPictureTaken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(byte[] data, Camera camera)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outStream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null;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try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outStream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sdcard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/mypicture.jpg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outStream.write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(data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outStream.close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} catch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Log.d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("CAMERA",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e.getMessage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} catch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IOException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Log.d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("CAMERA",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e.getMessage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 marL="6858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};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На прошлой лекции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Фоновые сервисы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Ненавязчивые уведомления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Сигнализация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Виджеты</a:t>
            </a:r>
            <a:endParaRPr lang="ru-RU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2100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7544" y="692696"/>
            <a:ext cx="8136904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Работа со звуком с помощью </a:t>
            </a:r>
            <a:r>
              <a:rPr lang="en-US" sz="2800" dirty="0" err="1" smtClean="0"/>
              <a:t>AudioRecord</a:t>
            </a:r>
            <a:r>
              <a:rPr lang="ru-RU" sz="2800" dirty="0" smtClean="0"/>
              <a:t> и </a:t>
            </a:r>
            <a:r>
              <a:rPr lang="en-US" sz="2800" dirty="0" err="1" smtClean="0"/>
              <a:t>AudioTrack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6805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1800" dirty="0" smtClean="0"/>
              <a:t>Классы </a:t>
            </a:r>
            <a:r>
              <a:rPr lang="en-US" sz="1800" dirty="0" err="1" smtClean="0"/>
              <a:t>AudioRecord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dirty="0" err="1" smtClean="0"/>
              <a:t>AudioTrack</a:t>
            </a:r>
            <a:r>
              <a:rPr lang="en-US" sz="1800" dirty="0" smtClean="0"/>
              <a:t> </a:t>
            </a:r>
            <a:r>
              <a:rPr lang="ru-RU" sz="1800" dirty="0" smtClean="0"/>
              <a:t>позволяют соответственно воспроизводить и записывать необработанные данные с аппаратных буферов</a:t>
            </a:r>
          </a:p>
          <a:p>
            <a:pPr marL="68580" indent="0">
              <a:buNone/>
            </a:pPr>
            <a:endParaRPr lang="ru-RU" sz="1800" dirty="0" smtClean="0"/>
          </a:p>
          <a:p>
            <a:pPr>
              <a:buFontTx/>
              <a:buChar char="-"/>
            </a:pPr>
            <a:r>
              <a:rPr lang="ru-RU" sz="1800" dirty="0" smtClean="0"/>
              <a:t>При инициализации необходимо указать значение частоты записи/</a:t>
            </a:r>
            <a:r>
              <a:rPr lang="ru-RU" sz="1800" dirty="0" err="1" smtClean="0"/>
              <a:t>вопроизведения</a:t>
            </a:r>
            <a:r>
              <a:rPr lang="ru-RU" sz="1800" dirty="0" smtClean="0"/>
              <a:t>, конфигурацию каналов (моно, стерео) и кодировщик/</a:t>
            </a:r>
            <a:r>
              <a:rPr lang="ru-RU" sz="1800" dirty="0" err="1" smtClean="0"/>
              <a:t>декодировщик</a:t>
            </a:r>
            <a:r>
              <a:rPr lang="ru-RU" sz="1800" dirty="0" smtClean="0"/>
              <a:t> аудио</a:t>
            </a:r>
          </a:p>
          <a:p>
            <a:pPr>
              <a:buFontTx/>
              <a:buChar char="-"/>
            </a:pPr>
            <a:endParaRPr lang="ru-RU" sz="1800" dirty="0"/>
          </a:p>
          <a:p>
            <a:pPr>
              <a:buFontTx/>
              <a:buChar char="-"/>
            </a:pPr>
            <a:r>
              <a:rPr lang="ru-RU" sz="1800" dirty="0" smtClean="0"/>
              <a:t>Настройки воспроизведения должны соответствовать настройкам записи</a:t>
            </a:r>
          </a:p>
          <a:p>
            <a:pPr>
              <a:buFontTx/>
              <a:buChar char="-"/>
            </a:pPr>
            <a:endParaRPr lang="ru-RU" sz="1800" dirty="0"/>
          </a:p>
          <a:p>
            <a:pPr>
              <a:buFontTx/>
              <a:buChar char="-"/>
            </a:pPr>
            <a:r>
              <a:rPr lang="ru-RU" sz="1800" dirty="0" smtClean="0"/>
              <a:t>Для записи в манифесте необходимо указать полномочие </a:t>
            </a:r>
            <a:r>
              <a:rPr lang="en-US" sz="1800" dirty="0" smtClean="0"/>
              <a:t>RECORD_AUDIO: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 marL="68580" indent="0">
              <a:buNone/>
            </a:pPr>
            <a:r>
              <a:rPr lang="en-US" sz="1700" dirty="0" smtClean="0"/>
              <a:t>&lt;uses-permission </a:t>
            </a:r>
            <a:r>
              <a:rPr lang="en-US" sz="1700" dirty="0" err="1" smtClean="0"/>
              <a:t>android:name</a:t>
            </a:r>
            <a:r>
              <a:rPr lang="en-US" sz="1700" dirty="0" smtClean="0"/>
              <a:t>=“</a:t>
            </a:r>
            <a:r>
              <a:rPr lang="en-US" sz="1700" dirty="0" err="1" smtClean="0"/>
              <a:t>android.permission.RECORD_AUDIO</a:t>
            </a:r>
            <a:r>
              <a:rPr lang="en-US" sz="1700" dirty="0" smtClean="0"/>
              <a:t>” /&gt;</a:t>
            </a:r>
            <a:endParaRPr lang="ru-RU" sz="17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992888" cy="792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</a:t>
            </a:r>
            <a:r>
              <a:rPr lang="en-US" sz="3200" dirty="0"/>
              <a:t> </a:t>
            </a:r>
            <a:r>
              <a:rPr lang="ru-RU" sz="3200" dirty="0" smtClean="0"/>
              <a:t>записи необработанного звука с помощью </a:t>
            </a:r>
            <a:r>
              <a:rPr lang="en-US" sz="3200" dirty="0" err="1" smtClean="0"/>
              <a:t>AudioRecord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8276" y="88646"/>
            <a:ext cx="9125724" cy="684556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frequency = 11025;</a:t>
            </a:r>
          </a:p>
          <a:p>
            <a:pPr marL="68580" indent="0">
              <a:buNone/>
            </a:pP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channelConfiguration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AudioFormat.CHANNEL_CONFIGURATION_MONO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68580" indent="0">
              <a:buNone/>
            </a:pP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audioEncoding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AudioFormat.ENCODING_PCM_16BIT;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File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new File(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Environment.getExternalStorageDirectory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(), 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raw.pcm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try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file.createNewFile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e) {}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try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OutputStream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(file);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BufferedOutputStream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bos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BufferedOutputStream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DataOutputStream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dos = new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DataOutputStream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bos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AudioRecord.getMinBufferSize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(frequency,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channelConfiguration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audioEncoding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short[] buffer = new short[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];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// Create a new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object to record the audio.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MediaRecorder.AudioSource.MIC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                       frequency,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                   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channelConfiguration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                   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audioEncoding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 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audioRecord.startRecording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while 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isRecording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bufferReadResult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audioRecord.read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(buffer, 0,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bufferReadResult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dos.writeShort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(buffer[i]);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audioRecord.stop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dos.close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t)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{}</a:t>
            </a:r>
            <a:endParaRPr lang="ru-RU" sz="1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5760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Воспроизведение аудио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4221"/>
            <a:ext cx="9144000" cy="68580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frequency = 11025/2;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channelConfiguration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AudioFormat.CHANNEL_CONFIGURATION_MONO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audioEncoding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AudioFormat.ENCODING_PCM_16BIT;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new File(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Environment.getExternalStorageDirectory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"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raw.pcm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68580" indent="0">
              <a:buNone/>
            </a:pPr>
            <a:endParaRPr lang="en-US" sz="17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Short array to store audio track (16 bit so 2 bytes per short)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audioLength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file.length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()/2);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short[] audio = new short[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audioLength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68580" indent="0">
              <a:buNone/>
            </a:pPr>
            <a:endParaRPr lang="en-US" sz="17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is = new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(file);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BufferedInputStream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bis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BufferedInputStream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(is);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DataInputStream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dis = new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DataInputStream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bis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 = 0;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while 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dis.available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&gt; 0) {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audio[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audioLength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dis.readShort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i++;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68580" indent="0">
              <a:buNone/>
            </a:pPr>
            <a:endParaRPr lang="en-US" sz="17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// Close the input streams.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dis.close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    </a:t>
            </a:r>
          </a:p>
          <a:p>
            <a:pPr marL="68580" indent="0">
              <a:buNone/>
            </a:pPr>
            <a:endParaRPr lang="en-US" sz="17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// Create and play a new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object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AudioManager.STREAM_MUSIC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frequency,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channelConfiguration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audioEncoding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audioLength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AudioTrack.MODE_STREAM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audioTrack.play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 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audioTrack.write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(audio, 0, 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audioLength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17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1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t) </a:t>
            </a:r>
            <a:r>
              <a:rPr lang="en-US" sz="17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  <a:endParaRPr lang="ru-RU" sz="17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421" y="692696"/>
            <a:ext cx="7848872" cy="720080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Распознавание речи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2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327" y="1412776"/>
            <a:ext cx="81601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того чтобы задействовать модуль распознавания речи необходимо:</a:t>
            </a:r>
          </a:p>
          <a:p>
            <a:pPr marL="342900" indent="-342900">
              <a:buAutoNum type="arabicParenR"/>
            </a:pPr>
            <a:r>
              <a:rPr lang="ru-RU" dirty="0" smtClean="0"/>
              <a:t>Задать намерение с действием </a:t>
            </a:r>
            <a:r>
              <a:rPr lang="en-US" dirty="0" err="1" smtClean="0"/>
              <a:t>RecognizerIntent.ACTION_RECOGNIZE_SPEECH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Указать дополнительные параметры намерения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ru-RU" dirty="0" smtClean="0"/>
              <a:t>константы </a:t>
            </a:r>
            <a:r>
              <a:rPr lang="en-US" dirty="0" err="1" smtClean="0"/>
              <a:t>RecognizerIntent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EXTRA_LANGUAGE_MODEL (</a:t>
            </a:r>
            <a:r>
              <a:rPr lang="ru-RU" dirty="0" smtClean="0"/>
              <a:t>обязательный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sz="1600" dirty="0" smtClean="0"/>
              <a:t>(</a:t>
            </a:r>
            <a:r>
              <a:rPr lang="en-US" sz="1600" dirty="0" smtClean="0"/>
              <a:t>LANGUAGE_MODEL_FREE_FORM </a:t>
            </a:r>
            <a:r>
              <a:rPr lang="ru-RU" sz="1600" dirty="0" smtClean="0"/>
              <a:t>либо </a:t>
            </a:r>
            <a:r>
              <a:rPr lang="en-US" sz="1600" dirty="0" smtClean="0"/>
              <a:t>LANGUAGE_MODEL_WEB_SEARCH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EXTRA_PROMPT  - </a:t>
            </a:r>
            <a:r>
              <a:rPr lang="ru-RU" dirty="0" smtClean="0"/>
              <a:t>строка, которая будет отображаться в окне голосового ввода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EXTRA_MAXRESULTS – </a:t>
            </a:r>
            <a:r>
              <a:rPr lang="ru-RU" dirty="0" smtClean="0"/>
              <a:t>ограничение количества возвращаемых результатов распознавания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EXTRA_LANGUAGE – </a:t>
            </a:r>
            <a:r>
              <a:rPr lang="ru-RU" dirty="0" smtClean="0"/>
              <a:t>язык ввода (отличный от доступного </a:t>
            </a:r>
            <a:r>
              <a:rPr lang="ru-RU" dirty="0" err="1" smtClean="0"/>
              <a:t>по-умолчанию</a:t>
            </a:r>
            <a:r>
              <a:rPr lang="ru-RU" dirty="0" smtClean="0"/>
              <a:t> языка)</a:t>
            </a:r>
            <a:endParaRPr lang="en-US" dirty="0" smtClean="0"/>
          </a:p>
          <a:p>
            <a:r>
              <a:rPr lang="ru-RU" b="1" dirty="0" smtClean="0"/>
              <a:t>Вызов активности и получение результатов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startActivityForResult</a:t>
            </a:r>
            <a:r>
              <a:rPr lang="en-US" dirty="0" smtClean="0"/>
              <a:t>/</a:t>
            </a:r>
            <a:r>
              <a:rPr lang="en-US" dirty="0" err="1" smtClean="0"/>
              <a:t>onActivityResult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Параметр </a:t>
            </a:r>
            <a:r>
              <a:rPr lang="en-US" dirty="0" smtClean="0"/>
              <a:t>EXTRA_RESULTS </a:t>
            </a:r>
            <a:r>
              <a:rPr lang="ru-RU" dirty="0" smtClean="0"/>
              <a:t>содержит строковый массив результатов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54107"/>
              </p:ext>
            </p:extLst>
          </p:nvPr>
        </p:nvGraphicFramePr>
        <p:xfrm>
          <a:off x="539552" y="980728"/>
          <a:ext cx="8136904" cy="5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</a:t>
                      </a:r>
                      <a:r>
                        <a:rPr lang="ru-RU" sz="1600" baseline="0" dirty="0" err="1" smtClean="0"/>
                        <a:t>остояние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 переменной</a:t>
                      </a:r>
                      <a:r>
                        <a:rPr lang="ru-RU" sz="1600" baseline="0" dirty="0" smtClean="0"/>
                        <a:t> состояния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CallState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/>
                        <a:t>Находится</a:t>
                      </a:r>
                      <a:r>
                        <a:rPr lang="ru-RU" sz="1500" baseline="0" dirty="0" smtClean="0"/>
                        <a:t> телефон в режиме разговора или нет. Принимает значения 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CALL_STATE_IDLE</a:t>
                      </a:r>
                      <a:r>
                        <a:rPr lang="ru-RU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(бездействие),</a:t>
                      </a:r>
                      <a:r>
                        <a:rPr lang="ru-RU" sz="15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CALL_STATE_OFFHOOK</a:t>
                      </a:r>
                      <a:r>
                        <a:rPr lang="ru-RU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(на</a:t>
                      </a:r>
                      <a:r>
                        <a:rPr lang="ru-RU" sz="15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линии</a:t>
                      </a:r>
                      <a:r>
                        <a:rPr lang="ru-RU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ru-RU" sz="15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CALL_STATE_RINGING</a:t>
                      </a:r>
                      <a:r>
                        <a:rPr lang="ru-RU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(дозвон)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DataState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Режим передач</a:t>
                      </a:r>
                      <a:r>
                        <a:rPr lang="ru-RU" sz="1500" baseline="0" dirty="0" smtClean="0"/>
                        <a:t>и данных. Принимает значение </a:t>
                      </a:r>
                      <a:r>
                        <a:rPr lang="en-US" sz="1500" b="1" baseline="0" dirty="0" smtClean="0"/>
                        <a:t>DATA_CONNECTED</a:t>
                      </a:r>
                      <a:r>
                        <a:rPr lang="en-US" sz="1500" baseline="0" dirty="0" smtClean="0"/>
                        <a:t> (</a:t>
                      </a:r>
                      <a:r>
                        <a:rPr lang="ru-RU" sz="1500" baseline="0" dirty="0" smtClean="0"/>
                        <a:t>соединение установлено</a:t>
                      </a:r>
                      <a:r>
                        <a:rPr lang="en-US" sz="1500" baseline="0" dirty="0" smtClean="0"/>
                        <a:t>), </a:t>
                      </a:r>
                      <a:r>
                        <a:rPr lang="en-US" sz="1500" b="1" baseline="0" dirty="0" smtClean="0"/>
                        <a:t>DATA_CONNECTING</a:t>
                      </a:r>
                      <a:r>
                        <a:rPr lang="ru-RU" sz="1500" baseline="0" dirty="0" smtClean="0"/>
                        <a:t> (соединение устанавливается)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DATA_DISCONNECTED</a:t>
                      </a:r>
                      <a:r>
                        <a:rPr lang="ru-RU" sz="1500" baseline="0" dirty="0" smtClean="0"/>
                        <a:t> (соединение разорвано)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DATA_SUSPENDED</a:t>
                      </a:r>
                      <a:r>
                        <a:rPr lang="ru-RU" sz="1500" baseline="0" dirty="0" smtClean="0"/>
                        <a:t> (режим </a:t>
                      </a:r>
                      <a:r>
                        <a:rPr lang="ru-RU" sz="1500" baseline="0" dirty="0" err="1" smtClean="0"/>
                        <a:t>ожидения</a:t>
                      </a:r>
                      <a:r>
                        <a:rPr lang="ru-RU" sz="1500" baseline="0" dirty="0" smtClean="0"/>
                        <a:t>)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DataActivity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Статус</a:t>
                      </a:r>
                      <a:r>
                        <a:rPr lang="ru-RU" sz="1500" baseline="0" dirty="0" smtClean="0"/>
                        <a:t> передачи данных (</a:t>
                      </a:r>
                      <a:r>
                        <a:rPr lang="en-US" sz="1500" b="1" baseline="0" dirty="0" smtClean="0"/>
                        <a:t>DATA_ACTIVITY_IN</a:t>
                      </a:r>
                      <a:r>
                        <a:rPr lang="en-US" sz="1500" baseline="0" dirty="0" smtClean="0"/>
                        <a:t> – </a:t>
                      </a:r>
                      <a:r>
                        <a:rPr lang="ru-RU" sz="1500" baseline="0" dirty="0" smtClean="0"/>
                        <a:t>прием данных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DATA_ACTIVITY_OUT</a:t>
                      </a:r>
                      <a:r>
                        <a:rPr lang="ru-RU" sz="1500" baseline="0" dirty="0" smtClean="0"/>
                        <a:t> – посылка данных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DATA_ACTIVITY_INOUT</a:t>
                      </a:r>
                      <a:r>
                        <a:rPr lang="ru-RU" sz="1500" baseline="0" dirty="0" smtClean="0"/>
                        <a:t> – дуплексный режим, </a:t>
                      </a:r>
                      <a:r>
                        <a:rPr lang="en-US" sz="1500" b="1" baseline="0" dirty="0" smtClean="0"/>
                        <a:t>DATA_ACTIVITY_NONE</a:t>
                      </a:r>
                      <a:r>
                        <a:rPr lang="ru-RU" sz="1500" baseline="0" dirty="0" smtClean="0"/>
                        <a:t>)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PhoneType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Тип</a:t>
                      </a:r>
                      <a:r>
                        <a:rPr lang="ru-RU" sz="1500" baseline="0" dirty="0" smtClean="0"/>
                        <a:t> телефонного устройства (</a:t>
                      </a:r>
                      <a:r>
                        <a:rPr lang="en-US" sz="1500" b="1" baseline="0" dirty="0" smtClean="0"/>
                        <a:t>CDMA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GSM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NONE</a:t>
                      </a:r>
                      <a:r>
                        <a:rPr lang="ru-RU" sz="1500" baseline="0" dirty="0" smtClean="0"/>
                        <a:t>)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DeviceId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Идентификатор</a:t>
                      </a:r>
                      <a:r>
                        <a:rPr lang="ru-RU" sz="1500" baseline="0" dirty="0" smtClean="0"/>
                        <a:t> устройства</a:t>
                      </a:r>
                      <a:r>
                        <a:rPr lang="en-US" sz="1500" baseline="0" dirty="0" smtClean="0"/>
                        <a:t> (IMEI, MEID)</a:t>
                      </a:r>
                      <a:endParaRPr lang="ru-RU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39552" y="260648"/>
            <a:ext cx="58326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/>
              <a:t>TelephonyManager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832648" cy="72008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TelephonyManager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44391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2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6020"/>
              </p:ext>
            </p:extLst>
          </p:nvPr>
        </p:nvGraphicFramePr>
        <p:xfrm>
          <a:off x="539552" y="1124744"/>
          <a:ext cx="8136904" cy="523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400926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</a:t>
                      </a:r>
                      <a:r>
                        <a:rPr lang="ru-RU" sz="1600" baseline="0" dirty="0" err="1" smtClean="0"/>
                        <a:t>остояние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 переменной</a:t>
                      </a:r>
                      <a:r>
                        <a:rPr lang="ru-RU" sz="1600" baseline="0" dirty="0" smtClean="0"/>
                        <a:t> состояния</a:t>
                      </a:r>
                      <a:endParaRPr lang="ru-RU" sz="1600" dirty="0"/>
                    </a:p>
                  </a:txBody>
                  <a:tcPr/>
                </a:tc>
              </a:tr>
              <a:tr h="692009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NetworkOperator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/>
                        <a:t>Информация</a:t>
                      </a:r>
                      <a:r>
                        <a:rPr lang="ru-RU" sz="1500" baseline="0" dirty="0" smtClean="0"/>
                        <a:t> о сотовом операторе </a:t>
                      </a:r>
                      <a:r>
                        <a:rPr lang="en-US" sz="1500" baseline="0" dirty="0" smtClean="0"/>
                        <a:t>(</a:t>
                      </a:r>
                      <a:r>
                        <a:rPr lang="en-US" sz="1500" b="1" baseline="0" dirty="0" smtClean="0"/>
                        <a:t>MCC + MNC</a:t>
                      </a:r>
                      <a:r>
                        <a:rPr lang="en-US" sz="1500" baseline="0" dirty="0" smtClean="0"/>
                        <a:t>)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NetworkType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Тип</a:t>
                      </a:r>
                      <a:r>
                        <a:rPr lang="ru-RU" sz="1500" baseline="0" dirty="0" smtClean="0"/>
                        <a:t> радиосети (</a:t>
                      </a:r>
                      <a:r>
                        <a:rPr lang="en-US" sz="1500" b="1" baseline="0" dirty="0" smtClean="0"/>
                        <a:t>UMTS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CDMA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="1" baseline="0" dirty="0" smtClean="0"/>
                        <a:t>LTE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ru-RU" sz="1500" baseline="0" dirty="0" smtClean="0"/>
                        <a:t>и др.)</a:t>
                      </a:r>
                      <a:endParaRPr lang="ru-RU" sz="1500" dirty="0"/>
                    </a:p>
                  </a:txBody>
                  <a:tcPr/>
                </a:tc>
              </a:tr>
              <a:tr h="790868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SimState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baseline="0" dirty="0" smtClean="0"/>
                        <a:t>Состояние </a:t>
                      </a:r>
                      <a:r>
                        <a:rPr lang="ru-RU" sz="1500" baseline="0" dirty="0" err="1" smtClean="0"/>
                        <a:t>симкарты</a:t>
                      </a:r>
                      <a:r>
                        <a:rPr lang="ru-RU" sz="1500" baseline="0" dirty="0" smtClean="0"/>
                        <a:t> (</a:t>
                      </a:r>
                      <a:r>
                        <a:rPr lang="en-US" sz="1500" b="1" baseline="0" dirty="0" smtClean="0"/>
                        <a:t>Absent, </a:t>
                      </a:r>
                      <a:r>
                        <a:rPr lang="en-US" sz="1500" b="1" baseline="0" dirty="0" err="1" smtClean="0"/>
                        <a:t>Network_Locked</a:t>
                      </a:r>
                      <a:r>
                        <a:rPr lang="en-US" sz="1500" b="1" baseline="0" dirty="0" smtClean="0"/>
                        <a:t>, </a:t>
                      </a:r>
                      <a:r>
                        <a:rPr lang="en-US" sz="1500" b="1" baseline="0" dirty="0" err="1" smtClean="0"/>
                        <a:t>Pin_Required</a:t>
                      </a:r>
                      <a:r>
                        <a:rPr lang="en-US" sz="1500" b="1" baseline="0" dirty="0" smtClean="0"/>
                        <a:t>, </a:t>
                      </a:r>
                      <a:r>
                        <a:rPr lang="en-US" sz="1500" b="1" baseline="0" dirty="0" err="1" smtClean="0"/>
                        <a:t>Puk_Required</a:t>
                      </a:r>
                      <a:r>
                        <a:rPr lang="en-US" sz="1500" b="1" baseline="0" dirty="0" smtClean="0"/>
                        <a:t>, Ready, Unknown</a:t>
                      </a:r>
                      <a:r>
                        <a:rPr lang="ru-RU" sz="1500" baseline="0" dirty="0" smtClean="0"/>
                        <a:t>)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SimSerialNumber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Идентификатор</a:t>
                      </a:r>
                      <a:r>
                        <a:rPr lang="ru-RU" sz="1500" baseline="0" dirty="0" smtClean="0"/>
                        <a:t> </a:t>
                      </a:r>
                      <a:r>
                        <a:rPr lang="en-US" sz="1500" baseline="0" dirty="0" err="1" smtClean="0"/>
                        <a:t>Sim</a:t>
                      </a:r>
                      <a:r>
                        <a:rPr lang="en-US" sz="1500" baseline="0" dirty="0" smtClean="0"/>
                        <a:t>-</a:t>
                      </a:r>
                      <a:r>
                        <a:rPr lang="ru-RU" sz="1500" baseline="0" dirty="0" smtClean="0"/>
                        <a:t>карты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SimOperatorName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</a:t>
                      </a:r>
                      <a:r>
                        <a:rPr lang="ru-RU" sz="1500" dirty="0" smtClean="0"/>
                        <a:t>трока</a:t>
                      </a:r>
                      <a:r>
                        <a:rPr lang="ru-RU" sz="1500" baseline="0" dirty="0" smtClean="0"/>
                        <a:t> </a:t>
                      </a:r>
                      <a:r>
                        <a:rPr lang="en-US" sz="1500" baseline="0" dirty="0" smtClean="0"/>
                        <a:t>SPN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NetworkRoaming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Номер</a:t>
                      </a:r>
                      <a:r>
                        <a:rPr lang="ru-RU" sz="1500" baseline="0" dirty="0" smtClean="0"/>
                        <a:t> телефона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CellLocation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Текущая</a:t>
                      </a:r>
                      <a:r>
                        <a:rPr lang="ru-RU" sz="1500" baseline="0" dirty="0" smtClean="0"/>
                        <a:t> </a:t>
                      </a:r>
                      <a:r>
                        <a:rPr lang="ru-RU" sz="1500" baseline="0" dirty="0" err="1" smtClean="0"/>
                        <a:t>сота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PhoneNumber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Номер</a:t>
                      </a:r>
                      <a:r>
                        <a:rPr lang="ru-RU" sz="1500" baseline="0" dirty="0" smtClean="0"/>
                        <a:t> телефона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CellLocation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Текущая</a:t>
                      </a:r>
                      <a:r>
                        <a:rPr lang="ru-RU" sz="1500" baseline="0" dirty="0" smtClean="0"/>
                        <a:t> </a:t>
                      </a:r>
                      <a:r>
                        <a:rPr lang="ru-RU" sz="1500" baseline="0" dirty="0" err="1" smtClean="0"/>
                        <a:t>сота</a:t>
                      </a:r>
                      <a:endParaRPr lang="ru-RU" sz="1500" dirty="0"/>
                    </a:p>
                  </a:txBody>
                  <a:tcPr/>
                </a:tc>
              </a:tr>
              <a:tr h="40092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Software</a:t>
                      </a:r>
                      <a:r>
                        <a:rPr lang="en-US" sz="1500" baseline="0" dirty="0" smtClean="0"/>
                        <a:t> version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Версия</a:t>
                      </a:r>
                      <a:r>
                        <a:rPr lang="ru-RU" sz="1500" baseline="0" dirty="0" smtClean="0"/>
                        <a:t> программного обеспечения </a:t>
                      </a:r>
                      <a:endParaRPr lang="en-US" sz="1500" baseline="0" dirty="0" smtClean="0"/>
                    </a:p>
                    <a:p>
                      <a:r>
                        <a:rPr lang="ru-RU" sz="1500" baseline="0" dirty="0" smtClean="0"/>
                        <a:t>(</a:t>
                      </a:r>
                      <a:r>
                        <a:rPr lang="ru-RU" sz="1500" baseline="0" dirty="0" smtClean="0">
                          <a:solidFill>
                            <a:srgbClr val="FF0000"/>
                          </a:solidFill>
                        </a:rPr>
                        <a:t>не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SDK!</a:t>
                      </a:r>
                      <a:r>
                        <a:rPr lang="ru-RU" sz="1500" baseline="0" dirty="0" smtClean="0"/>
                        <a:t>)</a:t>
                      </a:r>
                      <a:endParaRPr lang="ru-RU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54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15316" cy="504056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TelephonyManager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220" y="1556792"/>
            <a:ext cx="7878212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srvcName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Context.TELEPHONY_SERVICE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err="1">
                <a:latin typeface="Consolas" pitchFamily="49" charset="0"/>
                <a:cs typeface="Consolas" pitchFamily="49" charset="0"/>
              </a:rPr>
              <a:t>TelephonyManager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telephonyManager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TelephonyManager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getSystemService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srvcName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220" y="119675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Получение экземпляра: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2220" y="2636912"/>
            <a:ext cx="787821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itchFamily="49" charset="0"/>
                <a:cs typeface="Consolas" pitchFamily="49" charset="0"/>
              </a:rPr>
              <a:t>PhoneStateListener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phoneStateListener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PhoneStateListener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onCallForwardingIndicatorChanged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cfi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onCallStateChanged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state, String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incomingNumber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onCellLocationChanged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(CellLocation location)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onDataActivity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direction)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onDataConnectionStateChanged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state)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onMessageWaitingIndicatorChanged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mwi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onServiceStateChanged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ServiceState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serviceState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onSignalStrengthChanged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asu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{}</a:t>
            </a:r>
          </a:p>
          <a:p>
            <a:r>
              <a:rPr lang="en-US" sz="1300" dirty="0" smtClean="0"/>
              <a:t>};</a:t>
            </a:r>
          </a:p>
          <a:p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telephonyManager.listen</a:t>
            </a:r>
            <a:r>
              <a:rPr lang="en-US" sz="1300" dirty="0" smtClean="0"/>
              <a:t>(</a:t>
            </a:r>
            <a:r>
              <a:rPr lang="en-US" sz="1300" dirty="0" err="1" smtClean="0"/>
              <a:t>phoneStateListener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 flag);</a:t>
            </a:r>
          </a:p>
          <a:p>
            <a:endParaRPr lang="en-US" sz="1300" dirty="0" smtClean="0"/>
          </a:p>
          <a:p>
            <a:r>
              <a:rPr lang="en-US" sz="1300" dirty="0" smtClean="0"/>
              <a:t>flag – </a:t>
            </a:r>
            <a:r>
              <a:rPr lang="ru-RU" sz="1300" dirty="0" smtClean="0"/>
              <a:t>битовая комбинация констант </a:t>
            </a:r>
            <a:r>
              <a:rPr lang="en-US" sz="1300" dirty="0" err="1" smtClean="0"/>
              <a:t>PhoneStateListener.LISTEN</a:t>
            </a:r>
            <a:r>
              <a:rPr lang="en-US" sz="1300" dirty="0" smtClean="0"/>
              <a:t>_* (CALL_*, DATA_*, MESSAGE_*)</a:t>
            </a:r>
            <a:endParaRPr lang="ru-RU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26758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Listener</a:t>
            </a:r>
            <a:r>
              <a:rPr lang="ru-RU" b="1" dirty="0" smtClean="0"/>
              <a:t>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950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36004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Отправка и прием </a:t>
            </a:r>
            <a:r>
              <a:rPr lang="en-US" sz="2000" b="1" dirty="0" smtClean="0"/>
              <a:t>SMS</a:t>
            </a:r>
            <a:endParaRPr lang="ru-RU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664933"/>
            <a:ext cx="82089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&lt;uses-permission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android.permission.SEND_SMS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”&gt;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SmsManager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smsManager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SmsManager.getDefault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smsManager.sendTextMessage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(“+79232403896”,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null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 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адрес копии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*/,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null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ожидающее намерение, которое срабатывает, когда сообщение отправляется либо возникают проблемы отправки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*/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null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ожидающее намерение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c</a:t>
            </a:r>
            <a:r>
              <a:rPr lang="ru-RU" sz="1400" dirty="0" err="1" smtClean="0">
                <a:latin typeface="Consolas" pitchFamily="49" charset="0"/>
                <a:cs typeface="Consolas" pitchFamily="49" charset="0"/>
              </a:rPr>
              <a:t>рабатывающее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при получении отправленного сообщения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*/ 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IncomingSMSReceiver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BroadcastReceiver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onReceive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(Context _context, Intent _intent)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if (_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intent.getAction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equals(“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android,provider.Telephony.SMS_RECEIVED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”))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SmsManager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SmsManager.getDefault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Bundle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bundle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_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intent.getExtras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if (bundle != null)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Object[]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pdus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(Object[])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bundle.get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pdus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SmsMessage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 messages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SmsMessage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pdus.length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pdus.length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++)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messages[i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SmsMessage.createFromPdu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((byte[])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pdus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SmsMessage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message : messages)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message.getMessageBody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to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message.getOriginatingAddress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} …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88152"/>
            <a:ext cx="8075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&lt;uses-permission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android.permission.SEND_SMS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”&gt;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sendTo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“+79232403896”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text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"Hello World";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latin typeface="Consolas" pitchFamily="49" charset="0"/>
                <a:cs typeface="Consolas" pitchFamily="49" charset="0"/>
              </a:rPr>
              <a:t>SmsManager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smsManager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SmsManager.getDefault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smsManager.sendDataMessage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sendTo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null,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12345,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text.getBytes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В манифесте необходимо объявить приемник и фильтр намерений.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receiver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DataSMSReceiver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android:enabled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="true"&gt;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intent-filter&gt;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action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android.intent.action.DATA_SMS_RECEIVED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 /&gt;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                                &lt;data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android:scheme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sms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"/&gt;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                                &lt;data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android:host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"/&gt;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                                &lt;data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android:port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=“12345"/&gt;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intent-filter&gt;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receiver&gt;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Дальше – как в предыдущем примере.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Отправка и прием данных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2528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1124744"/>
            <a:ext cx="8075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Задаем путь к файлу мультимедиа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Uri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attached_Uri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Uri.parse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("content://media/external/images/media/1");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Создаем намерение и наполняем его данными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Intent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mmsIntent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new Intent(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Intent.ACTION_SEND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attached_Uri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mmsIntent.putExtra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sms_body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", "Please see the attached image");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mmsIntent.putExtra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("address",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+79232403896»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mmsIntent.putExtra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Intent.EXTRA_STREAM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attached_Uri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mmsIntent.setType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("image/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mmsIntent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В манифесте необходимо объявить приемник и фильтр намерений.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&lt;receiver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=".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MMSReceiver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android:enabled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="true"&gt; 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&lt;intent-filter&gt;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action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android.provider.Telephony.WAP_PUSH_RECEIVED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&lt;data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android:mimeType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="application/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vnd.wap.mms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-message" /&gt;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intent-filter&gt;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&lt;/receiver&gt;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uses-permission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android.permission.RECEIVE_MMS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"/&gt;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Отправка и прием </a:t>
            </a:r>
            <a:r>
              <a:rPr lang="en-US" sz="2400" b="1" dirty="0" smtClean="0"/>
              <a:t>MMS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46611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Работа 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со звуковыми и видео- файлами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Управление камерой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Отправка/прием </a:t>
            </a:r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SMS/MMS 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сообщений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Получение информации о состоянии телефона (в </a:t>
            </a:r>
            <a:r>
              <a:rPr lang="ru-RU" sz="28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т.ч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. информация о </a:t>
            </a:r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SIM-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карте, состояние телефонного соединения и пр</a:t>
            </a: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.)</a:t>
            </a:r>
            <a:endParaRPr lang="en-US" sz="2800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 &amp;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LiveDesktop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862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1052736"/>
            <a:ext cx="80752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 smtClean="0">
                <a:cs typeface="Consolas" pitchFamily="49" charset="0"/>
              </a:rPr>
              <a:t>Определяем поисковую конфигурацию в ресурсах </a:t>
            </a:r>
            <a:r>
              <a:rPr lang="en-US" sz="1600" b="1" dirty="0" smtClean="0">
                <a:cs typeface="Consolas" pitchFamily="49" charset="0"/>
              </a:rPr>
              <a:t>res/xml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hlinkClick r:id="rId3"/>
              </a:rPr>
              <a:t>http://developer.android.com/guide/topics/search/searchable-config.html#searchable-element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&lt;searchable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xmlns:android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="http://schemas.android.com/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apk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/res/android"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android:label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string/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app_name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“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android:searchSettingsDescription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=“@string/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app_name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android:includeInGlobalSearch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=“true”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android:searchSuggestAuthority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myauthority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“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android:searchSuggestIntentAction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android.intent.action.VIEW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&lt;/searchable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2. </a:t>
            </a:r>
            <a:r>
              <a:rPr lang="ru-RU" sz="1600" b="1" dirty="0" smtClean="0">
                <a:cs typeface="Consolas" pitchFamily="49" charset="0"/>
              </a:rPr>
              <a:t>Создаем активность для выдачи поисковых результатов. Указываем в манифесте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activity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SearchableActivity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   &lt;intent-filter&gt;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 &lt;action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android.intent.action.SEARCH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   &lt;/intent-filter&gt;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   &lt;meta-data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android.app.searchable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       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android:resource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="@xml/searchable"/&gt;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activity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&lt;meta-data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android.app.default_searchable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android:value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=“.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SearchableActivity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 /&gt;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 </a:t>
            </a:r>
            <a:r>
              <a:rPr lang="ru-RU" sz="2800" dirty="0" smtClean="0"/>
              <a:t>Поиск в приложениях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9735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1175068"/>
            <a:ext cx="807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ru-RU" sz="1600" b="1" dirty="0" smtClean="0">
                <a:cs typeface="Consolas" pitchFamily="49" charset="0"/>
              </a:rPr>
              <a:t>Настраиваем встроенный источник данных</a:t>
            </a:r>
            <a:endParaRPr lang="en-US" sz="1600" b="1" dirty="0" smtClean="0">
              <a:cs typeface="Consolas" pitchFamily="49" charset="0"/>
            </a:endParaRPr>
          </a:p>
          <a:p>
            <a:r>
              <a:rPr lang="en-US" sz="1600" i="1" dirty="0" err="1" smtClean="0">
                <a:cs typeface="Consolas" pitchFamily="49" charset="0"/>
              </a:rPr>
              <a:t>getType</a:t>
            </a:r>
            <a:r>
              <a:rPr lang="en-US" sz="1600" dirty="0" smtClean="0">
                <a:cs typeface="Consolas" pitchFamily="49" charset="0"/>
              </a:rPr>
              <a:t>(Uri </a:t>
            </a:r>
            <a:r>
              <a:rPr lang="en-US" sz="1600" dirty="0" err="1" smtClean="0">
                <a:cs typeface="Consolas" pitchFamily="49" charset="0"/>
              </a:rPr>
              <a:t>uri</a:t>
            </a:r>
            <a:r>
              <a:rPr lang="en-US" sz="1600" dirty="0" smtClean="0">
                <a:cs typeface="Consolas" pitchFamily="49" charset="0"/>
              </a:rPr>
              <a:t>): </a:t>
            </a:r>
            <a:r>
              <a:rPr lang="en-US" sz="1600" dirty="0" err="1" smtClean="0">
                <a:cs typeface="Consolas" pitchFamily="49" charset="0"/>
              </a:rPr>
              <a:t>SearchManager.SUGGEST_MIME_TYPE</a:t>
            </a:r>
            <a:endParaRPr lang="en-US" sz="1600" dirty="0">
              <a:cs typeface="Consolas" pitchFamily="49" charset="0"/>
            </a:endParaRPr>
          </a:p>
          <a:p>
            <a:r>
              <a:rPr lang="en-US" sz="1600" i="1" dirty="0" smtClean="0">
                <a:cs typeface="Consolas" pitchFamily="49" charset="0"/>
              </a:rPr>
              <a:t>Projection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cs typeface="Consolas" pitchFamily="49" charset="0"/>
              </a:rPr>
              <a:t>Projection.put</a:t>
            </a:r>
            <a:r>
              <a:rPr lang="en-US" sz="1600" dirty="0" smtClean="0">
                <a:cs typeface="Consolas" pitchFamily="49" charset="0"/>
              </a:rPr>
              <a:t>(SearchManager.SUGGEST_COLUMN_TEXT_1, [</a:t>
            </a:r>
            <a:r>
              <a:rPr lang="en-US" sz="1600" dirty="0" err="1" smtClean="0">
                <a:cs typeface="Consolas" pitchFamily="49" charset="0"/>
              </a:rPr>
              <a:t>search_source_column</a:t>
            </a:r>
            <a:r>
              <a:rPr lang="en-US" sz="1600" dirty="0" smtClean="0">
                <a:cs typeface="Consolas" pitchFamily="49" charset="0"/>
              </a:rPr>
              <a:t>] + “ AS ” + SearchManager.SUGGEST_COLUMN_TEXT_1);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cs typeface="Consolas" pitchFamily="49" charset="0"/>
              </a:rPr>
              <a:t>Projection.put</a:t>
            </a:r>
            <a:r>
              <a:rPr lang="en-US" sz="1600" dirty="0" smtClean="0">
                <a:cs typeface="Consolas" pitchFamily="49" charset="0"/>
              </a:rPr>
              <a:t>( </a:t>
            </a:r>
            <a:r>
              <a:rPr lang="en-US" sz="1600" dirty="0">
                <a:cs typeface="Consolas" pitchFamily="49" charset="0"/>
              </a:rPr>
              <a:t>“ </a:t>
            </a:r>
            <a:r>
              <a:rPr lang="en-US" sz="1600" dirty="0" smtClean="0">
                <a:cs typeface="Consolas" pitchFamily="49" charset="0"/>
              </a:rPr>
              <a:t>_id”, KEY_ID+” AS ”+”_id”);</a:t>
            </a:r>
          </a:p>
          <a:p>
            <a:r>
              <a:rPr lang="en-US" sz="1600" i="1" dirty="0" smtClean="0">
                <a:cs typeface="Consolas" pitchFamily="49" charset="0"/>
              </a:rPr>
              <a:t>query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cs typeface="Consolas" pitchFamily="49" charset="0"/>
              </a:rPr>
              <a:t>[</a:t>
            </a:r>
            <a:r>
              <a:rPr lang="en-US" sz="1600" dirty="0" err="1" smtClean="0">
                <a:cs typeface="Consolas" pitchFamily="49" charset="0"/>
              </a:rPr>
              <a:t>search_source_column</a:t>
            </a:r>
            <a:r>
              <a:rPr lang="en-US" sz="1600" dirty="0" smtClean="0">
                <a:cs typeface="Consolas" pitchFamily="49" charset="0"/>
              </a:rPr>
              <a:t>] + “ LIKE % \” + </a:t>
            </a:r>
            <a:r>
              <a:rPr lang="en-US" sz="1600" dirty="0" err="1" smtClean="0">
                <a:cs typeface="Consolas" pitchFamily="49" charset="0"/>
              </a:rPr>
              <a:t>uri.getPathSegments</a:t>
            </a:r>
            <a:r>
              <a:rPr lang="en-US" sz="1600" dirty="0" smtClean="0">
                <a:cs typeface="Consolas" pitchFamily="49" charset="0"/>
              </a:rPr>
              <a:t>().get(1) + “%\””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 </a:t>
            </a:r>
            <a:r>
              <a:rPr lang="ru-RU" sz="2800" dirty="0" smtClean="0"/>
              <a:t>Поиск в приложениях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40432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1175068"/>
            <a:ext cx="80752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Для того чтобы настроить «живые обои»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 требуется</a:t>
            </a:r>
          </a:p>
          <a:p>
            <a:pPr marL="342900" indent="-342900">
              <a:buAutoNum type="arabicPeriod"/>
            </a:pP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Добавить ресурсный файл в каталог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res/xml</a:t>
            </a:r>
          </a:p>
          <a:p>
            <a:r>
              <a:rPr lang="it-IT" sz="1500" dirty="0">
                <a:latin typeface="Consolas" pitchFamily="49" charset="0"/>
                <a:cs typeface="Consolas" pitchFamily="49" charset="0"/>
              </a:rPr>
              <a:t>&lt;wallpaper xmlns:android="http://schemas.android.com/apk/res/android"</a:t>
            </a:r>
          </a:p>
          <a:p>
            <a:r>
              <a:rPr lang="it-IT" sz="1500" dirty="0">
                <a:latin typeface="Consolas" pitchFamily="49" charset="0"/>
                <a:cs typeface="Consolas" pitchFamily="49" charset="0"/>
              </a:rPr>
              <a:t>  android:author="@string/author"</a:t>
            </a:r>
          </a:p>
          <a:p>
            <a:r>
              <a:rPr lang="it-IT" sz="1500" dirty="0">
                <a:latin typeface="Consolas" pitchFamily="49" charset="0"/>
                <a:cs typeface="Consolas" pitchFamily="49" charset="0"/>
              </a:rPr>
              <a:t>  android:description="@string/description"</a:t>
            </a:r>
          </a:p>
          <a:p>
            <a:r>
              <a:rPr lang="it-IT" sz="1500" dirty="0">
                <a:latin typeface="Consolas" pitchFamily="49" charset="0"/>
                <a:cs typeface="Consolas" pitchFamily="49" charset="0"/>
              </a:rPr>
              <a:t>  android:thumbnail="@drawable/wallpapericon"</a:t>
            </a:r>
          </a:p>
          <a:p>
            <a:r>
              <a:rPr lang="it-IT" sz="15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it-IT" sz="1500" b="1" dirty="0" smtClean="0">
                <a:latin typeface="Consolas" pitchFamily="49" charset="0"/>
                <a:cs typeface="Consolas" pitchFamily="49" charset="0"/>
              </a:rPr>
              <a:t>2.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Создать в приложении сервис и объявить его в манифесте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AppWallpaperService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WallpaperService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public Engine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onCreateEngine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AppWallpaperServiceEngine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i="1" dirty="0" smtClean="0">
                <a:latin typeface="Consolas" pitchFamily="49" charset="0"/>
                <a:cs typeface="Consolas" pitchFamily="49" charset="0"/>
              </a:rPr>
              <a:t>Manifest.xml</a:t>
            </a:r>
            <a:endParaRPr lang="ru-RU" sz="15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&lt;service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=".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AppWallpaperService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&lt;intent-filter&gt;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&lt;action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android.service.wallpaper.WallpaperService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&lt;/intent-filter&gt;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meta-data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android.service.wallpaper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android:resource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="@xml/wallpaper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"/&gt;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&lt;/service&gt;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 </a:t>
            </a:r>
            <a:r>
              <a:rPr lang="en-US" sz="2800" dirty="0" smtClean="0"/>
              <a:t>Live Wallpapers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296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692696"/>
            <a:ext cx="80752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AppWallpaperServiceEngine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WallpaperService.Engine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Инициализация объекта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onOffsetsChanged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super.onOffsetsChanged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Обработка смещения рабочего экрана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onTouchEvent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MotionEvent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super.onTouchEvent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(event);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Обработка событий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motion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touch.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onSurfaceCreated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holder)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super.onSurfaceCreated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(holder);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Поверхность создана – требуется добавить фоновый поток для </a:t>
            </a:r>
            <a:r>
              <a:rPr lang="ru-RU" sz="1500" b="1" dirty="0" err="1" smtClean="0">
                <a:latin typeface="Consolas" pitchFamily="49" charset="0"/>
                <a:cs typeface="Consolas" pitchFamily="49" charset="0"/>
              </a:rPr>
              <a:t>отрисовки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26064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300" b="1" dirty="0"/>
              <a:t> </a:t>
            </a:r>
            <a:r>
              <a:rPr lang="en-US" sz="2300" b="1" dirty="0" smtClean="0"/>
              <a:t>Live Wallpapers</a:t>
            </a:r>
            <a:endParaRPr lang="ru-RU" sz="2300" b="1" dirty="0"/>
          </a:p>
        </p:txBody>
      </p:sp>
    </p:spTree>
    <p:extLst>
      <p:ext uri="{BB962C8B-B14F-4D97-AF65-F5344CB8AC3E}">
        <p14:creationId xmlns:p14="http://schemas.microsoft.com/office/powerpoint/2010/main" val="835958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692696"/>
            <a:ext cx="80752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AppWallpaperServiceEngine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WallpaperService.Engine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Инициализация объекта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onOffsetsChanged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float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super.onOffsetsChanged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yOffsetStep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xPixelOffset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yPixelOffset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Обработка смещения рабочего экрана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onTouchEvent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MotionEvent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super.onTouchEvent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(event);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Обработка событий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motion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touch.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onSurfaceCreated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holder) {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super.onSurfaceCreated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(holder);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TODO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Поверхность создана – требуется добавить фоновый поток для </a:t>
            </a:r>
            <a:r>
              <a:rPr lang="ru-RU" sz="1500" b="1" dirty="0" err="1" smtClean="0">
                <a:latin typeface="Consolas" pitchFamily="49" charset="0"/>
                <a:cs typeface="Consolas" pitchFamily="49" charset="0"/>
              </a:rPr>
              <a:t>отрисовки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26064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300" b="1" dirty="0"/>
              <a:t> </a:t>
            </a:r>
            <a:r>
              <a:rPr lang="en-US" sz="2300" b="1" dirty="0" smtClean="0"/>
              <a:t>Live Wallpapers</a:t>
            </a:r>
            <a:endParaRPr lang="ru-RU" sz="2300" b="1" dirty="0"/>
          </a:p>
        </p:txBody>
      </p:sp>
    </p:spTree>
    <p:extLst>
      <p:ext uri="{BB962C8B-B14F-4D97-AF65-F5344CB8AC3E}">
        <p14:creationId xmlns:p14="http://schemas.microsoft.com/office/powerpoint/2010/main" val="367518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1052736"/>
            <a:ext cx="70410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 </a:t>
            </a:r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39732" y="256490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Работа с сетью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Датчики</a:t>
            </a:r>
          </a:p>
          <a:p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Анимация и пр.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58888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7, слайд 3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168400"/>
            <a:ext cx="4521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343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Поддерживаемые форматы</a:t>
            </a:r>
          </a:p>
          <a:p>
            <a:r>
              <a:rPr lang="ru-RU" b="1" dirty="0" smtClean="0">
                <a:solidFill>
                  <a:schemeClr val="accent1"/>
                </a:solidFill>
              </a:rPr>
              <a:t> мультимедиа файлов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00653"/>
              </p:ext>
            </p:extLst>
          </p:nvPr>
        </p:nvGraphicFramePr>
        <p:xfrm>
          <a:off x="539552" y="908720"/>
          <a:ext cx="7776864" cy="5486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4680520"/>
              </a:tblGrid>
              <a:tr h="408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Формат / </a:t>
                      </a:r>
                      <a:r>
                        <a:rPr lang="ru-RU" sz="1400" dirty="0" err="1">
                          <a:effectLst/>
                        </a:rPr>
                        <a:t>Codec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Поддерживаемые типы файлов / Формат контейнеров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184867"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Audio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AAC LC/LTP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• 3</a:t>
                      </a:r>
                      <a:r>
                        <a:rPr lang="en-US" sz="1400">
                          <a:effectLst/>
                        </a:rPr>
                        <a:t>GPP</a:t>
                      </a:r>
                      <a:r>
                        <a:rPr lang="ru-RU" sz="1400">
                          <a:effectLst/>
                        </a:rPr>
                        <a:t> (.3</a:t>
                      </a:r>
                      <a:r>
                        <a:rPr lang="en-US" sz="1400">
                          <a:effectLst/>
                        </a:rPr>
                        <a:t>gp</a:t>
                      </a:r>
                      <a:r>
                        <a:rPr lang="ru-RU" sz="1400">
                          <a:effectLst/>
                        </a:rPr>
                        <a:t>)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• </a:t>
                      </a:r>
                      <a:r>
                        <a:rPr lang="en-US" sz="1400">
                          <a:effectLst/>
                        </a:rPr>
                        <a:t>MPEG</a:t>
                      </a:r>
                      <a:r>
                        <a:rPr lang="ru-RU" sz="1400">
                          <a:effectLst/>
                        </a:rPr>
                        <a:t>-4 (.</a:t>
                      </a:r>
                      <a:r>
                        <a:rPr lang="en-US" sz="1400">
                          <a:effectLst/>
                        </a:rPr>
                        <a:t>mp</a:t>
                      </a:r>
                      <a:r>
                        <a:rPr lang="ru-RU" sz="1400">
                          <a:effectLst/>
                        </a:rPr>
                        <a:t>4, .</a:t>
                      </a:r>
                      <a:r>
                        <a:rPr lang="en-US" sz="1400">
                          <a:effectLst/>
                        </a:rPr>
                        <a:t>m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ru-RU" sz="1400">
                          <a:effectLst/>
                        </a:rPr>
                        <a:t>)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• </a:t>
                      </a:r>
                      <a:r>
                        <a:rPr lang="en-US" sz="1400">
                          <a:effectLst/>
                        </a:rPr>
                        <a:t>ADTS raw AAC</a:t>
                      </a:r>
                      <a:r>
                        <a:rPr lang="ru-RU" sz="1400">
                          <a:effectLst/>
                        </a:rPr>
                        <a:t> (.</a:t>
                      </a:r>
                      <a:r>
                        <a:rPr lang="en-US" sz="1400">
                          <a:effectLst/>
                        </a:rPr>
                        <a:t>aac</a:t>
                      </a:r>
                      <a:r>
                        <a:rPr lang="ru-RU" sz="1400">
                          <a:effectLst/>
                        </a:rPr>
                        <a:t>, декодируется в </a:t>
                      </a:r>
                      <a:r>
                        <a:rPr lang="en-US" sz="1400">
                          <a:effectLst/>
                        </a:rPr>
                        <a:t>Android</a:t>
                      </a:r>
                      <a:r>
                        <a:rPr lang="ru-RU" sz="1400">
                          <a:effectLst/>
                        </a:rPr>
                        <a:t> 3.1+, кодируется  в </a:t>
                      </a:r>
                      <a:r>
                        <a:rPr lang="en-US" sz="1400">
                          <a:effectLst/>
                        </a:rPr>
                        <a:t>Android</a:t>
                      </a:r>
                      <a:r>
                        <a:rPr lang="ru-RU" sz="1400">
                          <a:effectLst/>
                        </a:rPr>
                        <a:t> 4.0+, </a:t>
                      </a:r>
                      <a:r>
                        <a:rPr lang="en-US" sz="1400">
                          <a:effectLst/>
                        </a:rPr>
                        <a:t>ADIF</a:t>
                      </a:r>
                      <a:r>
                        <a:rPr lang="ru-RU" sz="1400">
                          <a:effectLst/>
                        </a:rPr>
                        <a:t> не поддерживается)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• </a:t>
                      </a:r>
                      <a:r>
                        <a:rPr lang="en-US" sz="1400">
                          <a:effectLst/>
                        </a:rPr>
                        <a:t>MPEG</a:t>
                      </a:r>
                      <a:r>
                        <a:rPr lang="ru-RU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TS</a:t>
                      </a:r>
                      <a:r>
                        <a:rPr lang="ru-RU" sz="1400">
                          <a:effectLst/>
                        </a:rPr>
                        <a:t> (.</a:t>
                      </a:r>
                      <a:r>
                        <a:rPr lang="en-US" sz="1400">
                          <a:effectLst/>
                        </a:rPr>
                        <a:t>ts</a:t>
                      </a:r>
                      <a:r>
                        <a:rPr lang="ru-RU" sz="1400">
                          <a:effectLst/>
                        </a:rPr>
                        <a:t>, ,без перемещения ползунка, </a:t>
                      </a:r>
                      <a:r>
                        <a:rPr lang="en-US" sz="1400">
                          <a:effectLst/>
                        </a:rPr>
                        <a:t>Android</a:t>
                      </a:r>
                      <a:r>
                        <a:rPr lang="ru-RU" sz="1400">
                          <a:effectLst/>
                        </a:rPr>
                        <a:t> 3.0+)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184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HE-AACv1 (AAC+)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16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HE-AACv2 </a:t>
                      </a:r>
                      <a:endParaRPr lang="ru-RU" sz="14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(</a:t>
                      </a:r>
                      <a:r>
                        <a:rPr lang="ru-RU" sz="1400" dirty="0" err="1">
                          <a:effectLst/>
                        </a:rPr>
                        <a:t>enhanced</a:t>
                      </a:r>
                      <a:r>
                        <a:rPr lang="ru-RU" sz="1400" dirty="0">
                          <a:effectLst/>
                        </a:rPr>
                        <a:t> AAC+)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4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AMR-NB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3GPP (.3gp)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184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AMR-WB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3GPP (.3gp)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184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FLAC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FLAC (.flac) only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184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MP3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MP3 (.mp3)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6382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MIDI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• Type 0 and 1 (.mid, .</a:t>
                      </a:r>
                      <a:r>
                        <a:rPr lang="en-US" sz="1400" dirty="0" err="1">
                          <a:effectLst/>
                        </a:rPr>
                        <a:t>xmf</a:t>
                      </a:r>
                      <a:r>
                        <a:rPr lang="en-US" sz="1400" dirty="0">
                          <a:effectLst/>
                        </a:rPr>
                        <a:t>, .</a:t>
                      </a:r>
                      <a:r>
                        <a:rPr lang="en-US" sz="1400" dirty="0" err="1">
                          <a:effectLst/>
                        </a:rPr>
                        <a:t>mxmf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RTTTL/RTX (.</a:t>
                      </a:r>
                      <a:r>
                        <a:rPr lang="en-US" sz="1400" dirty="0" err="1">
                          <a:effectLst/>
                        </a:rPr>
                        <a:t>rtttl</a:t>
                      </a:r>
                      <a:r>
                        <a:rPr lang="en-US" sz="1400" dirty="0">
                          <a:effectLst/>
                        </a:rPr>
                        <a:t>, .</a:t>
                      </a:r>
                      <a:r>
                        <a:rPr lang="en-US" sz="1400" dirty="0" err="1">
                          <a:effectLst/>
                        </a:rPr>
                        <a:t>rtx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OTA (.</a:t>
                      </a:r>
                      <a:r>
                        <a:rPr lang="en-US" sz="1400" dirty="0" err="1">
                          <a:effectLst/>
                        </a:rPr>
                        <a:t>ota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</a:t>
                      </a:r>
                      <a:r>
                        <a:rPr lang="en-US" sz="1400" dirty="0" err="1">
                          <a:effectLst/>
                        </a:rPr>
                        <a:t>iMelody</a:t>
                      </a:r>
                      <a:r>
                        <a:rPr lang="en-US" sz="1400" dirty="0">
                          <a:effectLst/>
                        </a:rPr>
                        <a:t> (.</a:t>
                      </a:r>
                      <a:r>
                        <a:rPr lang="en-US" sz="1400" dirty="0" err="1">
                          <a:effectLst/>
                        </a:rPr>
                        <a:t>imy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4081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Vorbis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• </a:t>
                      </a:r>
                      <a:r>
                        <a:rPr lang="en-US" sz="1400" dirty="0" err="1">
                          <a:effectLst/>
                        </a:rPr>
                        <a:t>Ogg</a:t>
                      </a:r>
                      <a:r>
                        <a:rPr lang="en-US" sz="1400" dirty="0">
                          <a:effectLst/>
                        </a:rPr>
                        <a:t> (.</a:t>
                      </a:r>
                      <a:r>
                        <a:rPr lang="en-US" sz="1400" dirty="0" err="1">
                          <a:effectLst/>
                        </a:rPr>
                        <a:t>ogg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</a:t>
                      </a:r>
                      <a:r>
                        <a:rPr lang="en-US" sz="1400" dirty="0" err="1">
                          <a:effectLst/>
                        </a:rPr>
                        <a:t>Matroska</a:t>
                      </a:r>
                      <a:r>
                        <a:rPr lang="en-US" sz="1400" dirty="0">
                          <a:effectLst/>
                        </a:rPr>
                        <a:t> (.</a:t>
                      </a:r>
                      <a:r>
                        <a:rPr lang="en-US" sz="1400" dirty="0" err="1">
                          <a:effectLst/>
                        </a:rPr>
                        <a:t>mkv</a:t>
                      </a:r>
                      <a:r>
                        <a:rPr lang="en-US" sz="1400" dirty="0">
                          <a:effectLst/>
                        </a:rPr>
                        <a:t>, Android 4.0+)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  <a:tr h="184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PCM/WAVE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WAVE (.</a:t>
                      </a:r>
                      <a:r>
                        <a:rPr lang="ru-RU" sz="1400" dirty="0" err="1">
                          <a:effectLst/>
                        </a:rPr>
                        <a:t>wav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67" marR="64367" marT="32184" marB="321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964776"/>
              </p:ext>
            </p:extLst>
          </p:nvPr>
        </p:nvGraphicFramePr>
        <p:xfrm>
          <a:off x="611560" y="1196752"/>
          <a:ext cx="7992888" cy="5107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2370318"/>
                <a:gridCol w="4326426"/>
              </a:tblGrid>
              <a:tr h="394302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Графика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JPEG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JPEG (.jpg)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394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GIF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GIF (.gif)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394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PNG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PNG (.png)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394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BMP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BMP (.bmp)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394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WEBP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WebP (.webp)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642912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Video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H.263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• 3GPP (.3gp)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• MPEG-4 (.mp4)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1388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H.264 AVC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• 3</a:t>
                      </a:r>
                      <a:r>
                        <a:rPr lang="en-US" sz="1600" dirty="0">
                          <a:effectLst/>
                        </a:rPr>
                        <a:t>GPP</a:t>
                      </a:r>
                      <a:r>
                        <a:rPr lang="ru-RU" sz="1600" dirty="0">
                          <a:effectLst/>
                        </a:rPr>
                        <a:t> (.3</a:t>
                      </a:r>
                      <a:r>
                        <a:rPr lang="en-US" sz="1600" dirty="0" err="1">
                          <a:effectLst/>
                        </a:rPr>
                        <a:t>gp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• </a:t>
                      </a:r>
                      <a:r>
                        <a:rPr lang="en-US" sz="1600" dirty="0">
                          <a:effectLst/>
                        </a:rPr>
                        <a:t>MPEG</a:t>
                      </a:r>
                      <a:r>
                        <a:rPr lang="ru-RU" sz="1600" dirty="0">
                          <a:effectLst/>
                        </a:rPr>
                        <a:t>-4 (.</a:t>
                      </a:r>
                      <a:r>
                        <a:rPr lang="en-US" sz="1600" dirty="0" err="1">
                          <a:effectLst/>
                        </a:rPr>
                        <a:t>mp</a:t>
                      </a:r>
                      <a:r>
                        <a:rPr lang="ru-RU" sz="1600" dirty="0">
                          <a:effectLst/>
                        </a:rPr>
                        <a:t>4)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• </a:t>
                      </a:r>
                      <a:r>
                        <a:rPr lang="en-US" sz="1600" dirty="0">
                          <a:effectLst/>
                        </a:rPr>
                        <a:t>MPEG</a:t>
                      </a:r>
                      <a:r>
                        <a:rPr lang="ru-RU" sz="1600" dirty="0">
                          <a:effectLst/>
                        </a:rPr>
                        <a:t>-</a:t>
                      </a:r>
                      <a:r>
                        <a:rPr lang="en-US" sz="1600" dirty="0">
                          <a:effectLst/>
                        </a:rPr>
                        <a:t>TS</a:t>
                      </a:r>
                      <a:r>
                        <a:rPr lang="ru-RU" sz="1600" dirty="0">
                          <a:effectLst/>
                        </a:rPr>
                        <a:t> (.</a:t>
                      </a:r>
                      <a:r>
                        <a:rPr lang="en-US" sz="1600" dirty="0" err="1">
                          <a:effectLst/>
                        </a:rPr>
                        <a:t>ts</a:t>
                      </a:r>
                      <a:r>
                        <a:rPr lang="ru-RU" sz="1600" dirty="0">
                          <a:effectLst/>
                        </a:rPr>
                        <a:t>, только аудио </a:t>
                      </a:r>
                      <a:r>
                        <a:rPr lang="en-US" sz="1600" dirty="0">
                          <a:effectLst/>
                        </a:rPr>
                        <a:t>AAC</a:t>
                      </a:r>
                      <a:r>
                        <a:rPr lang="ru-RU" sz="1600" dirty="0">
                          <a:effectLst/>
                        </a:rPr>
                        <a:t>, без перемещения ползунка, </a:t>
                      </a:r>
                      <a:r>
                        <a:rPr lang="en-US" sz="1600" dirty="0">
                          <a:effectLst/>
                        </a:rPr>
                        <a:t>Android</a:t>
                      </a:r>
                      <a:r>
                        <a:rPr lang="ru-RU" sz="1600" dirty="0">
                          <a:effectLst/>
                        </a:rPr>
                        <a:t> 3.0+)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394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MPEG-4 SP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3GPP (.3gp)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642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VP8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•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WebM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webm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• </a:t>
                      </a:r>
                      <a:r>
                        <a:rPr lang="en-US" sz="1600" dirty="0" err="1">
                          <a:effectLst/>
                        </a:rPr>
                        <a:t>Matroska</a:t>
                      </a:r>
                      <a:r>
                        <a:rPr lang="en-US" sz="1600" dirty="0">
                          <a:effectLst/>
                        </a:rPr>
                        <a:t> (.</a:t>
                      </a:r>
                      <a:r>
                        <a:rPr lang="en-US" sz="1600" dirty="0" err="1">
                          <a:effectLst/>
                        </a:rPr>
                        <a:t>mkv</a:t>
                      </a:r>
                      <a:r>
                        <a:rPr lang="en-US" sz="1600" dirty="0">
                          <a:effectLst/>
                        </a:rPr>
                        <a:t>, Android 4.0+)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43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Поддерживаемые форматы</a:t>
            </a:r>
          </a:p>
          <a:p>
            <a:r>
              <a:rPr lang="ru-RU" b="1" dirty="0" smtClean="0">
                <a:solidFill>
                  <a:schemeClr val="accent1"/>
                </a:solidFill>
              </a:rPr>
              <a:t> мультимедиа файлов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848872" cy="720080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Поддерживаемые сетевые протоколы для воспроизведения аудио</a:t>
            </a:r>
            <a:r>
              <a:rPr lang="en-US" sz="2800" dirty="0" smtClean="0"/>
              <a:t>/</a:t>
            </a:r>
            <a:r>
              <a:rPr lang="ru-RU" sz="2800" dirty="0" smtClean="0"/>
              <a:t>видео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60" y="1700808"/>
            <a:ext cx="7776864" cy="4680520"/>
          </a:xfrm>
        </p:spPr>
        <p:txBody>
          <a:bodyPr/>
          <a:lstStyle/>
          <a:p>
            <a:r>
              <a:rPr lang="en-US" dirty="0"/>
              <a:t>RTSP (RTP, SDP)</a:t>
            </a:r>
          </a:p>
          <a:p>
            <a:r>
              <a:rPr lang="en-US" dirty="0"/>
              <a:t>HTTP/HTTPS progressive streaming</a:t>
            </a:r>
          </a:p>
          <a:p>
            <a:r>
              <a:rPr lang="ru-RU" dirty="0" smtClean="0"/>
              <a:t>Предварительная спецификация протокола </a:t>
            </a:r>
            <a:r>
              <a:rPr lang="en-US" dirty="0" smtClean="0"/>
              <a:t>HTTP/HTTPS </a:t>
            </a:r>
            <a:r>
              <a:rPr lang="en-US" dirty="0"/>
              <a:t>live streaming 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Только медиа файлы </a:t>
            </a:r>
            <a:r>
              <a:rPr lang="en-US" dirty="0" smtClean="0"/>
              <a:t>MPEG-2 TS</a:t>
            </a:r>
            <a:endParaRPr lang="en-US" dirty="0"/>
          </a:p>
          <a:p>
            <a:pPr lvl="1"/>
            <a:r>
              <a:rPr lang="en-US" dirty="0"/>
              <a:t>Protocol version 3 (Android 4.0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Protocol version 2 (Android 3.x)</a:t>
            </a:r>
          </a:p>
          <a:p>
            <a:pPr lvl="1"/>
            <a:r>
              <a:rPr lang="ru-RU" dirty="0" smtClean="0"/>
              <a:t>Не поддерживался до </a:t>
            </a:r>
            <a:r>
              <a:rPr lang="en-US" dirty="0" smtClean="0"/>
              <a:t>Android </a:t>
            </a:r>
            <a:r>
              <a:rPr lang="en-US" dirty="0"/>
              <a:t>3.0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328" cy="4704008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48872" cy="720080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Медиапроигрыватель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7024744" cy="576064"/>
          </a:xfrm>
        </p:spPr>
        <p:txBody>
          <a:bodyPr>
            <a:noAutofit/>
          </a:bodyPr>
          <a:lstStyle/>
          <a:p>
            <a:r>
              <a:rPr lang="ru-RU" sz="3600" dirty="0" err="1" smtClean="0"/>
              <a:t>Медиапроигрыватель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4" y="1175290"/>
            <a:ext cx="6323810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683569" y="1124744"/>
            <a:ext cx="7992887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Варианты указания источника аудио/видео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3" y="191683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Идентификатор ресурса (несжатый тип, </a:t>
            </a:r>
            <a:r>
              <a:rPr lang="en-US" sz="2000" b="1" dirty="0" smtClean="0"/>
              <a:t>res/raw</a:t>
            </a:r>
            <a:r>
              <a:rPr lang="ru-RU" sz="2000" b="1" dirty="0" smtClean="0"/>
              <a:t>)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Путь </a:t>
            </a:r>
            <a:r>
              <a:rPr lang="en-US" sz="2000" b="1" dirty="0" smtClean="0"/>
              <a:t>URI </a:t>
            </a:r>
            <a:r>
              <a:rPr lang="ru-RU" sz="2000" b="1" dirty="0" smtClean="0"/>
              <a:t>к локальному файлу (схема </a:t>
            </a:r>
            <a:r>
              <a:rPr lang="en-US" sz="2000" b="1" dirty="0" smtClean="0"/>
              <a:t>file://</a:t>
            </a:r>
            <a:r>
              <a:rPr lang="ru-RU" sz="2000" b="1" dirty="0" smtClean="0"/>
              <a:t>)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Путь </a:t>
            </a:r>
            <a:r>
              <a:rPr lang="en-US" sz="2000" b="1" dirty="0" smtClean="0"/>
              <a:t>URI </a:t>
            </a:r>
            <a:r>
              <a:rPr lang="ru-RU" sz="2000" b="1" dirty="0" smtClean="0"/>
              <a:t>к удаленному </a:t>
            </a:r>
            <a:r>
              <a:rPr lang="ru-RU" sz="2000" b="1" dirty="0" err="1" smtClean="0"/>
              <a:t>медиаисточнику</a:t>
            </a:r>
            <a:r>
              <a:rPr lang="ru-RU" sz="2000" b="1" dirty="0" smtClean="0"/>
              <a:t> через </a:t>
            </a:r>
            <a:r>
              <a:rPr lang="en-US" sz="2000" b="1" dirty="0" smtClean="0"/>
              <a:t>URL (http://, https://, </a:t>
            </a:r>
            <a:r>
              <a:rPr lang="en-US" sz="2000" b="1" dirty="0"/>
              <a:t>rtsp</a:t>
            </a:r>
            <a:r>
              <a:rPr lang="en-US" sz="2000" b="1" dirty="0" smtClean="0"/>
              <a:t>://)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Путь к записи </a:t>
            </a:r>
            <a:r>
              <a:rPr lang="en-US" sz="2000" b="1" dirty="0" smtClean="0"/>
              <a:t>URI </a:t>
            </a:r>
            <a:r>
              <a:rPr lang="ru-RU" sz="2000" b="1" dirty="0" smtClean="0"/>
              <a:t>внутри локального Источника данных (</a:t>
            </a:r>
            <a:r>
              <a:rPr lang="en-US" sz="2000" b="1" dirty="0" smtClean="0"/>
              <a:t>content://</a:t>
            </a:r>
            <a:r>
              <a:rPr lang="ru-RU" sz="2000" b="1" dirty="0" smtClean="0"/>
              <a:t>)</a:t>
            </a:r>
            <a:endParaRPr lang="ru-RU" sz="2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2321"/>
              </p:ext>
            </p:extLst>
          </p:nvPr>
        </p:nvGraphicFramePr>
        <p:xfrm>
          <a:off x="539552" y="4163600"/>
          <a:ext cx="8136904" cy="18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0"/>
              </a:tblGrid>
              <a:tr h="720211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медиапроигрывателя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Требуется</a:t>
                      </a:r>
                      <a:r>
                        <a:rPr lang="ru-RU" baseline="0" dirty="0" smtClean="0"/>
                        <a:t> вызов </a:t>
                      </a:r>
                      <a:r>
                        <a:rPr lang="en-US" baseline="0" dirty="0" smtClean="0"/>
                        <a:t>prepare </a:t>
                      </a:r>
                      <a:r>
                        <a:rPr lang="ru-RU" baseline="0" dirty="0" smtClean="0"/>
                        <a:t>после ?</a:t>
                      </a:r>
                      <a:endParaRPr lang="ru-RU" dirty="0"/>
                    </a:p>
                  </a:txBody>
                  <a:tcPr/>
                </a:tc>
              </a:tr>
              <a:tr h="72021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Нет, проигрыватель</a:t>
                      </a:r>
                      <a:r>
                        <a:rPr lang="ru-RU" baseline="0" dirty="0" smtClean="0"/>
                        <a:t> готов к </a:t>
                      </a:r>
                      <a:r>
                        <a:rPr lang="ru-RU" baseline="0" dirty="0" err="1" smtClean="0"/>
                        <a:t>вопроизведению</a:t>
                      </a:r>
                      <a:endParaRPr lang="ru-RU" dirty="0"/>
                    </a:p>
                  </a:txBody>
                  <a:tcPr/>
                </a:tc>
              </a:tr>
              <a:tr h="4172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setDataSource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Да,</a:t>
                      </a:r>
                      <a:r>
                        <a:rPr lang="ru-RU" baseline="0" dirty="0" smtClean="0"/>
                        <a:t> требуется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3979</TotalTime>
  <Words>2784</Words>
  <Application>Microsoft Office PowerPoint</Application>
  <PresentationFormat>Экран (4:3)</PresentationFormat>
  <Paragraphs>672</Paragraphs>
  <Slides>36</Slides>
  <Notes>35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Презентация PowerPoint</vt:lpstr>
      <vt:lpstr>Презентация PowerPoint</vt:lpstr>
      <vt:lpstr>Поддерживаемые сетевые протоколы для воспроизведения аудио/видео</vt:lpstr>
      <vt:lpstr>Медиапроигрыватель</vt:lpstr>
      <vt:lpstr>Медиапроигрыватель</vt:lpstr>
      <vt:lpstr>Презентация PowerPoint</vt:lpstr>
      <vt:lpstr>VideoView vs SurfaceHolder</vt:lpstr>
      <vt:lpstr>Управление воспроизведением</vt:lpstr>
      <vt:lpstr>Listeners</vt:lpstr>
      <vt:lpstr>Запись видео/аудио</vt:lpstr>
      <vt:lpstr>MediaRecorder</vt:lpstr>
      <vt:lpstr>MediaRecorder</vt:lpstr>
      <vt:lpstr>Управление камерой</vt:lpstr>
      <vt:lpstr>Настройки предварительного просмотра камеры</vt:lpstr>
      <vt:lpstr>Предварительный просмотр</vt:lpstr>
      <vt:lpstr>Создание фотографий</vt:lpstr>
      <vt:lpstr>Презентация PowerPoint</vt:lpstr>
      <vt:lpstr>Пример записи необработанного звука с помощью AudioRecord</vt:lpstr>
      <vt:lpstr>Воспроизведение аудио</vt:lpstr>
      <vt:lpstr>Распознавание речи</vt:lpstr>
      <vt:lpstr>Презентация PowerPoint</vt:lpstr>
      <vt:lpstr>TelephonyManager</vt:lpstr>
      <vt:lpstr>TelephonyManager</vt:lpstr>
      <vt:lpstr>Отправка и прием SMS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223</cp:revision>
  <dcterms:created xsi:type="dcterms:W3CDTF">2012-02-16T15:40:39Z</dcterms:created>
  <dcterms:modified xsi:type="dcterms:W3CDTF">2012-10-26T11:55:53Z</dcterms:modified>
</cp:coreProperties>
</file>