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50"/>
  </p:notesMasterIdLst>
  <p:handoutMasterIdLst>
    <p:handoutMasterId r:id="rId51"/>
  </p:handoutMasterIdLst>
  <p:sldIdLst>
    <p:sldId id="292" r:id="rId2"/>
    <p:sldId id="293" r:id="rId3"/>
    <p:sldId id="384" r:id="rId4"/>
    <p:sldId id="328" r:id="rId5"/>
    <p:sldId id="331" r:id="rId6"/>
    <p:sldId id="295" r:id="rId7"/>
    <p:sldId id="316" r:id="rId8"/>
    <p:sldId id="326" r:id="rId9"/>
    <p:sldId id="332" r:id="rId10"/>
    <p:sldId id="333" r:id="rId11"/>
    <p:sldId id="334" r:id="rId12"/>
    <p:sldId id="335" r:id="rId13"/>
    <p:sldId id="336" r:id="rId14"/>
    <p:sldId id="337" r:id="rId15"/>
    <p:sldId id="300" r:id="rId16"/>
    <p:sldId id="323" r:id="rId17"/>
    <p:sldId id="341" r:id="rId18"/>
    <p:sldId id="342" r:id="rId19"/>
    <p:sldId id="346" r:id="rId20"/>
    <p:sldId id="343" r:id="rId21"/>
    <p:sldId id="347" r:id="rId22"/>
    <p:sldId id="349" r:id="rId23"/>
    <p:sldId id="350" r:id="rId24"/>
    <p:sldId id="348" r:id="rId25"/>
    <p:sldId id="351" r:id="rId26"/>
    <p:sldId id="354" r:id="rId27"/>
    <p:sldId id="352" r:id="rId28"/>
    <p:sldId id="355" r:id="rId29"/>
    <p:sldId id="378" r:id="rId30"/>
    <p:sldId id="379" r:id="rId31"/>
    <p:sldId id="353" r:id="rId32"/>
    <p:sldId id="344" r:id="rId33"/>
    <p:sldId id="381" r:id="rId34"/>
    <p:sldId id="383" r:id="rId35"/>
    <p:sldId id="382" r:id="rId36"/>
    <p:sldId id="385" r:id="rId37"/>
    <p:sldId id="386" r:id="rId38"/>
    <p:sldId id="389" r:id="rId39"/>
    <p:sldId id="391" r:id="rId40"/>
    <p:sldId id="392" r:id="rId41"/>
    <p:sldId id="390" r:id="rId42"/>
    <p:sldId id="387" r:id="rId43"/>
    <p:sldId id="388" r:id="rId44"/>
    <p:sldId id="393" r:id="rId45"/>
    <p:sldId id="396" r:id="rId46"/>
    <p:sldId id="395" r:id="rId47"/>
    <p:sldId id="297" r:id="rId48"/>
    <p:sldId id="325" r:id="rId49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90" autoAdjust="0"/>
    <p:restoredTop sz="95028" autoAdjust="0"/>
  </p:normalViewPr>
  <p:slideViewPr>
    <p:cSldViewPr>
      <p:cViewPr>
        <p:scale>
          <a:sx n="100" d="100"/>
          <a:sy n="100" d="100"/>
        </p:scale>
        <p:origin x="-2190" y="-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9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953A65-C797-48DC-8200-788D79ADE41E}" type="doc">
      <dgm:prSet loTypeId="urn:microsoft.com/office/officeart/2005/8/layout/hierarchy3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00B51751-34EB-4361-9398-AFEE55C46028}">
      <dgm:prSet phldrT="[Текст]"/>
      <dgm:spPr/>
      <dgm:t>
        <a:bodyPr/>
        <a:lstStyle/>
        <a:p>
          <a:r>
            <a:rPr lang="ru-RU" dirty="0" smtClean="0"/>
            <a:t>Графический дизайн</a:t>
          </a:r>
          <a:endParaRPr lang="ru-RU" dirty="0"/>
        </a:p>
      </dgm:t>
    </dgm:pt>
    <dgm:pt modelId="{708D395E-6EB7-4685-A215-1296854EEC7C}" type="parTrans" cxnId="{A02DCB5F-F162-4DA6-83D5-1E5BBD10F106}">
      <dgm:prSet/>
      <dgm:spPr/>
      <dgm:t>
        <a:bodyPr/>
        <a:lstStyle/>
        <a:p>
          <a:endParaRPr lang="ru-RU"/>
        </a:p>
      </dgm:t>
    </dgm:pt>
    <dgm:pt modelId="{8A1F4093-B1D6-41FB-B6A7-15A65B1864C6}" type="sibTrans" cxnId="{A02DCB5F-F162-4DA6-83D5-1E5BBD10F106}">
      <dgm:prSet/>
      <dgm:spPr/>
      <dgm:t>
        <a:bodyPr/>
        <a:lstStyle/>
        <a:p>
          <a:endParaRPr lang="ru-RU"/>
        </a:p>
      </dgm:t>
    </dgm:pt>
    <dgm:pt modelId="{9BFF7721-2EBD-4EBC-8E4A-59F32BCE25B0}">
      <dgm:prSet phldrT="[Текст]"/>
      <dgm:spPr/>
      <dgm:t>
        <a:bodyPr/>
        <a:lstStyle/>
        <a:p>
          <a:r>
            <a:rPr lang="ru-RU" dirty="0" smtClean="0"/>
            <a:t>Красивая внешность интерфейсов</a:t>
          </a:r>
          <a:endParaRPr lang="ru-RU" dirty="0"/>
        </a:p>
      </dgm:t>
    </dgm:pt>
    <dgm:pt modelId="{1800B7CB-3B3E-4D25-8EFF-09591AE91AD9}" type="parTrans" cxnId="{398D7999-70D4-4B4A-B235-90CD1411D185}">
      <dgm:prSet/>
      <dgm:spPr/>
      <dgm:t>
        <a:bodyPr/>
        <a:lstStyle/>
        <a:p>
          <a:endParaRPr lang="ru-RU"/>
        </a:p>
      </dgm:t>
    </dgm:pt>
    <dgm:pt modelId="{9B2A6DF9-1A45-47F1-B8C2-7EDC7BD4F0AF}" type="sibTrans" cxnId="{398D7999-70D4-4B4A-B235-90CD1411D185}">
      <dgm:prSet/>
      <dgm:spPr/>
      <dgm:t>
        <a:bodyPr/>
        <a:lstStyle/>
        <a:p>
          <a:endParaRPr lang="ru-RU"/>
        </a:p>
      </dgm:t>
    </dgm:pt>
    <dgm:pt modelId="{BC1636A5-2CF0-48A6-A431-D0D1C1F73944}">
      <dgm:prSet phldrT="[Текст]"/>
      <dgm:spPr/>
      <dgm:t>
        <a:bodyPr/>
        <a:lstStyle/>
        <a:p>
          <a:r>
            <a:rPr lang="ru-RU" dirty="0" smtClean="0"/>
            <a:t>Визуальный информационный дизайн</a:t>
          </a:r>
          <a:endParaRPr lang="ru-RU" dirty="0"/>
        </a:p>
      </dgm:t>
    </dgm:pt>
    <dgm:pt modelId="{4877F706-5096-460E-AA2C-E8FD8AECA877}" type="parTrans" cxnId="{044A39E8-BEE0-4C75-831F-D108F10D0034}">
      <dgm:prSet/>
      <dgm:spPr/>
      <dgm:t>
        <a:bodyPr/>
        <a:lstStyle/>
        <a:p>
          <a:endParaRPr lang="ru-RU"/>
        </a:p>
      </dgm:t>
    </dgm:pt>
    <dgm:pt modelId="{261AEFDE-3DD1-4750-A921-56240D3E4C3A}" type="sibTrans" cxnId="{044A39E8-BEE0-4C75-831F-D108F10D0034}">
      <dgm:prSet/>
      <dgm:spPr/>
      <dgm:t>
        <a:bodyPr/>
        <a:lstStyle/>
        <a:p>
          <a:endParaRPr lang="ru-RU"/>
        </a:p>
      </dgm:t>
    </dgm:pt>
    <dgm:pt modelId="{7B8B33D9-9A42-4607-B034-CD31C782BF2E}">
      <dgm:prSet phldrT="[Текст]"/>
      <dgm:spPr/>
      <dgm:t>
        <a:bodyPr/>
        <a:lstStyle/>
        <a:p>
          <a:r>
            <a:rPr lang="ru-RU" dirty="0" smtClean="0"/>
            <a:t>Визуализация данных, содержимого и средств навигации</a:t>
          </a:r>
          <a:endParaRPr lang="ru-RU" dirty="0"/>
        </a:p>
      </dgm:t>
    </dgm:pt>
    <dgm:pt modelId="{F03A0623-24C3-48F9-ACEF-B28042965D27}" type="parTrans" cxnId="{9F4B2598-2340-4189-896B-93E8942E49F2}">
      <dgm:prSet/>
      <dgm:spPr/>
      <dgm:t>
        <a:bodyPr/>
        <a:lstStyle/>
        <a:p>
          <a:endParaRPr lang="ru-RU"/>
        </a:p>
      </dgm:t>
    </dgm:pt>
    <dgm:pt modelId="{799CE9D5-CFE8-4986-A7EC-872BB07F74A8}" type="sibTrans" cxnId="{9F4B2598-2340-4189-896B-93E8942E49F2}">
      <dgm:prSet/>
      <dgm:spPr/>
      <dgm:t>
        <a:bodyPr/>
        <a:lstStyle/>
        <a:p>
          <a:endParaRPr lang="ru-RU"/>
        </a:p>
      </dgm:t>
    </dgm:pt>
    <dgm:pt modelId="{902457B7-E293-4166-AC26-4796D3405AC4}">
      <dgm:prSet phldrT="[Текст]"/>
      <dgm:spPr/>
      <dgm:t>
        <a:bodyPr/>
        <a:lstStyle/>
        <a:p>
          <a:r>
            <a:rPr lang="ru-RU" dirty="0" smtClean="0"/>
            <a:t>Тон, стиль, композиция</a:t>
          </a:r>
          <a:endParaRPr lang="ru-RU" dirty="0"/>
        </a:p>
      </dgm:t>
    </dgm:pt>
    <dgm:pt modelId="{0BF85968-092C-44A5-9740-C8684CE27C0A}" type="parTrans" cxnId="{FC5D2365-ABEC-47D0-B3EB-612AE8D014BB}">
      <dgm:prSet/>
      <dgm:spPr/>
      <dgm:t>
        <a:bodyPr/>
        <a:lstStyle/>
        <a:p>
          <a:endParaRPr lang="ru-RU"/>
        </a:p>
      </dgm:t>
    </dgm:pt>
    <dgm:pt modelId="{CEA3382E-587A-47FD-A7AB-AEC489B51A5F}" type="sibTrans" cxnId="{FC5D2365-ABEC-47D0-B3EB-612AE8D014BB}">
      <dgm:prSet/>
      <dgm:spPr/>
      <dgm:t>
        <a:bodyPr/>
        <a:lstStyle/>
        <a:p>
          <a:endParaRPr lang="ru-RU"/>
        </a:p>
      </dgm:t>
    </dgm:pt>
    <dgm:pt modelId="{712E0B63-05E8-493F-A8F5-A138C8DDE314}">
      <dgm:prSet phldrT="[Текст]"/>
      <dgm:spPr/>
      <dgm:t>
        <a:bodyPr/>
        <a:lstStyle/>
        <a:p>
          <a:r>
            <a:rPr lang="ru-RU" dirty="0" smtClean="0"/>
            <a:t>Цвет, форма, расположение, масштаб</a:t>
          </a:r>
        </a:p>
      </dgm:t>
    </dgm:pt>
    <dgm:pt modelId="{1FA347CB-4DB4-4812-A6F9-05841F8929BE}" type="parTrans" cxnId="{B59F95A7-FF85-45A9-BC02-237452EF0D36}">
      <dgm:prSet/>
      <dgm:spPr/>
      <dgm:t>
        <a:bodyPr/>
        <a:lstStyle/>
        <a:p>
          <a:endParaRPr lang="ru-RU"/>
        </a:p>
      </dgm:t>
    </dgm:pt>
    <dgm:pt modelId="{F4A8532C-1350-4787-B94C-47EA2665B41C}" type="sibTrans" cxnId="{B59F95A7-FF85-45A9-BC02-237452EF0D36}">
      <dgm:prSet/>
      <dgm:spPr/>
      <dgm:t>
        <a:bodyPr/>
        <a:lstStyle/>
        <a:p>
          <a:endParaRPr lang="ru-RU"/>
        </a:p>
      </dgm:t>
    </dgm:pt>
    <dgm:pt modelId="{9955B252-360F-4EEE-B656-CF93502381C4}">
      <dgm:prSet phldrT="[Текст]"/>
      <dgm:spPr/>
      <dgm:t>
        <a:bodyPr/>
        <a:lstStyle/>
        <a:p>
          <a:r>
            <a:rPr lang="ru-RU" dirty="0" smtClean="0"/>
            <a:t>Графики, диаграммы и пр.</a:t>
          </a:r>
        </a:p>
      </dgm:t>
    </dgm:pt>
    <dgm:pt modelId="{F1C52547-71BD-4A38-9000-49A76C2B8BED}" type="parTrans" cxnId="{E91855CC-7F53-4A8E-9EFA-A653B7422BB0}">
      <dgm:prSet/>
      <dgm:spPr/>
      <dgm:t>
        <a:bodyPr/>
        <a:lstStyle/>
        <a:p>
          <a:endParaRPr lang="ru-RU"/>
        </a:p>
      </dgm:t>
    </dgm:pt>
    <dgm:pt modelId="{2D3EE7CD-21A0-4EE9-A527-05DB738936F0}" type="sibTrans" cxnId="{E91855CC-7F53-4A8E-9EFA-A653B7422BB0}">
      <dgm:prSet/>
      <dgm:spPr/>
      <dgm:t>
        <a:bodyPr/>
        <a:lstStyle/>
        <a:p>
          <a:endParaRPr lang="ru-RU"/>
        </a:p>
      </dgm:t>
    </dgm:pt>
    <dgm:pt modelId="{6DCE86B7-9722-4557-A0C1-A75D401CDB98}">
      <dgm:prSet phldrT="[Текст]"/>
      <dgm:spPr/>
      <dgm:t>
        <a:bodyPr/>
        <a:lstStyle/>
        <a:p>
          <a:r>
            <a:rPr lang="ru-RU" smtClean="0"/>
            <a:t>Поддержание фирменного стиля</a:t>
          </a:r>
          <a:endParaRPr lang="ru-RU" dirty="0"/>
        </a:p>
      </dgm:t>
    </dgm:pt>
    <dgm:pt modelId="{94770955-239D-4D7E-9482-99AC2D0CFA89}" type="parTrans" cxnId="{F8E921F6-BDB8-40FA-A76C-E194D5DE4406}">
      <dgm:prSet/>
      <dgm:spPr/>
      <dgm:t>
        <a:bodyPr/>
        <a:lstStyle/>
        <a:p>
          <a:endParaRPr lang="ru-RU"/>
        </a:p>
      </dgm:t>
    </dgm:pt>
    <dgm:pt modelId="{CC0E8BF5-B60B-4EAB-B881-82E09C160F70}" type="sibTrans" cxnId="{F8E921F6-BDB8-40FA-A76C-E194D5DE4406}">
      <dgm:prSet/>
      <dgm:spPr/>
      <dgm:t>
        <a:bodyPr/>
        <a:lstStyle/>
        <a:p>
          <a:endParaRPr lang="ru-RU"/>
        </a:p>
      </dgm:t>
    </dgm:pt>
    <dgm:pt modelId="{5403D1B2-C2F2-471B-A9DC-F513F92F5275}" type="pres">
      <dgm:prSet presAssocID="{7B953A65-C797-48DC-8200-788D79ADE41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1FFBF562-718D-48DB-8CD7-22B75A57E613}" type="pres">
      <dgm:prSet presAssocID="{00B51751-34EB-4361-9398-AFEE55C46028}" presName="root" presStyleCnt="0"/>
      <dgm:spPr/>
    </dgm:pt>
    <dgm:pt modelId="{30FC76D4-9E5E-41DC-A210-6CF89273602B}" type="pres">
      <dgm:prSet presAssocID="{00B51751-34EB-4361-9398-AFEE55C46028}" presName="rootComposite" presStyleCnt="0"/>
      <dgm:spPr/>
    </dgm:pt>
    <dgm:pt modelId="{A4BA2075-89F4-40FD-B8C1-6BF99EB085B1}" type="pres">
      <dgm:prSet presAssocID="{00B51751-34EB-4361-9398-AFEE55C46028}" presName="rootText" presStyleLbl="node1" presStyleIdx="0" presStyleCnt="2"/>
      <dgm:spPr/>
      <dgm:t>
        <a:bodyPr/>
        <a:lstStyle/>
        <a:p>
          <a:endParaRPr lang="ru-RU"/>
        </a:p>
      </dgm:t>
    </dgm:pt>
    <dgm:pt modelId="{27692AC8-8321-48ED-8A3A-C540DC3B6D80}" type="pres">
      <dgm:prSet presAssocID="{00B51751-34EB-4361-9398-AFEE55C46028}" presName="rootConnector" presStyleLbl="node1" presStyleIdx="0" presStyleCnt="2"/>
      <dgm:spPr/>
      <dgm:t>
        <a:bodyPr/>
        <a:lstStyle/>
        <a:p>
          <a:endParaRPr lang="ru-RU"/>
        </a:p>
      </dgm:t>
    </dgm:pt>
    <dgm:pt modelId="{4E5A8B06-1F52-4F89-A9C2-986D52CD7D19}" type="pres">
      <dgm:prSet presAssocID="{00B51751-34EB-4361-9398-AFEE55C46028}" presName="childShape" presStyleCnt="0"/>
      <dgm:spPr/>
    </dgm:pt>
    <dgm:pt modelId="{20884FB8-6891-4961-B96A-FB70AA6E3AE7}" type="pres">
      <dgm:prSet presAssocID="{1800B7CB-3B3E-4D25-8EFF-09591AE91AD9}" presName="Name13" presStyleLbl="parChTrans1D2" presStyleIdx="0" presStyleCnt="6"/>
      <dgm:spPr/>
      <dgm:t>
        <a:bodyPr/>
        <a:lstStyle/>
        <a:p>
          <a:endParaRPr lang="ru-RU"/>
        </a:p>
      </dgm:t>
    </dgm:pt>
    <dgm:pt modelId="{66254005-072E-46BE-8DD2-47670C89D00F}" type="pres">
      <dgm:prSet presAssocID="{9BFF7721-2EBD-4EBC-8E4A-59F32BCE25B0}" presName="childText" presStyleLbl="bgAcc1" presStyleIdx="0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1049343-D626-4B09-A96A-9F1CC13895F8}" type="pres">
      <dgm:prSet presAssocID="{0BF85968-092C-44A5-9740-C8684CE27C0A}" presName="Name13" presStyleLbl="parChTrans1D2" presStyleIdx="1" presStyleCnt="6"/>
      <dgm:spPr/>
      <dgm:t>
        <a:bodyPr/>
        <a:lstStyle/>
        <a:p>
          <a:endParaRPr lang="ru-RU"/>
        </a:p>
      </dgm:t>
    </dgm:pt>
    <dgm:pt modelId="{A1FBE93D-E2EC-493B-BF7C-08A042A88C90}" type="pres">
      <dgm:prSet presAssocID="{902457B7-E293-4166-AC26-4796D3405AC4}" presName="childText" presStyleLbl="bgAcc1" presStyleIdx="1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0AA9F70-2D63-43B4-B486-31179DAA6109}" type="pres">
      <dgm:prSet presAssocID="{94770955-239D-4D7E-9482-99AC2D0CFA89}" presName="Name13" presStyleLbl="parChTrans1D2" presStyleIdx="2" presStyleCnt="6"/>
      <dgm:spPr/>
      <dgm:t>
        <a:bodyPr/>
        <a:lstStyle/>
        <a:p>
          <a:endParaRPr lang="ru-RU"/>
        </a:p>
      </dgm:t>
    </dgm:pt>
    <dgm:pt modelId="{A59129E2-0B32-4B02-9950-00A33DB0F4D4}" type="pres">
      <dgm:prSet presAssocID="{6DCE86B7-9722-4557-A0C1-A75D401CDB98}" presName="childText" presStyleLbl="bgAcc1" presStyleIdx="2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2310499-4FAF-499F-9C9F-9F5CD0A701A4}" type="pres">
      <dgm:prSet presAssocID="{BC1636A5-2CF0-48A6-A431-D0D1C1F73944}" presName="root" presStyleCnt="0"/>
      <dgm:spPr/>
    </dgm:pt>
    <dgm:pt modelId="{552877D4-E77B-4136-B525-20F313CE1363}" type="pres">
      <dgm:prSet presAssocID="{BC1636A5-2CF0-48A6-A431-D0D1C1F73944}" presName="rootComposite" presStyleCnt="0"/>
      <dgm:spPr/>
    </dgm:pt>
    <dgm:pt modelId="{15A6316B-FD63-4A3C-8832-4483FD61521D}" type="pres">
      <dgm:prSet presAssocID="{BC1636A5-2CF0-48A6-A431-D0D1C1F73944}" presName="rootText" presStyleLbl="node1" presStyleIdx="1" presStyleCnt="2"/>
      <dgm:spPr/>
      <dgm:t>
        <a:bodyPr/>
        <a:lstStyle/>
        <a:p>
          <a:endParaRPr lang="ru-RU"/>
        </a:p>
      </dgm:t>
    </dgm:pt>
    <dgm:pt modelId="{EBECCFF7-7251-4F39-A874-DFF1598E6563}" type="pres">
      <dgm:prSet presAssocID="{BC1636A5-2CF0-48A6-A431-D0D1C1F73944}" presName="rootConnector" presStyleLbl="node1" presStyleIdx="1" presStyleCnt="2"/>
      <dgm:spPr/>
      <dgm:t>
        <a:bodyPr/>
        <a:lstStyle/>
        <a:p>
          <a:endParaRPr lang="ru-RU"/>
        </a:p>
      </dgm:t>
    </dgm:pt>
    <dgm:pt modelId="{BA595D83-363F-4EE7-8290-18AC0F5D23CB}" type="pres">
      <dgm:prSet presAssocID="{BC1636A5-2CF0-48A6-A431-D0D1C1F73944}" presName="childShape" presStyleCnt="0"/>
      <dgm:spPr/>
    </dgm:pt>
    <dgm:pt modelId="{C3291C8F-AF60-4BD8-80DE-3F1230011F07}" type="pres">
      <dgm:prSet presAssocID="{F03A0623-24C3-48F9-ACEF-B28042965D27}" presName="Name13" presStyleLbl="parChTrans1D2" presStyleIdx="3" presStyleCnt="6"/>
      <dgm:spPr/>
      <dgm:t>
        <a:bodyPr/>
        <a:lstStyle/>
        <a:p>
          <a:endParaRPr lang="ru-RU"/>
        </a:p>
      </dgm:t>
    </dgm:pt>
    <dgm:pt modelId="{E6EC9AFA-B21C-4E2B-B55E-204AF0E317CB}" type="pres">
      <dgm:prSet presAssocID="{7B8B33D9-9A42-4607-B034-CD31C782BF2E}" presName="childText" presStyleLbl="bgAcc1" presStyleIdx="3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31DDCDF-13D7-4160-B4D0-15752AF8DCFD}" type="pres">
      <dgm:prSet presAssocID="{1FA347CB-4DB4-4812-A6F9-05841F8929BE}" presName="Name13" presStyleLbl="parChTrans1D2" presStyleIdx="4" presStyleCnt="6"/>
      <dgm:spPr/>
      <dgm:t>
        <a:bodyPr/>
        <a:lstStyle/>
        <a:p>
          <a:endParaRPr lang="ru-RU"/>
        </a:p>
      </dgm:t>
    </dgm:pt>
    <dgm:pt modelId="{768370C1-2AD7-4496-81C2-7731C0B07A2A}" type="pres">
      <dgm:prSet presAssocID="{712E0B63-05E8-493F-A8F5-A138C8DDE314}" presName="childText" presStyleLbl="bgAcc1" presStyleIdx="4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1C95E8C-2677-4864-AAD2-7863BA09B9DC}" type="pres">
      <dgm:prSet presAssocID="{F1C52547-71BD-4A38-9000-49A76C2B8BED}" presName="Name13" presStyleLbl="parChTrans1D2" presStyleIdx="5" presStyleCnt="6"/>
      <dgm:spPr/>
      <dgm:t>
        <a:bodyPr/>
        <a:lstStyle/>
        <a:p>
          <a:endParaRPr lang="ru-RU"/>
        </a:p>
      </dgm:t>
    </dgm:pt>
    <dgm:pt modelId="{6340F8CD-AAEB-47A3-A0D8-A34FDBBC126C}" type="pres">
      <dgm:prSet presAssocID="{9955B252-360F-4EEE-B656-CF93502381C4}" presName="childText" presStyleLbl="bgAcc1" presStyleIdx="5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B59F95A7-FF85-45A9-BC02-237452EF0D36}" srcId="{BC1636A5-2CF0-48A6-A431-D0D1C1F73944}" destId="{712E0B63-05E8-493F-A8F5-A138C8DDE314}" srcOrd="1" destOrd="0" parTransId="{1FA347CB-4DB4-4812-A6F9-05841F8929BE}" sibTransId="{F4A8532C-1350-4787-B94C-47EA2665B41C}"/>
    <dgm:cxn modelId="{044A39E8-BEE0-4C75-831F-D108F10D0034}" srcId="{7B953A65-C797-48DC-8200-788D79ADE41E}" destId="{BC1636A5-2CF0-48A6-A431-D0D1C1F73944}" srcOrd="1" destOrd="0" parTransId="{4877F706-5096-460E-AA2C-E8FD8AECA877}" sibTransId="{261AEFDE-3DD1-4750-A921-56240D3E4C3A}"/>
    <dgm:cxn modelId="{60CF0A45-4459-4FB7-B875-6E9C51AEE25E}" type="presOf" srcId="{1800B7CB-3B3E-4D25-8EFF-09591AE91AD9}" destId="{20884FB8-6891-4961-B96A-FB70AA6E3AE7}" srcOrd="0" destOrd="0" presId="urn:microsoft.com/office/officeart/2005/8/layout/hierarchy3"/>
    <dgm:cxn modelId="{9CC47577-D312-4A3B-95F8-A874F74369E1}" type="presOf" srcId="{712E0B63-05E8-493F-A8F5-A138C8DDE314}" destId="{768370C1-2AD7-4496-81C2-7731C0B07A2A}" srcOrd="0" destOrd="0" presId="urn:microsoft.com/office/officeart/2005/8/layout/hierarchy3"/>
    <dgm:cxn modelId="{2DF9CCAD-21F1-4E8F-A534-1E3D4C0B3E2E}" type="presOf" srcId="{BC1636A5-2CF0-48A6-A431-D0D1C1F73944}" destId="{15A6316B-FD63-4A3C-8832-4483FD61521D}" srcOrd="0" destOrd="0" presId="urn:microsoft.com/office/officeart/2005/8/layout/hierarchy3"/>
    <dgm:cxn modelId="{9EC36D8A-94BA-4FEB-BA37-71B2105DE87D}" type="presOf" srcId="{00B51751-34EB-4361-9398-AFEE55C46028}" destId="{27692AC8-8321-48ED-8A3A-C540DC3B6D80}" srcOrd="1" destOrd="0" presId="urn:microsoft.com/office/officeart/2005/8/layout/hierarchy3"/>
    <dgm:cxn modelId="{EA27FE2F-81AC-4DCD-9DDE-6BD0AE0EB503}" type="presOf" srcId="{00B51751-34EB-4361-9398-AFEE55C46028}" destId="{A4BA2075-89F4-40FD-B8C1-6BF99EB085B1}" srcOrd="0" destOrd="0" presId="urn:microsoft.com/office/officeart/2005/8/layout/hierarchy3"/>
    <dgm:cxn modelId="{659121C0-FD1E-481F-89B9-9403C6CAE234}" type="presOf" srcId="{7B8B33D9-9A42-4607-B034-CD31C782BF2E}" destId="{E6EC9AFA-B21C-4E2B-B55E-204AF0E317CB}" srcOrd="0" destOrd="0" presId="urn:microsoft.com/office/officeart/2005/8/layout/hierarchy3"/>
    <dgm:cxn modelId="{7A7FC090-72B6-4E27-9E44-B4F7C9A0E19A}" type="presOf" srcId="{BC1636A5-2CF0-48A6-A431-D0D1C1F73944}" destId="{EBECCFF7-7251-4F39-A874-DFF1598E6563}" srcOrd="1" destOrd="0" presId="urn:microsoft.com/office/officeart/2005/8/layout/hierarchy3"/>
    <dgm:cxn modelId="{3F8022D0-E8E2-416D-9CA8-CC69E54CEFE4}" type="presOf" srcId="{9955B252-360F-4EEE-B656-CF93502381C4}" destId="{6340F8CD-AAEB-47A3-A0D8-A34FDBBC126C}" srcOrd="0" destOrd="0" presId="urn:microsoft.com/office/officeart/2005/8/layout/hierarchy3"/>
    <dgm:cxn modelId="{FC5D2365-ABEC-47D0-B3EB-612AE8D014BB}" srcId="{00B51751-34EB-4361-9398-AFEE55C46028}" destId="{902457B7-E293-4166-AC26-4796D3405AC4}" srcOrd="1" destOrd="0" parTransId="{0BF85968-092C-44A5-9740-C8684CE27C0A}" sibTransId="{CEA3382E-587A-47FD-A7AB-AEC489B51A5F}"/>
    <dgm:cxn modelId="{1B396654-6734-4B4D-98EB-5174BA750F01}" type="presOf" srcId="{7B953A65-C797-48DC-8200-788D79ADE41E}" destId="{5403D1B2-C2F2-471B-A9DC-F513F92F5275}" srcOrd="0" destOrd="0" presId="urn:microsoft.com/office/officeart/2005/8/layout/hierarchy3"/>
    <dgm:cxn modelId="{DE57445A-E1C5-48E0-A956-37E764B1236E}" type="presOf" srcId="{0BF85968-092C-44A5-9740-C8684CE27C0A}" destId="{21049343-D626-4B09-A96A-9F1CC13895F8}" srcOrd="0" destOrd="0" presId="urn:microsoft.com/office/officeart/2005/8/layout/hierarchy3"/>
    <dgm:cxn modelId="{40898DDA-3488-4510-AE61-2440537883AB}" type="presOf" srcId="{902457B7-E293-4166-AC26-4796D3405AC4}" destId="{A1FBE93D-E2EC-493B-BF7C-08A042A88C90}" srcOrd="0" destOrd="0" presId="urn:microsoft.com/office/officeart/2005/8/layout/hierarchy3"/>
    <dgm:cxn modelId="{F8E0DAB2-A683-462D-8388-33415A8F922E}" type="presOf" srcId="{6DCE86B7-9722-4557-A0C1-A75D401CDB98}" destId="{A59129E2-0B32-4B02-9950-00A33DB0F4D4}" srcOrd="0" destOrd="0" presId="urn:microsoft.com/office/officeart/2005/8/layout/hierarchy3"/>
    <dgm:cxn modelId="{9F4B2598-2340-4189-896B-93E8942E49F2}" srcId="{BC1636A5-2CF0-48A6-A431-D0D1C1F73944}" destId="{7B8B33D9-9A42-4607-B034-CD31C782BF2E}" srcOrd="0" destOrd="0" parTransId="{F03A0623-24C3-48F9-ACEF-B28042965D27}" sibTransId="{799CE9D5-CFE8-4986-A7EC-872BB07F74A8}"/>
    <dgm:cxn modelId="{20D90E83-0BAC-4123-9586-420F53C70714}" type="presOf" srcId="{F1C52547-71BD-4A38-9000-49A76C2B8BED}" destId="{A1C95E8C-2677-4864-AAD2-7863BA09B9DC}" srcOrd="0" destOrd="0" presId="urn:microsoft.com/office/officeart/2005/8/layout/hierarchy3"/>
    <dgm:cxn modelId="{850D924A-377F-4748-B6C9-B6D45F8D0F5F}" type="presOf" srcId="{1FA347CB-4DB4-4812-A6F9-05841F8929BE}" destId="{231DDCDF-13D7-4160-B4D0-15752AF8DCFD}" srcOrd="0" destOrd="0" presId="urn:microsoft.com/office/officeart/2005/8/layout/hierarchy3"/>
    <dgm:cxn modelId="{E91855CC-7F53-4A8E-9EFA-A653B7422BB0}" srcId="{BC1636A5-2CF0-48A6-A431-D0D1C1F73944}" destId="{9955B252-360F-4EEE-B656-CF93502381C4}" srcOrd="2" destOrd="0" parTransId="{F1C52547-71BD-4A38-9000-49A76C2B8BED}" sibTransId="{2D3EE7CD-21A0-4EE9-A527-05DB738936F0}"/>
    <dgm:cxn modelId="{A02DCB5F-F162-4DA6-83D5-1E5BBD10F106}" srcId="{7B953A65-C797-48DC-8200-788D79ADE41E}" destId="{00B51751-34EB-4361-9398-AFEE55C46028}" srcOrd="0" destOrd="0" parTransId="{708D395E-6EB7-4685-A215-1296854EEC7C}" sibTransId="{8A1F4093-B1D6-41FB-B6A7-15A65B1864C6}"/>
    <dgm:cxn modelId="{F8E921F6-BDB8-40FA-A76C-E194D5DE4406}" srcId="{00B51751-34EB-4361-9398-AFEE55C46028}" destId="{6DCE86B7-9722-4557-A0C1-A75D401CDB98}" srcOrd="2" destOrd="0" parTransId="{94770955-239D-4D7E-9482-99AC2D0CFA89}" sibTransId="{CC0E8BF5-B60B-4EAB-B881-82E09C160F70}"/>
    <dgm:cxn modelId="{52C588E5-971A-45D0-973A-847C50C68E70}" type="presOf" srcId="{9BFF7721-2EBD-4EBC-8E4A-59F32BCE25B0}" destId="{66254005-072E-46BE-8DD2-47670C89D00F}" srcOrd="0" destOrd="0" presId="urn:microsoft.com/office/officeart/2005/8/layout/hierarchy3"/>
    <dgm:cxn modelId="{363922C9-A5B8-4CA6-9522-4F978C418F38}" type="presOf" srcId="{F03A0623-24C3-48F9-ACEF-B28042965D27}" destId="{C3291C8F-AF60-4BD8-80DE-3F1230011F07}" srcOrd="0" destOrd="0" presId="urn:microsoft.com/office/officeart/2005/8/layout/hierarchy3"/>
    <dgm:cxn modelId="{398D7999-70D4-4B4A-B235-90CD1411D185}" srcId="{00B51751-34EB-4361-9398-AFEE55C46028}" destId="{9BFF7721-2EBD-4EBC-8E4A-59F32BCE25B0}" srcOrd="0" destOrd="0" parTransId="{1800B7CB-3B3E-4D25-8EFF-09591AE91AD9}" sibTransId="{9B2A6DF9-1A45-47F1-B8C2-7EDC7BD4F0AF}"/>
    <dgm:cxn modelId="{8DDBA5B8-9CA5-471E-B5B3-22F8398B3D80}" type="presOf" srcId="{94770955-239D-4D7E-9482-99AC2D0CFA89}" destId="{F0AA9F70-2D63-43B4-B486-31179DAA6109}" srcOrd="0" destOrd="0" presId="urn:microsoft.com/office/officeart/2005/8/layout/hierarchy3"/>
    <dgm:cxn modelId="{3EDC943D-6DDB-40ED-A5A5-CF17360335B0}" type="presParOf" srcId="{5403D1B2-C2F2-471B-A9DC-F513F92F5275}" destId="{1FFBF562-718D-48DB-8CD7-22B75A57E613}" srcOrd="0" destOrd="0" presId="urn:microsoft.com/office/officeart/2005/8/layout/hierarchy3"/>
    <dgm:cxn modelId="{DEBE6499-8CBA-4EE5-B9F9-246BF11EB798}" type="presParOf" srcId="{1FFBF562-718D-48DB-8CD7-22B75A57E613}" destId="{30FC76D4-9E5E-41DC-A210-6CF89273602B}" srcOrd="0" destOrd="0" presId="urn:microsoft.com/office/officeart/2005/8/layout/hierarchy3"/>
    <dgm:cxn modelId="{AAD96476-24BE-4C30-B48C-3C666EF1AF05}" type="presParOf" srcId="{30FC76D4-9E5E-41DC-A210-6CF89273602B}" destId="{A4BA2075-89F4-40FD-B8C1-6BF99EB085B1}" srcOrd="0" destOrd="0" presId="urn:microsoft.com/office/officeart/2005/8/layout/hierarchy3"/>
    <dgm:cxn modelId="{A5D064D1-98E2-4776-9364-F84138D9814C}" type="presParOf" srcId="{30FC76D4-9E5E-41DC-A210-6CF89273602B}" destId="{27692AC8-8321-48ED-8A3A-C540DC3B6D80}" srcOrd="1" destOrd="0" presId="urn:microsoft.com/office/officeart/2005/8/layout/hierarchy3"/>
    <dgm:cxn modelId="{ACEFD8E5-EC27-4257-994E-932899C8B5AF}" type="presParOf" srcId="{1FFBF562-718D-48DB-8CD7-22B75A57E613}" destId="{4E5A8B06-1F52-4F89-A9C2-986D52CD7D19}" srcOrd="1" destOrd="0" presId="urn:microsoft.com/office/officeart/2005/8/layout/hierarchy3"/>
    <dgm:cxn modelId="{F1D55CC6-F2D6-4398-9147-143CA23B16EC}" type="presParOf" srcId="{4E5A8B06-1F52-4F89-A9C2-986D52CD7D19}" destId="{20884FB8-6891-4961-B96A-FB70AA6E3AE7}" srcOrd="0" destOrd="0" presId="urn:microsoft.com/office/officeart/2005/8/layout/hierarchy3"/>
    <dgm:cxn modelId="{2513B865-0146-48AF-B81C-15B7C3C6A7B3}" type="presParOf" srcId="{4E5A8B06-1F52-4F89-A9C2-986D52CD7D19}" destId="{66254005-072E-46BE-8DD2-47670C89D00F}" srcOrd="1" destOrd="0" presId="urn:microsoft.com/office/officeart/2005/8/layout/hierarchy3"/>
    <dgm:cxn modelId="{779219B0-20C6-4BB7-8EAA-BDD0D4C27BA6}" type="presParOf" srcId="{4E5A8B06-1F52-4F89-A9C2-986D52CD7D19}" destId="{21049343-D626-4B09-A96A-9F1CC13895F8}" srcOrd="2" destOrd="0" presId="urn:microsoft.com/office/officeart/2005/8/layout/hierarchy3"/>
    <dgm:cxn modelId="{107D6FB6-70C2-4993-B72E-115E8CE7B0CE}" type="presParOf" srcId="{4E5A8B06-1F52-4F89-A9C2-986D52CD7D19}" destId="{A1FBE93D-E2EC-493B-BF7C-08A042A88C90}" srcOrd="3" destOrd="0" presId="urn:microsoft.com/office/officeart/2005/8/layout/hierarchy3"/>
    <dgm:cxn modelId="{C547BCF6-BA54-4F5D-98C2-90706A8C78AC}" type="presParOf" srcId="{4E5A8B06-1F52-4F89-A9C2-986D52CD7D19}" destId="{F0AA9F70-2D63-43B4-B486-31179DAA6109}" srcOrd="4" destOrd="0" presId="urn:microsoft.com/office/officeart/2005/8/layout/hierarchy3"/>
    <dgm:cxn modelId="{91FC630A-2140-4D1C-A557-25495286E0A5}" type="presParOf" srcId="{4E5A8B06-1F52-4F89-A9C2-986D52CD7D19}" destId="{A59129E2-0B32-4B02-9950-00A33DB0F4D4}" srcOrd="5" destOrd="0" presId="urn:microsoft.com/office/officeart/2005/8/layout/hierarchy3"/>
    <dgm:cxn modelId="{27668CA8-5FBA-46B2-8ED6-E79B2030556D}" type="presParOf" srcId="{5403D1B2-C2F2-471B-A9DC-F513F92F5275}" destId="{12310499-4FAF-499F-9C9F-9F5CD0A701A4}" srcOrd="1" destOrd="0" presId="urn:microsoft.com/office/officeart/2005/8/layout/hierarchy3"/>
    <dgm:cxn modelId="{E14A9FFA-ECF2-41E2-9067-A697466951C6}" type="presParOf" srcId="{12310499-4FAF-499F-9C9F-9F5CD0A701A4}" destId="{552877D4-E77B-4136-B525-20F313CE1363}" srcOrd="0" destOrd="0" presId="urn:microsoft.com/office/officeart/2005/8/layout/hierarchy3"/>
    <dgm:cxn modelId="{22F0555E-4CA6-4B25-8C6C-E36B5919EA23}" type="presParOf" srcId="{552877D4-E77B-4136-B525-20F313CE1363}" destId="{15A6316B-FD63-4A3C-8832-4483FD61521D}" srcOrd="0" destOrd="0" presId="urn:microsoft.com/office/officeart/2005/8/layout/hierarchy3"/>
    <dgm:cxn modelId="{09C278EC-8BF6-4168-8EB2-5D0E38C04D29}" type="presParOf" srcId="{552877D4-E77B-4136-B525-20F313CE1363}" destId="{EBECCFF7-7251-4F39-A874-DFF1598E6563}" srcOrd="1" destOrd="0" presId="urn:microsoft.com/office/officeart/2005/8/layout/hierarchy3"/>
    <dgm:cxn modelId="{25BC32A4-8D7D-4515-A76D-7909AD7D8AD2}" type="presParOf" srcId="{12310499-4FAF-499F-9C9F-9F5CD0A701A4}" destId="{BA595D83-363F-4EE7-8290-18AC0F5D23CB}" srcOrd="1" destOrd="0" presId="urn:microsoft.com/office/officeart/2005/8/layout/hierarchy3"/>
    <dgm:cxn modelId="{A29E9BED-2470-43D0-B628-5CDE42A9FF46}" type="presParOf" srcId="{BA595D83-363F-4EE7-8290-18AC0F5D23CB}" destId="{C3291C8F-AF60-4BD8-80DE-3F1230011F07}" srcOrd="0" destOrd="0" presId="urn:microsoft.com/office/officeart/2005/8/layout/hierarchy3"/>
    <dgm:cxn modelId="{41D0742F-540F-433F-BE35-0023B0E20638}" type="presParOf" srcId="{BA595D83-363F-4EE7-8290-18AC0F5D23CB}" destId="{E6EC9AFA-B21C-4E2B-B55E-204AF0E317CB}" srcOrd="1" destOrd="0" presId="urn:microsoft.com/office/officeart/2005/8/layout/hierarchy3"/>
    <dgm:cxn modelId="{A60DB99A-B71E-4AB2-8832-28CAC918F6CC}" type="presParOf" srcId="{BA595D83-363F-4EE7-8290-18AC0F5D23CB}" destId="{231DDCDF-13D7-4160-B4D0-15752AF8DCFD}" srcOrd="2" destOrd="0" presId="urn:microsoft.com/office/officeart/2005/8/layout/hierarchy3"/>
    <dgm:cxn modelId="{0CAE0676-1CAB-4F6C-B775-B0DD20408955}" type="presParOf" srcId="{BA595D83-363F-4EE7-8290-18AC0F5D23CB}" destId="{768370C1-2AD7-4496-81C2-7731C0B07A2A}" srcOrd="3" destOrd="0" presId="urn:microsoft.com/office/officeart/2005/8/layout/hierarchy3"/>
    <dgm:cxn modelId="{C950278E-600F-4AD2-AEED-04C9F4AEBDB9}" type="presParOf" srcId="{BA595D83-363F-4EE7-8290-18AC0F5D23CB}" destId="{A1C95E8C-2677-4864-AAD2-7863BA09B9DC}" srcOrd="4" destOrd="0" presId="urn:microsoft.com/office/officeart/2005/8/layout/hierarchy3"/>
    <dgm:cxn modelId="{91DA33DD-CB0A-4A27-AA67-FB54257AA881}" type="presParOf" srcId="{BA595D83-363F-4EE7-8290-18AC0F5D23CB}" destId="{6340F8CD-AAEB-47A3-A0D8-A34FDBBC126C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0B0374-73D8-43F1-A0DB-436A5695C116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03292192-BF0A-4091-9937-6812CA8DBA46}">
      <dgm:prSet phldrT="[Текст]"/>
      <dgm:spPr/>
      <dgm:t>
        <a:bodyPr/>
        <a:lstStyle/>
        <a:p>
          <a:r>
            <a:rPr lang="ru-RU" b="1" dirty="0" smtClean="0"/>
            <a:t>Командные элементы управления</a:t>
          </a:r>
          <a:endParaRPr lang="ru-RU" dirty="0"/>
        </a:p>
      </dgm:t>
    </dgm:pt>
    <dgm:pt modelId="{10E5BD4F-A1F9-4149-85D0-CF9EDF547C9A}" type="parTrans" cxnId="{3A1B8B5D-0466-4EEA-A137-F65649BDFAE9}">
      <dgm:prSet/>
      <dgm:spPr/>
      <dgm:t>
        <a:bodyPr/>
        <a:lstStyle/>
        <a:p>
          <a:endParaRPr lang="ru-RU"/>
        </a:p>
      </dgm:t>
    </dgm:pt>
    <dgm:pt modelId="{B56170EE-09E4-4CD7-8C6F-E9F5CCB6CFB8}" type="sibTrans" cxnId="{3A1B8B5D-0466-4EEA-A137-F65649BDFAE9}">
      <dgm:prSet/>
      <dgm:spPr/>
      <dgm:t>
        <a:bodyPr/>
        <a:lstStyle/>
        <a:p>
          <a:endParaRPr lang="ru-RU"/>
        </a:p>
      </dgm:t>
    </dgm:pt>
    <dgm:pt modelId="{4040DE14-CCAB-4763-9B7F-5AEF24D780CC}">
      <dgm:prSet/>
      <dgm:spPr/>
      <dgm:t>
        <a:bodyPr/>
        <a:lstStyle/>
        <a:p>
          <a:r>
            <a:rPr lang="ru-RU" b="1" dirty="0" smtClean="0"/>
            <a:t>Элементы выбора</a:t>
          </a:r>
          <a:endParaRPr lang="ru-RU" dirty="0"/>
        </a:p>
      </dgm:t>
    </dgm:pt>
    <dgm:pt modelId="{D247099F-24F1-49FE-AD10-3838472432F8}" type="parTrans" cxnId="{FF0B6AC0-2C2D-4A86-A2AF-E28FE7562BE5}">
      <dgm:prSet/>
      <dgm:spPr/>
      <dgm:t>
        <a:bodyPr/>
        <a:lstStyle/>
        <a:p>
          <a:endParaRPr lang="ru-RU"/>
        </a:p>
      </dgm:t>
    </dgm:pt>
    <dgm:pt modelId="{E69414EA-BC2F-4EB5-A3E3-6CA66B8D52CE}" type="sibTrans" cxnId="{FF0B6AC0-2C2D-4A86-A2AF-E28FE7562BE5}">
      <dgm:prSet/>
      <dgm:spPr/>
      <dgm:t>
        <a:bodyPr/>
        <a:lstStyle/>
        <a:p>
          <a:endParaRPr lang="ru-RU"/>
        </a:p>
      </dgm:t>
    </dgm:pt>
    <dgm:pt modelId="{813AD175-ED75-406E-AEA9-5FDA883D3DB8}">
      <dgm:prSet/>
      <dgm:spPr/>
      <dgm:t>
        <a:bodyPr/>
        <a:lstStyle/>
        <a:p>
          <a:r>
            <a:rPr lang="ru-RU" b="1" dirty="0" smtClean="0"/>
            <a:t>Элементы ввода</a:t>
          </a:r>
          <a:endParaRPr lang="ru-RU" dirty="0"/>
        </a:p>
      </dgm:t>
    </dgm:pt>
    <dgm:pt modelId="{C4E2501D-7906-43CA-885B-E08C5FE88538}" type="parTrans" cxnId="{208DF946-9A02-4BB8-8265-FCBD70433E85}">
      <dgm:prSet/>
      <dgm:spPr/>
      <dgm:t>
        <a:bodyPr/>
        <a:lstStyle/>
        <a:p>
          <a:endParaRPr lang="ru-RU"/>
        </a:p>
      </dgm:t>
    </dgm:pt>
    <dgm:pt modelId="{E2EE31BE-553C-405D-8886-106C32F4FCC5}" type="sibTrans" cxnId="{208DF946-9A02-4BB8-8265-FCBD70433E85}">
      <dgm:prSet/>
      <dgm:spPr/>
      <dgm:t>
        <a:bodyPr/>
        <a:lstStyle/>
        <a:p>
          <a:endParaRPr lang="ru-RU"/>
        </a:p>
      </dgm:t>
    </dgm:pt>
    <dgm:pt modelId="{73BF3498-CED8-4116-869E-42CBCB9B6A89}">
      <dgm:prSet/>
      <dgm:spPr/>
      <dgm:t>
        <a:bodyPr/>
        <a:lstStyle/>
        <a:p>
          <a:r>
            <a:rPr lang="ru-RU" b="1" dirty="0" smtClean="0"/>
            <a:t>Элементы отображения</a:t>
          </a:r>
          <a:endParaRPr lang="ru-RU" dirty="0"/>
        </a:p>
      </dgm:t>
    </dgm:pt>
    <dgm:pt modelId="{CF6C65AA-2BC0-4F9D-A6DF-A6BB510D19CB}" type="parTrans" cxnId="{43534CD6-18B3-410C-8CB1-A3EAB11D8110}">
      <dgm:prSet/>
      <dgm:spPr/>
      <dgm:t>
        <a:bodyPr/>
        <a:lstStyle/>
        <a:p>
          <a:endParaRPr lang="ru-RU"/>
        </a:p>
      </dgm:t>
    </dgm:pt>
    <dgm:pt modelId="{78C92FD3-523C-4B6C-AE47-F0FA1022EED0}" type="sibTrans" cxnId="{43534CD6-18B3-410C-8CB1-A3EAB11D8110}">
      <dgm:prSet/>
      <dgm:spPr/>
      <dgm:t>
        <a:bodyPr/>
        <a:lstStyle/>
        <a:p>
          <a:endParaRPr lang="ru-RU"/>
        </a:p>
      </dgm:t>
    </dgm:pt>
    <dgm:pt modelId="{25BCA1AE-59BA-455A-9A31-52E49D344C14}">
      <dgm:prSet/>
      <dgm:spPr/>
      <dgm:t>
        <a:bodyPr/>
        <a:lstStyle/>
        <a:p>
          <a:r>
            <a:rPr lang="ru-RU" dirty="0" smtClean="0"/>
            <a:t>Выполнение функций</a:t>
          </a:r>
          <a:endParaRPr lang="ru-RU" dirty="0"/>
        </a:p>
      </dgm:t>
    </dgm:pt>
    <dgm:pt modelId="{503F2E47-10E9-4138-8011-E686273EBCD5}" type="parTrans" cxnId="{962DCCBB-A84C-402D-878F-DB471AF79039}">
      <dgm:prSet/>
      <dgm:spPr/>
      <dgm:t>
        <a:bodyPr/>
        <a:lstStyle/>
        <a:p>
          <a:endParaRPr lang="ru-RU"/>
        </a:p>
      </dgm:t>
    </dgm:pt>
    <dgm:pt modelId="{AFF3B931-D6C7-4DA8-810B-C4B53EFB82E5}" type="sibTrans" cxnId="{962DCCBB-A84C-402D-878F-DB471AF79039}">
      <dgm:prSet/>
      <dgm:spPr/>
      <dgm:t>
        <a:bodyPr/>
        <a:lstStyle/>
        <a:p>
          <a:endParaRPr lang="ru-RU"/>
        </a:p>
      </dgm:t>
    </dgm:pt>
    <dgm:pt modelId="{8BE68E1B-01F2-41E7-9024-96A91C839F09}">
      <dgm:prSet/>
      <dgm:spPr/>
      <dgm:t>
        <a:bodyPr/>
        <a:lstStyle/>
        <a:p>
          <a:r>
            <a:rPr lang="ru-RU" dirty="0" smtClean="0"/>
            <a:t>Выбор данных или настроек</a:t>
          </a:r>
          <a:endParaRPr lang="ru-RU" dirty="0"/>
        </a:p>
      </dgm:t>
    </dgm:pt>
    <dgm:pt modelId="{536869E5-2D27-4EF4-A1D8-080CDABF28B6}" type="parTrans" cxnId="{23C6D592-0A11-4704-B560-31E353B8E1C1}">
      <dgm:prSet/>
      <dgm:spPr/>
      <dgm:t>
        <a:bodyPr/>
        <a:lstStyle/>
        <a:p>
          <a:endParaRPr lang="ru-RU"/>
        </a:p>
      </dgm:t>
    </dgm:pt>
    <dgm:pt modelId="{3E0AA1B2-F542-41B6-AF0A-EAD384988E38}" type="sibTrans" cxnId="{23C6D592-0A11-4704-B560-31E353B8E1C1}">
      <dgm:prSet/>
      <dgm:spPr/>
      <dgm:t>
        <a:bodyPr/>
        <a:lstStyle/>
        <a:p>
          <a:endParaRPr lang="ru-RU"/>
        </a:p>
      </dgm:t>
    </dgm:pt>
    <dgm:pt modelId="{453B3B02-57BE-4431-9042-9AD0931B5797}">
      <dgm:prSet/>
      <dgm:spPr/>
      <dgm:t>
        <a:bodyPr/>
        <a:lstStyle/>
        <a:p>
          <a:r>
            <a:rPr lang="ru-RU" dirty="0" smtClean="0"/>
            <a:t>Наглядное непосредственное манипулирование</a:t>
          </a:r>
          <a:endParaRPr lang="ru-RU" dirty="0"/>
        </a:p>
      </dgm:t>
    </dgm:pt>
    <dgm:pt modelId="{72551D28-8D32-47E9-AFE6-6A789E890EEE}" type="parTrans" cxnId="{9BCAD1E3-6ACD-4042-BE8A-252E66D8949E}">
      <dgm:prSet/>
      <dgm:spPr/>
      <dgm:t>
        <a:bodyPr/>
        <a:lstStyle/>
        <a:p>
          <a:endParaRPr lang="ru-RU"/>
        </a:p>
      </dgm:t>
    </dgm:pt>
    <dgm:pt modelId="{8F564A72-64BE-473F-B468-25C1BB0E1A8C}" type="sibTrans" cxnId="{9BCAD1E3-6ACD-4042-BE8A-252E66D8949E}">
      <dgm:prSet/>
      <dgm:spPr/>
      <dgm:t>
        <a:bodyPr/>
        <a:lstStyle/>
        <a:p>
          <a:endParaRPr lang="ru-RU"/>
        </a:p>
      </dgm:t>
    </dgm:pt>
    <dgm:pt modelId="{E36004EE-85AE-4CDE-A2BC-9CFCD190AE13}" type="pres">
      <dgm:prSet presAssocID="{DE0B0374-73D8-43F1-A0DB-436A5695C11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8550FD9A-4351-4814-9165-8AA22F3C1C77}" type="pres">
      <dgm:prSet presAssocID="{03292192-BF0A-4091-9937-6812CA8DBA46}" presName="parentLin" presStyleCnt="0"/>
      <dgm:spPr/>
    </dgm:pt>
    <dgm:pt modelId="{90018A46-0104-428D-B787-C2ADA81C7611}" type="pres">
      <dgm:prSet presAssocID="{03292192-BF0A-4091-9937-6812CA8DBA46}" presName="parentLeftMargin" presStyleLbl="node1" presStyleIdx="0" presStyleCnt="4"/>
      <dgm:spPr/>
      <dgm:t>
        <a:bodyPr/>
        <a:lstStyle/>
        <a:p>
          <a:endParaRPr lang="ru-RU"/>
        </a:p>
      </dgm:t>
    </dgm:pt>
    <dgm:pt modelId="{E1212CEA-7576-4E93-A05B-07206B784ABD}" type="pres">
      <dgm:prSet presAssocID="{03292192-BF0A-4091-9937-6812CA8DBA46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A5C9033-913C-429C-8DFB-4F29A719FB77}" type="pres">
      <dgm:prSet presAssocID="{03292192-BF0A-4091-9937-6812CA8DBA46}" presName="negativeSpace" presStyleCnt="0"/>
      <dgm:spPr/>
    </dgm:pt>
    <dgm:pt modelId="{D954FA3E-5F62-405A-8352-7BA339C44984}" type="pres">
      <dgm:prSet presAssocID="{03292192-BF0A-4091-9937-6812CA8DBA46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B96C96F-0821-42FC-9B15-F8EE2C5285A9}" type="pres">
      <dgm:prSet presAssocID="{B56170EE-09E4-4CD7-8C6F-E9F5CCB6CFB8}" presName="spaceBetweenRectangles" presStyleCnt="0"/>
      <dgm:spPr/>
    </dgm:pt>
    <dgm:pt modelId="{AA79D6A9-4DF5-4B02-98B5-5FDB82436D59}" type="pres">
      <dgm:prSet presAssocID="{4040DE14-CCAB-4763-9B7F-5AEF24D780CC}" presName="parentLin" presStyleCnt="0"/>
      <dgm:spPr/>
    </dgm:pt>
    <dgm:pt modelId="{AE740E63-1401-4BA0-B5C7-85ADC5BA5C9B}" type="pres">
      <dgm:prSet presAssocID="{4040DE14-CCAB-4763-9B7F-5AEF24D780CC}" presName="parentLeftMargin" presStyleLbl="node1" presStyleIdx="0" presStyleCnt="4"/>
      <dgm:spPr/>
      <dgm:t>
        <a:bodyPr/>
        <a:lstStyle/>
        <a:p>
          <a:endParaRPr lang="ru-RU"/>
        </a:p>
      </dgm:t>
    </dgm:pt>
    <dgm:pt modelId="{B0087AB7-60C7-4D52-9B8F-216C78DD1ECA}" type="pres">
      <dgm:prSet presAssocID="{4040DE14-CCAB-4763-9B7F-5AEF24D780CC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8BF793F-F6D4-4296-9045-8F58F55DD281}" type="pres">
      <dgm:prSet presAssocID="{4040DE14-CCAB-4763-9B7F-5AEF24D780CC}" presName="negativeSpace" presStyleCnt="0"/>
      <dgm:spPr/>
    </dgm:pt>
    <dgm:pt modelId="{695C35D6-33E1-4A29-B02D-C858A032CB44}" type="pres">
      <dgm:prSet presAssocID="{4040DE14-CCAB-4763-9B7F-5AEF24D780CC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D0B3118-2C97-4B8C-A20D-1B1040819F71}" type="pres">
      <dgm:prSet presAssocID="{E69414EA-BC2F-4EB5-A3E3-6CA66B8D52CE}" presName="spaceBetweenRectangles" presStyleCnt="0"/>
      <dgm:spPr/>
    </dgm:pt>
    <dgm:pt modelId="{A33D330C-D7BD-431D-B4C8-E3A9ACD57122}" type="pres">
      <dgm:prSet presAssocID="{813AD175-ED75-406E-AEA9-5FDA883D3DB8}" presName="parentLin" presStyleCnt="0"/>
      <dgm:spPr/>
    </dgm:pt>
    <dgm:pt modelId="{3F24BF0B-8012-41C6-960E-7AB3CDBE2E40}" type="pres">
      <dgm:prSet presAssocID="{813AD175-ED75-406E-AEA9-5FDA883D3DB8}" presName="parentLeftMargin" presStyleLbl="node1" presStyleIdx="1" presStyleCnt="4"/>
      <dgm:spPr/>
      <dgm:t>
        <a:bodyPr/>
        <a:lstStyle/>
        <a:p>
          <a:endParaRPr lang="ru-RU"/>
        </a:p>
      </dgm:t>
    </dgm:pt>
    <dgm:pt modelId="{307E0242-6E17-4DE1-A346-ACF2825EED20}" type="pres">
      <dgm:prSet presAssocID="{813AD175-ED75-406E-AEA9-5FDA883D3DB8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4F9F3AC-7E34-4ABF-8A50-6E1CDD651314}" type="pres">
      <dgm:prSet presAssocID="{813AD175-ED75-406E-AEA9-5FDA883D3DB8}" presName="negativeSpace" presStyleCnt="0"/>
      <dgm:spPr/>
    </dgm:pt>
    <dgm:pt modelId="{0A9CEC37-A1F7-4F03-AABF-73B1F5D73E2A}" type="pres">
      <dgm:prSet presAssocID="{813AD175-ED75-406E-AEA9-5FDA883D3DB8}" presName="childText" presStyleLbl="conFgAcc1" presStyleIdx="2" presStyleCnt="4">
        <dgm:presLayoutVars>
          <dgm:bulletEnabled val="1"/>
        </dgm:presLayoutVars>
      </dgm:prSet>
      <dgm:spPr/>
    </dgm:pt>
    <dgm:pt modelId="{7B08E2B9-E8C2-4FEF-9F77-88502203646F}" type="pres">
      <dgm:prSet presAssocID="{E2EE31BE-553C-405D-8886-106C32F4FCC5}" presName="spaceBetweenRectangles" presStyleCnt="0"/>
      <dgm:spPr/>
    </dgm:pt>
    <dgm:pt modelId="{64D62647-34E0-4755-8693-67779175AEDC}" type="pres">
      <dgm:prSet presAssocID="{73BF3498-CED8-4116-869E-42CBCB9B6A89}" presName="parentLin" presStyleCnt="0"/>
      <dgm:spPr/>
    </dgm:pt>
    <dgm:pt modelId="{4C8CADE1-706E-406C-86BE-C024E33B7374}" type="pres">
      <dgm:prSet presAssocID="{73BF3498-CED8-4116-869E-42CBCB9B6A89}" presName="parentLeftMargin" presStyleLbl="node1" presStyleIdx="2" presStyleCnt="4"/>
      <dgm:spPr/>
      <dgm:t>
        <a:bodyPr/>
        <a:lstStyle/>
        <a:p>
          <a:endParaRPr lang="ru-RU"/>
        </a:p>
      </dgm:t>
    </dgm:pt>
    <dgm:pt modelId="{501D43F3-9323-4F4A-9C4D-139CA0C8ED94}" type="pres">
      <dgm:prSet presAssocID="{73BF3498-CED8-4116-869E-42CBCB9B6A89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8538655-893B-4816-B410-8CEDD19FC7A0}" type="pres">
      <dgm:prSet presAssocID="{73BF3498-CED8-4116-869E-42CBCB9B6A89}" presName="negativeSpace" presStyleCnt="0"/>
      <dgm:spPr/>
    </dgm:pt>
    <dgm:pt modelId="{3F924C17-EB74-42CF-B2A0-BA0F680D791C}" type="pres">
      <dgm:prSet presAssocID="{73BF3498-CED8-4116-869E-42CBCB9B6A89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F0B6AC0-2C2D-4A86-A2AF-E28FE7562BE5}" srcId="{DE0B0374-73D8-43F1-A0DB-436A5695C116}" destId="{4040DE14-CCAB-4763-9B7F-5AEF24D780CC}" srcOrd="1" destOrd="0" parTransId="{D247099F-24F1-49FE-AD10-3838472432F8}" sibTransId="{E69414EA-BC2F-4EB5-A3E3-6CA66B8D52CE}"/>
    <dgm:cxn modelId="{962DCCBB-A84C-402D-878F-DB471AF79039}" srcId="{03292192-BF0A-4091-9937-6812CA8DBA46}" destId="{25BCA1AE-59BA-455A-9A31-52E49D344C14}" srcOrd="0" destOrd="0" parTransId="{503F2E47-10E9-4138-8011-E686273EBCD5}" sibTransId="{AFF3B931-D6C7-4DA8-810B-C4B53EFB82E5}"/>
    <dgm:cxn modelId="{942FA224-870D-4C10-ABB9-9776D4DA8D33}" type="presOf" srcId="{813AD175-ED75-406E-AEA9-5FDA883D3DB8}" destId="{3F24BF0B-8012-41C6-960E-7AB3CDBE2E40}" srcOrd="0" destOrd="0" presId="urn:microsoft.com/office/officeart/2005/8/layout/list1"/>
    <dgm:cxn modelId="{07E4BA53-C7ED-4953-9817-4577271BD0D9}" type="presOf" srcId="{DE0B0374-73D8-43F1-A0DB-436A5695C116}" destId="{E36004EE-85AE-4CDE-A2BC-9CFCD190AE13}" srcOrd="0" destOrd="0" presId="urn:microsoft.com/office/officeart/2005/8/layout/list1"/>
    <dgm:cxn modelId="{208DF946-9A02-4BB8-8265-FCBD70433E85}" srcId="{DE0B0374-73D8-43F1-A0DB-436A5695C116}" destId="{813AD175-ED75-406E-AEA9-5FDA883D3DB8}" srcOrd="2" destOrd="0" parTransId="{C4E2501D-7906-43CA-885B-E08C5FE88538}" sibTransId="{E2EE31BE-553C-405D-8886-106C32F4FCC5}"/>
    <dgm:cxn modelId="{1C476975-11E8-4675-B6F8-AE30D8358E9E}" type="presOf" srcId="{4040DE14-CCAB-4763-9B7F-5AEF24D780CC}" destId="{B0087AB7-60C7-4D52-9B8F-216C78DD1ECA}" srcOrd="1" destOrd="0" presId="urn:microsoft.com/office/officeart/2005/8/layout/list1"/>
    <dgm:cxn modelId="{8B10B965-F269-446F-923C-79105FA4AA43}" type="presOf" srcId="{813AD175-ED75-406E-AEA9-5FDA883D3DB8}" destId="{307E0242-6E17-4DE1-A346-ACF2825EED20}" srcOrd="1" destOrd="0" presId="urn:microsoft.com/office/officeart/2005/8/layout/list1"/>
    <dgm:cxn modelId="{741AE182-5E3B-4BD1-8C6D-2208417E28A2}" type="presOf" srcId="{8BE68E1B-01F2-41E7-9024-96A91C839F09}" destId="{695C35D6-33E1-4A29-B02D-C858A032CB44}" srcOrd="0" destOrd="0" presId="urn:microsoft.com/office/officeart/2005/8/layout/list1"/>
    <dgm:cxn modelId="{9B0801C3-E0F8-43E6-8203-F9276F1644F0}" type="presOf" srcId="{03292192-BF0A-4091-9937-6812CA8DBA46}" destId="{90018A46-0104-428D-B787-C2ADA81C7611}" srcOrd="0" destOrd="0" presId="urn:microsoft.com/office/officeart/2005/8/layout/list1"/>
    <dgm:cxn modelId="{23C6D592-0A11-4704-B560-31E353B8E1C1}" srcId="{4040DE14-CCAB-4763-9B7F-5AEF24D780CC}" destId="{8BE68E1B-01F2-41E7-9024-96A91C839F09}" srcOrd="0" destOrd="0" parTransId="{536869E5-2D27-4EF4-A1D8-080CDABF28B6}" sibTransId="{3E0AA1B2-F542-41B6-AF0A-EAD384988E38}"/>
    <dgm:cxn modelId="{3A1B8B5D-0466-4EEA-A137-F65649BDFAE9}" srcId="{DE0B0374-73D8-43F1-A0DB-436A5695C116}" destId="{03292192-BF0A-4091-9937-6812CA8DBA46}" srcOrd="0" destOrd="0" parTransId="{10E5BD4F-A1F9-4149-85D0-CF9EDF547C9A}" sibTransId="{B56170EE-09E4-4CD7-8C6F-E9F5CCB6CFB8}"/>
    <dgm:cxn modelId="{6B51CBE2-D5D0-4B92-8FD3-3E4C98129099}" type="presOf" srcId="{03292192-BF0A-4091-9937-6812CA8DBA46}" destId="{E1212CEA-7576-4E93-A05B-07206B784ABD}" srcOrd="1" destOrd="0" presId="urn:microsoft.com/office/officeart/2005/8/layout/list1"/>
    <dgm:cxn modelId="{9BCAD1E3-6ACD-4042-BE8A-252E66D8949E}" srcId="{73BF3498-CED8-4116-869E-42CBCB9B6A89}" destId="{453B3B02-57BE-4431-9042-9AD0931B5797}" srcOrd="0" destOrd="0" parTransId="{72551D28-8D32-47E9-AFE6-6A789E890EEE}" sibTransId="{8F564A72-64BE-473F-B468-25C1BB0E1A8C}"/>
    <dgm:cxn modelId="{A28F4419-DE98-496D-81AB-23705AA7239C}" type="presOf" srcId="{453B3B02-57BE-4431-9042-9AD0931B5797}" destId="{3F924C17-EB74-42CF-B2A0-BA0F680D791C}" srcOrd="0" destOrd="0" presId="urn:microsoft.com/office/officeart/2005/8/layout/list1"/>
    <dgm:cxn modelId="{43534CD6-18B3-410C-8CB1-A3EAB11D8110}" srcId="{DE0B0374-73D8-43F1-A0DB-436A5695C116}" destId="{73BF3498-CED8-4116-869E-42CBCB9B6A89}" srcOrd="3" destOrd="0" parTransId="{CF6C65AA-2BC0-4F9D-A6DF-A6BB510D19CB}" sibTransId="{78C92FD3-523C-4B6C-AE47-F0FA1022EED0}"/>
    <dgm:cxn modelId="{F7CAB4B6-0CFD-4A0A-94B7-EBDA941BF7B0}" type="presOf" srcId="{4040DE14-CCAB-4763-9B7F-5AEF24D780CC}" destId="{AE740E63-1401-4BA0-B5C7-85ADC5BA5C9B}" srcOrd="0" destOrd="0" presId="urn:microsoft.com/office/officeart/2005/8/layout/list1"/>
    <dgm:cxn modelId="{78DBA20E-454A-4F6E-BC07-5F4406C313EA}" type="presOf" srcId="{73BF3498-CED8-4116-869E-42CBCB9B6A89}" destId="{4C8CADE1-706E-406C-86BE-C024E33B7374}" srcOrd="0" destOrd="0" presId="urn:microsoft.com/office/officeart/2005/8/layout/list1"/>
    <dgm:cxn modelId="{7B21CAAF-3ECA-4C82-B52E-DFB1B26879FA}" type="presOf" srcId="{25BCA1AE-59BA-455A-9A31-52E49D344C14}" destId="{D954FA3E-5F62-405A-8352-7BA339C44984}" srcOrd="0" destOrd="0" presId="urn:microsoft.com/office/officeart/2005/8/layout/list1"/>
    <dgm:cxn modelId="{88EED4FE-7E75-4DD4-80DD-E2372EE57400}" type="presOf" srcId="{73BF3498-CED8-4116-869E-42CBCB9B6A89}" destId="{501D43F3-9323-4F4A-9C4D-139CA0C8ED94}" srcOrd="1" destOrd="0" presId="urn:microsoft.com/office/officeart/2005/8/layout/list1"/>
    <dgm:cxn modelId="{89FD1D36-3165-4BE2-A36F-E641CA4BE845}" type="presParOf" srcId="{E36004EE-85AE-4CDE-A2BC-9CFCD190AE13}" destId="{8550FD9A-4351-4814-9165-8AA22F3C1C77}" srcOrd="0" destOrd="0" presId="urn:microsoft.com/office/officeart/2005/8/layout/list1"/>
    <dgm:cxn modelId="{696C84A9-6997-4CFB-96C9-952D4DCF7CFF}" type="presParOf" srcId="{8550FD9A-4351-4814-9165-8AA22F3C1C77}" destId="{90018A46-0104-428D-B787-C2ADA81C7611}" srcOrd="0" destOrd="0" presId="urn:microsoft.com/office/officeart/2005/8/layout/list1"/>
    <dgm:cxn modelId="{7D91E487-F991-482E-9061-4E66EFCFAD24}" type="presParOf" srcId="{8550FD9A-4351-4814-9165-8AA22F3C1C77}" destId="{E1212CEA-7576-4E93-A05B-07206B784ABD}" srcOrd="1" destOrd="0" presId="urn:microsoft.com/office/officeart/2005/8/layout/list1"/>
    <dgm:cxn modelId="{78EABDFC-4B65-4264-8E15-6B48C8B35591}" type="presParOf" srcId="{E36004EE-85AE-4CDE-A2BC-9CFCD190AE13}" destId="{6A5C9033-913C-429C-8DFB-4F29A719FB77}" srcOrd="1" destOrd="0" presId="urn:microsoft.com/office/officeart/2005/8/layout/list1"/>
    <dgm:cxn modelId="{A173BA76-C60B-49F4-ACCF-D97AB3CEFB2C}" type="presParOf" srcId="{E36004EE-85AE-4CDE-A2BC-9CFCD190AE13}" destId="{D954FA3E-5F62-405A-8352-7BA339C44984}" srcOrd="2" destOrd="0" presId="urn:microsoft.com/office/officeart/2005/8/layout/list1"/>
    <dgm:cxn modelId="{354530A8-0AFF-4B3C-AAEC-74BBD357F72A}" type="presParOf" srcId="{E36004EE-85AE-4CDE-A2BC-9CFCD190AE13}" destId="{7B96C96F-0821-42FC-9B15-F8EE2C5285A9}" srcOrd="3" destOrd="0" presId="urn:microsoft.com/office/officeart/2005/8/layout/list1"/>
    <dgm:cxn modelId="{C562821E-DDB5-465E-902C-701E3B196900}" type="presParOf" srcId="{E36004EE-85AE-4CDE-A2BC-9CFCD190AE13}" destId="{AA79D6A9-4DF5-4B02-98B5-5FDB82436D59}" srcOrd="4" destOrd="0" presId="urn:microsoft.com/office/officeart/2005/8/layout/list1"/>
    <dgm:cxn modelId="{0D8BD8AF-866C-40D8-9900-715C203F87D0}" type="presParOf" srcId="{AA79D6A9-4DF5-4B02-98B5-5FDB82436D59}" destId="{AE740E63-1401-4BA0-B5C7-85ADC5BA5C9B}" srcOrd="0" destOrd="0" presId="urn:microsoft.com/office/officeart/2005/8/layout/list1"/>
    <dgm:cxn modelId="{1ADDDA27-A48C-4F72-A8BE-FB24C712B0F2}" type="presParOf" srcId="{AA79D6A9-4DF5-4B02-98B5-5FDB82436D59}" destId="{B0087AB7-60C7-4D52-9B8F-216C78DD1ECA}" srcOrd="1" destOrd="0" presId="urn:microsoft.com/office/officeart/2005/8/layout/list1"/>
    <dgm:cxn modelId="{B445E9C7-8CEF-4F43-B4F6-776215AE246E}" type="presParOf" srcId="{E36004EE-85AE-4CDE-A2BC-9CFCD190AE13}" destId="{68BF793F-F6D4-4296-9045-8F58F55DD281}" srcOrd="5" destOrd="0" presId="urn:microsoft.com/office/officeart/2005/8/layout/list1"/>
    <dgm:cxn modelId="{2AE6E138-4409-42B4-BFED-E88FE5FFCCEE}" type="presParOf" srcId="{E36004EE-85AE-4CDE-A2BC-9CFCD190AE13}" destId="{695C35D6-33E1-4A29-B02D-C858A032CB44}" srcOrd="6" destOrd="0" presId="urn:microsoft.com/office/officeart/2005/8/layout/list1"/>
    <dgm:cxn modelId="{4A4B3181-A9A1-40DB-9B6A-4CAC8C1DDFEA}" type="presParOf" srcId="{E36004EE-85AE-4CDE-A2BC-9CFCD190AE13}" destId="{1D0B3118-2C97-4B8C-A20D-1B1040819F71}" srcOrd="7" destOrd="0" presId="urn:microsoft.com/office/officeart/2005/8/layout/list1"/>
    <dgm:cxn modelId="{0A9D90C5-EBFC-4919-A144-5BF68C104B91}" type="presParOf" srcId="{E36004EE-85AE-4CDE-A2BC-9CFCD190AE13}" destId="{A33D330C-D7BD-431D-B4C8-E3A9ACD57122}" srcOrd="8" destOrd="0" presId="urn:microsoft.com/office/officeart/2005/8/layout/list1"/>
    <dgm:cxn modelId="{0A619EBC-D34B-4E34-A8A4-41073C436F2D}" type="presParOf" srcId="{A33D330C-D7BD-431D-B4C8-E3A9ACD57122}" destId="{3F24BF0B-8012-41C6-960E-7AB3CDBE2E40}" srcOrd="0" destOrd="0" presId="urn:microsoft.com/office/officeart/2005/8/layout/list1"/>
    <dgm:cxn modelId="{284E0946-9C1A-4DDC-90D0-CF5B39DA732F}" type="presParOf" srcId="{A33D330C-D7BD-431D-B4C8-E3A9ACD57122}" destId="{307E0242-6E17-4DE1-A346-ACF2825EED20}" srcOrd="1" destOrd="0" presId="urn:microsoft.com/office/officeart/2005/8/layout/list1"/>
    <dgm:cxn modelId="{09CC3FE9-CE33-453B-8FC4-BEEDA809031A}" type="presParOf" srcId="{E36004EE-85AE-4CDE-A2BC-9CFCD190AE13}" destId="{B4F9F3AC-7E34-4ABF-8A50-6E1CDD651314}" srcOrd="9" destOrd="0" presId="urn:microsoft.com/office/officeart/2005/8/layout/list1"/>
    <dgm:cxn modelId="{0020B96B-6BAA-4FB3-9B6A-2F092803BDF5}" type="presParOf" srcId="{E36004EE-85AE-4CDE-A2BC-9CFCD190AE13}" destId="{0A9CEC37-A1F7-4F03-AABF-73B1F5D73E2A}" srcOrd="10" destOrd="0" presId="urn:microsoft.com/office/officeart/2005/8/layout/list1"/>
    <dgm:cxn modelId="{BE8D711A-FC81-44E5-BC2F-1313C9495861}" type="presParOf" srcId="{E36004EE-85AE-4CDE-A2BC-9CFCD190AE13}" destId="{7B08E2B9-E8C2-4FEF-9F77-88502203646F}" srcOrd="11" destOrd="0" presId="urn:microsoft.com/office/officeart/2005/8/layout/list1"/>
    <dgm:cxn modelId="{E85F34BA-95AC-4653-B611-4C01B8A99CCC}" type="presParOf" srcId="{E36004EE-85AE-4CDE-A2BC-9CFCD190AE13}" destId="{64D62647-34E0-4755-8693-67779175AEDC}" srcOrd="12" destOrd="0" presId="urn:microsoft.com/office/officeart/2005/8/layout/list1"/>
    <dgm:cxn modelId="{CF4C4241-FB27-4E88-A4EB-3B806F7CE8C5}" type="presParOf" srcId="{64D62647-34E0-4755-8693-67779175AEDC}" destId="{4C8CADE1-706E-406C-86BE-C024E33B7374}" srcOrd="0" destOrd="0" presId="urn:microsoft.com/office/officeart/2005/8/layout/list1"/>
    <dgm:cxn modelId="{278B5316-FA62-4ABB-94CA-701B8DCC4819}" type="presParOf" srcId="{64D62647-34E0-4755-8693-67779175AEDC}" destId="{501D43F3-9323-4F4A-9C4D-139CA0C8ED94}" srcOrd="1" destOrd="0" presId="urn:microsoft.com/office/officeart/2005/8/layout/list1"/>
    <dgm:cxn modelId="{EF3F41DF-FA99-4207-817A-445E7176633E}" type="presParOf" srcId="{E36004EE-85AE-4CDE-A2BC-9CFCD190AE13}" destId="{A8538655-893B-4816-B410-8CEDD19FC7A0}" srcOrd="13" destOrd="0" presId="urn:microsoft.com/office/officeart/2005/8/layout/list1"/>
    <dgm:cxn modelId="{1A3EDA6A-BF33-43DA-B228-3EB64DC24AB2}" type="presParOf" srcId="{E36004EE-85AE-4CDE-A2BC-9CFCD190AE13}" destId="{3F924C17-EB74-42CF-B2A0-BA0F680D791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BA2075-89F4-40FD-B8C1-6BF99EB085B1}">
      <dsp:nvSpPr>
        <dsp:cNvPr id="0" name=""/>
        <dsp:cNvSpPr/>
      </dsp:nvSpPr>
      <dsp:spPr>
        <a:xfrm>
          <a:off x="1162017" y="69"/>
          <a:ext cx="1912293" cy="95614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Графический дизайн</a:t>
          </a:r>
          <a:endParaRPr lang="ru-RU" sz="1700" kern="1200" dirty="0"/>
        </a:p>
      </dsp:txBody>
      <dsp:txXfrm>
        <a:off x="1190022" y="28074"/>
        <a:ext cx="1856283" cy="900136"/>
      </dsp:txXfrm>
    </dsp:sp>
    <dsp:sp modelId="{20884FB8-6891-4961-B96A-FB70AA6E3AE7}">
      <dsp:nvSpPr>
        <dsp:cNvPr id="0" name=""/>
        <dsp:cNvSpPr/>
      </dsp:nvSpPr>
      <dsp:spPr>
        <a:xfrm>
          <a:off x="1353247" y="956216"/>
          <a:ext cx="191229" cy="7171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7110"/>
              </a:lnTo>
              <a:lnTo>
                <a:pt x="191229" y="717110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254005-072E-46BE-8DD2-47670C89D00F}">
      <dsp:nvSpPr>
        <dsp:cNvPr id="0" name=""/>
        <dsp:cNvSpPr/>
      </dsp:nvSpPr>
      <dsp:spPr>
        <a:xfrm>
          <a:off x="1544476" y="1195253"/>
          <a:ext cx="1529834" cy="956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Красивая внешность интерфейсов</a:t>
          </a:r>
          <a:endParaRPr lang="ru-RU" sz="1300" kern="1200" dirty="0"/>
        </a:p>
      </dsp:txBody>
      <dsp:txXfrm>
        <a:off x="1572481" y="1223258"/>
        <a:ext cx="1473824" cy="900136"/>
      </dsp:txXfrm>
    </dsp:sp>
    <dsp:sp modelId="{21049343-D626-4B09-A96A-9F1CC13895F8}">
      <dsp:nvSpPr>
        <dsp:cNvPr id="0" name=""/>
        <dsp:cNvSpPr/>
      </dsp:nvSpPr>
      <dsp:spPr>
        <a:xfrm>
          <a:off x="1353247" y="956216"/>
          <a:ext cx="191229" cy="1912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2293"/>
              </a:lnTo>
              <a:lnTo>
                <a:pt x="191229" y="1912293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FBE93D-E2EC-493B-BF7C-08A042A88C90}">
      <dsp:nvSpPr>
        <dsp:cNvPr id="0" name=""/>
        <dsp:cNvSpPr/>
      </dsp:nvSpPr>
      <dsp:spPr>
        <a:xfrm>
          <a:off x="1544476" y="2390436"/>
          <a:ext cx="1529834" cy="956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Тон, стиль, композиция</a:t>
          </a:r>
          <a:endParaRPr lang="ru-RU" sz="1300" kern="1200" dirty="0"/>
        </a:p>
      </dsp:txBody>
      <dsp:txXfrm>
        <a:off x="1572481" y="2418441"/>
        <a:ext cx="1473824" cy="900136"/>
      </dsp:txXfrm>
    </dsp:sp>
    <dsp:sp modelId="{F0AA9F70-2D63-43B4-B486-31179DAA6109}">
      <dsp:nvSpPr>
        <dsp:cNvPr id="0" name=""/>
        <dsp:cNvSpPr/>
      </dsp:nvSpPr>
      <dsp:spPr>
        <a:xfrm>
          <a:off x="1353247" y="956216"/>
          <a:ext cx="191229" cy="31074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7477"/>
              </a:lnTo>
              <a:lnTo>
                <a:pt x="191229" y="3107477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9129E2-0B32-4B02-9950-00A33DB0F4D4}">
      <dsp:nvSpPr>
        <dsp:cNvPr id="0" name=""/>
        <dsp:cNvSpPr/>
      </dsp:nvSpPr>
      <dsp:spPr>
        <a:xfrm>
          <a:off x="1544476" y="3585620"/>
          <a:ext cx="1529834" cy="956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smtClean="0"/>
            <a:t>Поддержание фирменного стиля</a:t>
          </a:r>
          <a:endParaRPr lang="ru-RU" sz="1300" kern="1200" dirty="0"/>
        </a:p>
      </dsp:txBody>
      <dsp:txXfrm>
        <a:off x="1572481" y="3613625"/>
        <a:ext cx="1473824" cy="900136"/>
      </dsp:txXfrm>
    </dsp:sp>
    <dsp:sp modelId="{15A6316B-FD63-4A3C-8832-4483FD61521D}">
      <dsp:nvSpPr>
        <dsp:cNvPr id="0" name=""/>
        <dsp:cNvSpPr/>
      </dsp:nvSpPr>
      <dsp:spPr>
        <a:xfrm>
          <a:off x="3552384" y="69"/>
          <a:ext cx="1912293" cy="95614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Визуальный информационный дизайн</a:t>
          </a:r>
          <a:endParaRPr lang="ru-RU" sz="1700" kern="1200" dirty="0"/>
        </a:p>
      </dsp:txBody>
      <dsp:txXfrm>
        <a:off x="3580389" y="28074"/>
        <a:ext cx="1856283" cy="900136"/>
      </dsp:txXfrm>
    </dsp:sp>
    <dsp:sp modelId="{C3291C8F-AF60-4BD8-80DE-3F1230011F07}">
      <dsp:nvSpPr>
        <dsp:cNvPr id="0" name=""/>
        <dsp:cNvSpPr/>
      </dsp:nvSpPr>
      <dsp:spPr>
        <a:xfrm>
          <a:off x="3743614" y="956216"/>
          <a:ext cx="191229" cy="7171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7110"/>
              </a:lnTo>
              <a:lnTo>
                <a:pt x="191229" y="717110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EC9AFA-B21C-4E2B-B55E-204AF0E317CB}">
      <dsp:nvSpPr>
        <dsp:cNvPr id="0" name=""/>
        <dsp:cNvSpPr/>
      </dsp:nvSpPr>
      <dsp:spPr>
        <a:xfrm>
          <a:off x="3934843" y="1195253"/>
          <a:ext cx="1529834" cy="956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Визуализация данных, содержимого и средств навигации</a:t>
          </a:r>
          <a:endParaRPr lang="ru-RU" sz="1300" kern="1200" dirty="0"/>
        </a:p>
      </dsp:txBody>
      <dsp:txXfrm>
        <a:off x="3962848" y="1223258"/>
        <a:ext cx="1473824" cy="900136"/>
      </dsp:txXfrm>
    </dsp:sp>
    <dsp:sp modelId="{231DDCDF-13D7-4160-B4D0-15752AF8DCFD}">
      <dsp:nvSpPr>
        <dsp:cNvPr id="0" name=""/>
        <dsp:cNvSpPr/>
      </dsp:nvSpPr>
      <dsp:spPr>
        <a:xfrm>
          <a:off x="3743614" y="956216"/>
          <a:ext cx="191229" cy="1912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2293"/>
              </a:lnTo>
              <a:lnTo>
                <a:pt x="191229" y="1912293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8370C1-2AD7-4496-81C2-7731C0B07A2A}">
      <dsp:nvSpPr>
        <dsp:cNvPr id="0" name=""/>
        <dsp:cNvSpPr/>
      </dsp:nvSpPr>
      <dsp:spPr>
        <a:xfrm>
          <a:off x="3934843" y="2390436"/>
          <a:ext cx="1529834" cy="956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Цвет, форма, расположение, масштаб</a:t>
          </a:r>
        </a:p>
      </dsp:txBody>
      <dsp:txXfrm>
        <a:off x="3962848" y="2418441"/>
        <a:ext cx="1473824" cy="900136"/>
      </dsp:txXfrm>
    </dsp:sp>
    <dsp:sp modelId="{A1C95E8C-2677-4864-AAD2-7863BA09B9DC}">
      <dsp:nvSpPr>
        <dsp:cNvPr id="0" name=""/>
        <dsp:cNvSpPr/>
      </dsp:nvSpPr>
      <dsp:spPr>
        <a:xfrm>
          <a:off x="3743614" y="956216"/>
          <a:ext cx="191229" cy="31074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7477"/>
              </a:lnTo>
              <a:lnTo>
                <a:pt x="191229" y="3107477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40F8CD-AAEB-47A3-A0D8-A34FDBBC126C}">
      <dsp:nvSpPr>
        <dsp:cNvPr id="0" name=""/>
        <dsp:cNvSpPr/>
      </dsp:nvSpPr>
      <dsp:spPr>
        <a:xfrm>
          <a:off x="3934843" y="3585620"/>
          <a:ext cx="1529834" cy="956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Графики, диаграммы и пр.</a:t>
          </a:r>
        </a:p>
      </dsp:txBody>
      <dsp:txXfrm>
        <a:off x="3962848" y="3613625"/>
        <a:ext cx="1473824" cy="9001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25CA6D3-1FB0-4F78-BF44-9F86D9B73188}" type="datetimeFigureOut">
              <a:rPr lang="ru-RU"/>
              <a:pPr>
                <a:defRPr/>
              </a:pPr>
              <a:t>14.02.2014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E527813-E70D-454C-932B-3BF7A5EF7C9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4159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25D18FB-7A5C-47E0-B550-9A6AD9A03E11}" type="datetimeFigureOut">
              <a:rPr lang="ru-RU"/>
              <a:pPr>
                <a:defRPr/>
              </a:pPr>
              <a:t>14.02.2014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FF0F680-1A93-4EBA-BE8E-664E0E35972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92962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1946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A4808F9-557E-45C7-827F-883F7DA9D67E}" type="slidenum">
              <a:rPr lang="ru-RU" smtClean="0">
                <a:latin typeface="Calibri" panose="020F0502020204030204" pitchFamily="34" charset="0"/>
              </a:rPr>
              <a:pPr/>
              <a:t>2</a:t>
            </a:fld>
            <a:endParaRPr lang="ru-RU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637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Заменить</a:t>
            </a:r>
            <a:r>
              <a:rPr lang="ru-RU" baseline="0" dirty="0" smtClean="0"/>
              <a:t> иллюстрацию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F0F680-1A93-4EBA-BE8E-664E0E35972E}" type="slidenum">
              <a:rPr lang="ru-RU" smtClean="0"/>
              <a:pPr>
                <a:defRPr/>
              </a:pPr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083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картинка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F0F680-1A93-4EBA-BE8E-664E0E35972E}" type="slidenum">
              <a:rPr lang="ru-RU" smtClean="0"/>
              <a:pPr>
                <a:defRPr/>
              </a:pPr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7569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Скриншот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F0F680-1A93-4EBA-BE8E-664E0E35972E}" type="slidenum">
              <a:rPr lang="ru-RU" smtClean="0"/>
              <a:pPr>
                <a:defRPr/>
              </a:pPr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9113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-7938" y="-7938"/>
            <a:ext cx="9169401" cy="6873876"/>
            <a:chOff x="-8466" y="-8468"/>
            <a:chExt cx="9169804" cy="6874935"/>
          </a:xfrm>
        </p:grpSpPr>
        <p:cxnSp>
          <p:nvCxnSpPr>
            <p:cNvPr id="5" name="Straight Connector 16"/>
            <p:cNvCxnSpPr/>
            <p:nvPr/>
          </p:nvCxnSpPr>
          <p:spPr>
            <a:xfrm flipV="1">
              <a:off x="5130498" y="4175239"/>
              <a:ext cx="4022902" cy="26832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17"/>
            <p:cNvCxnSpPr/>
            <p:nvPr/>
          </p:nvCxnSpPr>
          <p:spPr>
            <a:xfrm>
              <a:off x="7041932" y="-529"/>
              <a:ext cx="1219254" cy="6859057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18"/>
            <p:cNvSpPr/>
            <p:nvPr/>
          </p:nvSpPr>
          <p:spPr>
            <a:xfrm>
              <a:off x="6891113" y="-529"/>
              <a:ext cx="2270225" cy="686699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19"/>
            <p:cNvSpPr/>
            <p:nvPr/>
          </p:nvSpPr>
          <p:spPr>
            <a:xfrm>
              <a:off x="7205452" y="-8468"/>
              <a:ext cx="1947948" cy="6866996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20"/>
            <p:cNvSpPr/>
            <p:nvPr/>
          </p:nvSpPr>
          <p:spPr>
            <a:xfrm>
              <a:off x="6638689" y="3919613"/>
              <a:ext cx="2513123" cy="2938915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21"/>
            <p:cNvSpPr/>
            <p:nvPr/>
          </p:nvSpPr>
          <p:spPr>
            <a:xfrm>
              <a:off x="7010180" y="-8468"/>
              <a:ext cx="2143219" cy="6866996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22"/>
            <p:cNvSpPr/>
            <p:nvPr/>
          </p:nvSpPr>
          <p:spPr>
            <a:xfrm>
              <a:off x="8296112" y="-8468"/>
              <a:ext cx="857288" cy="6866996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23"/>
            <p:cNvSpPr/>
            <p:nvPr/>
          </p:nvSpPr>
          <p:spPr>
            <a:xfrm>
              <a:off x="8077027" y="-8468"/>
              <a:ext cx="1066847" cy="6866996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24"/>
            <p:cNvSpPr/>
            <p:nvPr/>
          </p:nvSpPr>
          <p:spPr>
            <a:xfrm>
              <a:off x="8059565" y="4894488"/>
              <a:ext cx="1095423" cy="1964040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27"/>
            <p:cNvSpPr/>
            <p:nvPr/>
          </p:nvSpPr>
          <p:spPr>
            <a:xfrm>
              <a:off x="-8466" y="-8468"/>
              <a:ext cx="863639" cy="5698416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ACA0C9-FBCD-4CFC-9942-99731A5ADE33}" type="datetime1">
              <a:rPr lang="ru-RU" smtClean="0"/>
              <a:t>14.02.2014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dirty="0" smtClean="0"/>
              <a:t>Введение в разработку приложений для смартфонов на ОС </a:t>
            </a:r>
            <a:r>
              <a:rPr lang="ru-RU" dirty="0" err="1" smtClean="0"/>
              <a:t>Android</a:t>
            </a:r>
            <a:r>
              <a:rPr lang="ru-RU" dirty="0" smtClean="0"/>
              <a:t>. Лекция 3. Основы разработки интерфейсов мобильных приложений</a:t>
            </a:r>
            <a:endParaRPr lang="ru-RU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65E25-6CDF-4A5C-83F1-2D2C3460872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7054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0DACD3-EB65-43DC-853A-8CB5AB312C34}" type="datetime1">
              <a:rPr lang="ru-RU" smtClean="0"/>
              <a:t>14.02.2014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dirty="0" smtClean="0"/>
              <a:t>Введение в разработку приложений для смартфонов на ОС </a:t>
            </a:r>
            <a:r>
              <a:rPr lang="ru-RU" dirty="0" err="1" smtClean="0"/>
              <a:t>Android</a:t>
            </a:r>
            <a:r>
              <a:rPr lang="ru-RU" dirty="0" smtClean="0"/>
              <a:t>. Лекция 3. Основы разработки интерфейсов мобильных приложений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78423D-461D-4BDA-A11B-0D76915ACE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78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82600" y="790575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8000" smtClean="0">
                <a:solidFill>
                  <a:srgbClr val="C0E474"/>
                </a:solidFill>
              </a:rPr>
              <a:t>“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748463" y="2886075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8000" smtClean="0">
                <a:solidFill>
                  <a:srgbClr val="C0E474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03A004-2062-40EF-885C-14DE3DF9C1D7}" type="datetime1">
              <a:rPr lang="ru-RU" smtClean="0"/>
              <a:t>14.02.2014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dirty="0" smtClean="0"/>
              <a:t>Введение в разработку приложений для смартфонов на ОС </a:t>
            </a:r>
            <a:r>
              <a:rPr lang="ru-RU" dirty="0" err="1" smtClean="0"/>
              <a:t>Android</a:t>
            </a:r>
            <a:r>
              <a:rPr lang="ru-RU" dirty="0" smtClean="0"/>
              <a:t>. Лекция 3. Основы разработки интерфейсов мобильных приложений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0D833-4190-4F2E-B1B4-109E4A586E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22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6934F7-9868-49FF-9946-32B678BB817F}" type="datetime1">
              <a:rPr lang="ru-RU" smtClean="0"/>
              <a:t>14.02.2014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dirty="0" smtClean="0"/>
              <a:t>Введение в разработку приложений для смартфонов на ОС </a:t>
            </a:r>
            <a:r>
              <a:rPr lang="ru-RU" dirty="0" err="1" smtClean="0"/>
              <a:t>Android</a:t>
            </a:r>
            <a:r>
              <a:rPr lang="ru-RU" dirty="0" smtClean="0"/>
              <a:t>. Лекция 3. Основы разработки интерфейсов мобильных приложений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CE73F9-1145-44CD-9211-ED814600BD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008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82600" y="790575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8000" smtClean="0">
                <a:solidFill>
                  <a:srgbClr val="C0E474"/>
                </a:solidFill>
              </a:rPr>
              <a:t>“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748463" y="2886075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8000" smtClean="0">
                <a:solidFill>
                  <a:srgbClr val="C0E474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CDA309-D05D-4D30-A787-0EB149052CAA}" type="datetime1">
              <a:rPr lang="ru-RU" smtClean="0"/>
              <a:t>14.02.2014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dirty="0" smtClean="0"/>
              <a:t>Введение в разработку приложений для смартфонов на ОС </a:t>
            </a:r>
            <a:r>
              <a:rPr lang="ru-RU" dirty="0" err="1" smtClean="0"/>
              <a:t>Android</a:t>
            </a:r>
            <a:r>
              <a:rPr lang="ru-RU" dirty="0" smtClean="0"/>
              <a:t>. Лекция 3. Основы разработки интерфейсов мобильных приложений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0B28B1-AF69-4A8C-AC38-B5730B1EA6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5657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CDA27-53D8-43CE-8FA7-27C903BD4C9D}" type="datetime1">
              <a:rPr lang="ru-RU" smtClean="0"/>
              <a:t>14.02.2014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dirty="0" smtClean="0"/>
              <a:t>Введение в разработку приложений для смартфонов на ОС </a:t>
            </a:r>
            <a:r>
              <a:rPr lang="ru-RU" dirty="0" err="1" smtClean="0"/>
              <a:t>Android</a:t>
            </a:r>
            <a:r>
              <a:rPr lang="ru-RU" dirty="0" smtClean="0"/>
              <a:t>. Лекция 3. Основы разработки интерфейсов мобильных приложений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5EC80E-975C-412F-A492-A292AE6ABA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35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AC35E-F54A-44FE-80FF-77D9DDD0806C}" type="datetime1">
              <a:rPr lang="ru-RU" smtClean="0"/>
              <a:t>14.02.2014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dirty="0" smtClean="0"/>
              <a:t>Введение в разработку приложений для смартфонов на ОС </a:t>
            </a:r>
            <a:r>
              <a:rPr lang="ru-RU" dirty="0" err="1" smtClean="0"/>
              <a:t>Android</a:t>
            </a:r>
            <a:r>
              <a:rPr lang="ru-RU" dirty="0" smtClean="0"/>
              <a:t>. Лекция 3. Основы разработки интерфейсов мобильных приложений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67EF91-202C-4006-8FC4-AEF365BD888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3530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0E6EAE-4234-446B-9C13-EFB43728ABDA}" type="datetime1">
              <a:rPr lang="ru-RU" smtClean="0"/>
              <a:t>14.02.2014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dirty="0" smtClean="0"/>
              <a:t>Введение в разработку приложений для смартфонов на ОС </a:t>
            </a:r>
            <a:r>
              <a:rPr lang="ru-RU" dirty="0" err="1" smtClean="0"/>
              <a:t>Android</a:t>
            </a:r>
            <a:r>
              <a:rPr lang="ru-RU" dirty="0" smtClean="0"/>
              <a:t>. Лекция 3. Основы разработки интерфейсов мобильных приложений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F088C-B4CD-43F4-A6DA-0B10C16E8CB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0042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getdesign.org/wp-content/uploads/2013/04/intel-company-logo-png-hd-s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5448300"/>
            <a:ext cx="1857375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676260"/>
          </a:xfrm>
        </p:spPr>
        <p:txBody>
          <a:bodyPr>
            <a:normAutofit/>
          </a:bodyPr>
          <a:lstStyle>
            <a:lvl1pPr>
              <a:defRPr sz="2500"/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500174"/>
            <a:ext cx="6347714" cy="4541189"/>
          </a:xfrm>
        </p:spPr>
        <p:txBody>
          <a:bodyPr anchor="ctr"/>
          <a:lstStyle>
            <a:lvl1pPr algn="just">
              <a:lnSpc>
                <a:spcPct val="150000"/>
              </a:lnSpc>
              <a:defRPr sz="2000"/>
            </a:lvl1pPr>
            <a:lvl2pPr algn="just">
              <a:lnSpc>
                <a:spcPct val="150000"/>
              </a:lnSpc>
              <a:defRPr/>
            </a:lvl2pPr>
            <a:lvl3pPr algn="just">
              <a:lnSpc>
                <a:spcPct val="150000"/>
              </a:lnSpc>
              <a:defRPr/>
            </a:lvl3pPr>
            <a:lvl4pPr algn="just">
              <a:lnSpc>
                <a:spcPct val="150000"/>
              </a:lnSpc>
              <a:defRPr/>
            </a:lvl4pPr>
            <a:lvl5pPr algn="just">
              <a:lnSpc>
                <a:spcPct val="150000"/>
              </a:lnSpc>
              <a:defRPr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CE0C93-E191-44E5-A1FD-D8D896B9A799}" type="datetime1">
              <a:rPr lang="ru-RU" smtClean="0"/>
              <a:t>14.02.2014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dirty="0" smtClean="0"/>
              <a:t>Введение в разработку приложений для смартфонов на ОС </a:t>
            </a:r>
            <a:r>
              <a:rPr lang="ru-RU" dirty="0" err="1" smtClean="0"/>
              <a:t>Android</a:t>
            </a:r>
            <a:r>
              <a:rPr lang="ru-RU" dirty="0" smtClean="0"/>
              <a:t>. Лекция 3. Основы разработки интерфейсов мобильных приложений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095916-A02A-4863-9595-C4A30083BB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90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29B2DB-F71C-421C-8E84-736AA4440155}" type="datetime1">
              <a:rPr lang="ru-RU" smtClean="0"/>
              <a:t>14.02.2014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dirty="0" smtClean="0"/>
              <a:t>Введение в разработку приложений для смартфонов на ОС </a:t>
            </a:r>
            <a:r>
              <a:rPr lang="ru-RU" dirty="0" err="1" smtClean="0"/>
              <a:t>Android</a:t>
            </a:r>
            <a:r>
              <a:rPr lang="ru-RU" dirty="0" smtClean="0"/>
              <a:t>. Лекция 3. Основы разработки интерфейсов мобильных приложений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9E50A-4856-4920-BFA4-6BD184A5CF3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3160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95296-871F-46A4-B666-706209676825}" type="datetime1">
              <a:rPr lang="ru-RU" smtClean="0"/>
              <a:t>14.02.2014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dirty="0" smtClean="0"/>
              <a:t>Введение в разработку приложений для смартфонов на ОС </a:t>
            </a:r>
            <a:r>
              <a:rPr lang="ru-RU" dirty="0" err="1" smtClean="0"/>
              <a:t>Android</a:t>
            </a:r>
            <a:r>
              <a:rPr lang="ru-RU" dirty="0" smtClean="0"/>
              <a:t>. Лекция 3. Основы разработки интерфейсов мобильных приложений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8D3037-AFF1-48E8-8F78-02B9C2842D7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874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08143-BDBE-419E-B7A5-B4681AEC484B}" type="datetime1">
              <a:rPr lang="ru-RU" smtClean="0"/>
              <a:t>14.02.2014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dirty="0" smtClean="0"/>
              <a:t>Введение в разработку приложений для смартфонов на ОС </a:t>
            </a:r>
            <a:r>
              <a:rPr lang="ru-RU" dirty="0" err="1" smtClean="0"/>
              <a:t>Android</a:t>
            </a:r>
            <a:r>
              <a:rPr lang="ru-RU" dirty="0" smtClean="0"/>
              <a:t>. Лекция 3. Основы разработки интерфейсов мобильных приложений</a:t>
            </a:r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0B86BD-01CC-44C5-B436-653E71EC8BE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685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F46DB8-DECF-486A-B8F2-AEF7709F240D}" type="datetime1">
              <a:rPr lang="ru-RU" smtClean="0"/>
              <a:t>14.02.2014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dirty="0" smtClean="0"/>
              <a:t>Введение в разработку приложений для смартфонов на ОС </a:t>
            </a:r>
            <a:r>
              <a:rPr lang="ru-RU" dirty="0" err="1" smtClean="0"/>
              <a:t>Android</a:t>
            </a:r>
            <a:r>
              <a:rPr lang="ru-RU" dirty="0" smtClean="0"/>
              <a:t>. Лекция 3. Основы разработки интерфейсов мобильных приложений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C543A6-7B76-4B15-B5AF-2366E4DC994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8719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635BB2-615C-4091-B000-CC25ADA10F82}" type="datetime1">
              <a:rPr lang="ru-RU" smtClean="0"/>
              <a:t>14.02.2014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dirty="0" smtClean="0"/>
              <a:t>Введение в разработку приложений для смартфонов на ОС </a:t>
            </a:r>
            <a:r>
              <a:rPr lang="ru-RU" dirty="0" err="1" smtClean="0"/>
              <a:t>Android</a:t>
            </a:r>
            <a:r>
              <a:rPr lang="ru-RU" dirty="0" smtClean="0"/>
              <a:t>. Лекция 3. Основы разработки интерфейсов мобильных приложений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22411F-E024-4DFE-BB30-53F20763E1F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8686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32B639-10FB-4F5A-AD5E-16462D0E6EF5}" type="datetime1">
              <a:rPr lang="ru-RU" smtClean="0"/>
              <a:t>14.02.2014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dirty="0" smtClean="0"/>
              <a:t>Введение в разработку приложений для смартфонов на ОС </a:t>
            </a:r>
            <a:r>
              <a:rPr lang="ru-RU" dirty="0" err="1" smtClean="0"/>
              <a:t>Android</a:t>
            </a:r>
            <a:r>
              <a:rPr lang="ru-RU" dirty="0" smtClean="0"/>
              <a:t>. Лекция 3. Основы разработки интерфейсов мобильных приложений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AA4916-3DFC-45E3-BE0E-72A52397C4E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526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0039B4-45C9-4347-B780-184D18F217F9}" type="datetime1">
              <a:rPr lang="ru-RU" smtClean="0"/>
              <a:t>14.02.2014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dirty="0" smtClean="0"/>
              <a:t>Введение в разработку приложений для смартфонов на ОС </a:t>
            </a:r>
            <a:r>
              <a:rPr lang="ru-RU" dirty="0" err="1" smtClean="0"/>
              <a:t>Android</a:t>
            </a:r>
            <a:r>
              <a:rPr lang="ru-RU" dirty="0" smtClean="0"/>
              <a:t>. Лекция 3. Основы разработки интерфейсов мобильных приложений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1F282B-70F7-4768-9089-DCD49A1B12B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5125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8696">
              <a:srgbClr val="D0EB96"/>
            </a:gs>
            <a:gs pos="67000">
              <a:schemeClr val="accent1">
                <a:lumMod val="45000"/>
                <a:lumOff val="55000"/>
              </a:schemeClr>
            </a:gs>
            <a:gs pos="7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6"/>
          <p:cNvGrpSpPr>
            <a:grpSpLocks/>
          </p:cNvGrpSpPr>
          <p:nvPr/>
        </p:nvGrpSpPr>
        <p:grpSpPr bwMode="auto">
          <a:xfrm>
            <a:off x="-7938" y="-7938"/>
            <a:ext cx="9169401" cy="6873876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90"/>
              <a:ext cx="457221" cy="285317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497" y="4175239"/>
              <a:ext cx="4022902" cy="26832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1932" y="-529"/>
              <a:ext cx="1219254" cy="6859057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113" y="-529"/>
              <a:ext cx="2270225" cy="686699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452" y="-8468"/>
              <a:ext cx="1947948" cy="6866996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8689" y="3919613"/>
              <a:ext cx="2513124" cy="2938915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180" y="-8468"/>
              <a:ext cx="2143219" cy="6866996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6112" y="-8468"/>
              <a:ext cx="857288" cy="6866996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027" y="-8468"/>
              <a:ext cx="1066847" cy="6866996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59564" y="4894488"/>
              <a:ext cx="1095423" cy="1964040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609600"/>
            <a:ext cx="634841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  <a:endParaRPr lang="en-US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428750"/>
            <a:ext cx="6348413" cy="461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438" y="6042025"/>
            <a:ext cx="684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2C5FB94-DF55-4C8F-AF16-B835461AF1E8}" type="datetime1">
              <a:rPr lang="ru-RU" smtClean="0"/>
              <a:t>14.02.2014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ru-RU" dirty="0" smtClean="0"/>
              <a:t>Введение в разработку приложений для смартфонов на ОС </a:t>
            </a:r>
            <a:r>
              <a:rPr lang="ru-RU" dirty="0" err="1" smtClean="0"/>
              <a:t>Android</a:t>
            </a:r>
            <a:r>
              <a:rPr lang="ru-RU" dirty="0" smtClean="0"/>
              <a:t>. Лекция 3. Основы разработки интерфейсов мобильных приложений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5250" y="6042025"/>
            <a:ext cx="51276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chemeClr val="accent1"/>
                </a:solidFill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fld id="{6077AAF6-3937-462F-BB06-C7DA6B42E4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18" r:id="rId10"/>
    <p:sldLayoutId id="2147483830" r:id="rId11"/>
    <p:sldLayoutId id="2147483819" r:id="rId12"/>
    <p:sldLayoutId id="2147483831" r:id="rId13"/>
    <p:sldLayoutId id="2147483820" r:id="rId14"/>
    <p:sldLayoutId id="2147483832" r:id="rId15"/>
    <p:sldLayoutId id="2147483833" r:id="rId16"/>
  </p:sldLayoutIdLst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hyperlink" Target="http://developer.android.com/design/index.html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index.html" TargetMode="External"/><Relationship Id="rId2" Type="http://schemas.openxmlformats.org/officeDocument/2006/relationships/hyperlink" Target="http://habrahabr.ru/post/177093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головок 1"/>
          <p:cNvSpPr>
            <a:spLocks noGrp="1"/>
          </p:cNvSpPr>
          <p:nvPr>
            <p:ph type="ctrTitle"/>
          </p:nvPr>
        </p:nvSpPr>
        <p:spPr>
          <a:xfrm>
            <a:off x="755650" y="2714625"/>
            <a:ext cx="6840538" cy="1885950"/>
          </a:xfrm>
        </p:spPr>
        <p:txBody>
          <a:bodyPr/>
          <a:lstStyle/>
          <a:p>
            <a:pPr algn="l" eaLnBrk="1" hangingPunct="1"/>
            <a:r>
              <a:rPr lang="ru-RU" sz="4000" b="1" dirty="0"/>
              <a:t>Основы разработки интерфейсов мобильных приложений</a:t>
            </a:r>
            <a:endParaRPr lang="ru-RU" sz="4000" dirty="0" smtClean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46200" y="4719638"/>
            <a:ext cx="6249988" cy="1096962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/>
              <a:t>Лекция </a:t>
            </a:r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17412" name="Нижний колонтитул 3"/>
          <p:cNvSpPr txBox="1">
            <a:spLocks/>
          </p:cNvSpPr>
          <p:nvPr/>
        </p:nvSpPr>
        <p:spPr bwMode="auto">
          <a:xfrm>
            <a:off x="755650" y="5937250"/>
            <a:ext cx="63944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defTabSz="6858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 defTabSz="6858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 defTabSz="6858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 defTabSz="6858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 defTabSz="6858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6858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6858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6858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6858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sz="1400" dirty="0">
                <a:solidFill>
                  <a:srgbClr val="898989"/>
                </a:solidFill>
              </a:rPr>
              <a:t>Введение в разработку приложений для смартфонов на ОС </a:t>
            </a:r>
            <a:r>
              <a:rPr lang="ru-RU" sz="1400" dirty="0" err="1">
                <a:solidFill>
                  <a:srgbClr val="898989"/>
                </a:solidFill>
              </a:rPr>
              <a:t>Android</a:t>
            </a:r>
            <a:endParaRPr lang="ru-RU" sz="1400" dirty="0">
              <a:solidFill>
                <a:srgbClr val="898989"/>
              </a:solidFill>
            </a:endParaRPr>
          </a:p>
        </p:txBody>
      </p:sp>
      <p:pic>
        <p:nvPicPr>
          <p:cNvPr id="17413" name="Picture 5" descr="http://upload.wikimedia.org/wikipedia/commons/6/66/Android_rob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300" y="306388"/>
            <a:ext cx="1566863" cy="186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Заголовок 1"/>
          <p:cNvSpPr>
            <a:spLocks noGrp="1"/>
          </p:cNvSpPr>
          <p:nvPr>
            <p:ph type="title"/>
          </p:nvPr>
        </p:nvSpPr>
        <p:spPr>
          <a:xfrm>
            <a:off x="609600" y="404813"/>
            <a:ext cx="6348413" cy="881062"/>
          </a:xfrm>
        </p:spPr>
        <p:txBody>
          <a:bodyPr>
            <a:normAutofit fontScale="90000"/>
          </a:bodyPr>
          <a:lstStyle/>
          <a:p>
            <a:r>
              <a:rPr lang="ru-RU" sz="2800" dirty="0" smtClean="0"/>
              <a:t>Строительные блоки визуального дизайна: цвет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</p:txBody>
      </p:sp>
      <p:sp>
        <p:nvSpPr>
          <p:cNvPr id="33795" name="Объект 2"/>
          <p:cNvSpPr>
            <a:spLocks noGrp="1"/>
          </p:cNvSpPr>
          <p:nvPr>
            <p:ph idx="1"/>
          </p:nvPr>
        </p:nvSpPr>
        <p:spPr>
          <a:xfrm>
            <a:off x="609601" y="1500188"/>
            <a:ext cx="3818384" cy="4305076"/>
          </a:xfrm>
        </p:spPr>
        <p:txBody>
          <a:bodyPr/>
          <a:lstStyle/>
          <a:p>
            <a:pPr algn="l"/>
            <a:r>
              <a:rPr lang="ru-RU" dirty="0" smtClean="0"/>
              <a:t>Быстро привлекают внимание</a:t>
            </a:r>
          </a:p>
          <a:p>
            <a:pPr algn="l"/>
            <a:r>
              <a:rPr lang="ru-RU" dirty="0" smtClean="0"/>
              <a:t>Цвета имеют особые значения для профессиональных и социальных групп</a:t>
            </a:r>
          </a:p>
          <a:p>
            <a:pPr algn="l"/>
            <a:r>
              <a:rPr lang="ru-RU" dirty="0" smtClean="0"/>
              <a:t>Осторожно: цветовая слепота!</a:t>
            </a:r>
          </a:p>
          <a:p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Введение в разработку приложений для смартфонов на ОС </a:t>
            </a:r>
            <a:r>
              <a:rPr lang="ru-RU" dirty="0" err="1" smtClean="0"/>
              <a:t>Android</a:t>
            </a:r>
            <a:r>
              <a:rPr lang="ru-RU" dirty="0" smtClean="0"/>
              <a:t>. Лекция 3. Основы разработки интерфейсов мобильных приложений</a:t>
            </a:r>
            <a:endParaRPr 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749" y="1285875"/>
            <a:ext cx="2376264" cy="423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19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Заголовок 1"/>
          <p:cNvSpPr>
            <a:spLocks noGrp="1"/>
          </p:cNvSpPr>
          <p:nvPr>
            <p:ph type="title"/>
          </p:nvPr>
        </p:nvSpPr>
        <p:spPr>
          <a:xfrm>
            <a:off x="609600" y="404813"/>
            <a:ext cx="6348413" cy="881062"/>
          </a:xfrm>
        </p:spPr>
        <p:txBody>
          <a:bodyPr/>
          <a:lstStyle/>
          <a:p>
            <a:r>
              <a:rPr lang="ru-RU" dirty="0" smtClean="0"/>
              <a:t>Строительные блоки визуального дизайна: яркость</a:t>
            </a:r>
          </a:p>
        </p:txBody>
      </p:sp>
      <p:sp>
        <p:nvSpPr>
          <p:cNvPr id="33795" name="Объект 2"/>
          <p:cNvSpPr>
            <a:spLocks noGrp="1"/>
          </p:cNvSpPr>
          <p:nvPr>
            <p:ph idx="1"/>
          </p:nvPr>
        </p:nvSpPr>
        <p:spPr>
          <a:xfrm>
            <a:off x="467544" y="1052736"/>
            <a:ext cx="6348413" cy="1280740"/>
          </a:xfrm>
        </p:spPr>
        <p:txBody>
          <a:bodyPr/>
          <a:lstStyle/>
          <a:p>
            <a:pPr algn="l"/>
            <a:endParaRPr lang="ru-RU" dirty="0" smtClean="0"/>
          </a:p>
          <a:p>
            <a:pPr algn="l"/>
            <a:r>
              <a:rPr lang="ru-RU" dirty="0" smtClean="0"/>
              <a:t>Хороший инструмент привлечения внимания к контрасту между объектами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Введение в разработку приложений для смартфонов на ОС </a:t>
            </a:r>
            <a:r>
              <a:rPr lang="ru-RU" dirty="0" err="1" smtClean="0"/>
              <a:t>Android</a:t>
            </a:r>
            <a:r>
              <a:rPr lang="ru-RU" dirty="0" smtClean="0"/>
              <a:t>. Лекция 3. Основы разработки интерфейсов мобильных приложений</a:t>
            </a:r>
            <a:endParaRPr lang="en-US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554" y="2495285"/>
            <a:ext cx="4536504" cy="338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9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Заголовок 1"/>
          <p:cNvSpPr>
            <a:spLocks noGrp="1"/>
          </p:cNvSpPr>
          <p:nvPr>
            <p:ph type="title"/>
          </p:nvPr>
        </p:nvSpPr>
        <p:spPr>
          <a:xfrm>
            <a:off x="609600" y="404813"/>
            <a:ext cx="6348413" cy="881062"/>
          </a:xfrm>
        </p:spPr>
        <p:txBody>
          <a:bodyPr>
            <a:normAutofit fontScale="90000"/>
          </a:bodyPr>
          <a:lstStyle/>
          <a:p>
            <a:r>
              <a:rPr lang="ru-RU" sz="2800" dirty="0" smtClean="0"/>
              <a:t>Строительные блоки визуального дизайна: направление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</p:txBody>
      </p:sp>
      <p:sp>
        <p:nvSpPr>
          <p:cNvPr id="33795" name="Объект 2"/>
          <p:cNvSpPr>
            <a:spLocks noGrp="1"/>
          </p:cNvSpPr>
          <p:nvPr>
            <p:ph idx="1"/>
          </p:nvPr>
        </p:nvSpPr>
        <p:spPr>
          <a:xfrm>
            <a:off x="609601" y="1500188"/>
            <a:ext cx="4178424" cy="4541837"/>
          </a:xfrm>
        </p:spPr>
        <p:txBody>
          <a:bodyPr/>
          <a:lstStyle/>
          <a:p>
            <a:pPr algn="l"/>
            <a:r>
              <a:rPr lang="ru-RU" dirty="0" smtClean="0"/>
              <a:t>Рекомендуется использовать как вторичный признак</a:t>
            </a:r>
          </a:p>
          <a:p>
            <a:pPr algn="l"/>
            <a:r>
              <a:rPr lang="ru-RU" dirty="0" smtClean="0"/>
              <a:t>«Естественное» направление для европейца – слева направо и сверху вниз, но не во всех странах это так</a:t>
            </a:r>
          </a:p>
          <a:p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Введение в разработку приложений для смартфонов на ОС </a:t>
            </a:r>
            <a:r>
              <a:rPr lang="ru-RU" dirty="0" err="1" smtClean="0"/>
              <a:t>Android</a:t>
            </a:r>
            <a:r>
              <a:rPr lang="ru-RU" dirty="0" smtClean="0"/>
              <a:t>. Лекция 3. Основы разработки интерфейсов мобильных приложений</a:t>
            </a:r>
            <a:endParaRPr lang="en-US" dirty="0"/>
          </a:p>
        </p:txBody>
      </p:sp>
      <p:sp>
        <p:nvSpPr>
          <p:cNvPr id="6" name="Стрелка вниз 5"/>
          <p:cNvSpPr/>
          <p:nvPr/>
        </p:nvSpPr>
        <p:spPr>
          <a:xfrm rot="-2700000">
            <a:off x="5457916" y="2134892"/>
            <a:ext cx="1728192" cy="2683222"/>
          </a:xfrm>
          <a:prstGeom prst="downArrow">
            <a:avLst/>
          </a:prstGeom>
          <a:gradFill>
            <a:gsLst>
              <a:gs pos="56073">
                <a:srgbClr val="B83323"/>
              </a:gs>
              <a:gs pos="64974">
                <a:srgbClr val="B6301E"/>
              </a:gs>
              <a:gs pos="0">
                <a:schemeClr val="accent5">
                  <a:tint val="96000"/>
                  <a:lumMod val="100000"/>
                </a:schemeClr>
              </a:gs>
              <a:gs pos="78000">
                <a:schemeClr val="accent5">
                  <a:shade val="94000"/>
                  <a:lumMod val="94000"/>
                </a:schemeClr>
              </a:gs>
            </a:gsLst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23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Заголовок 1"/>
          <p:cNvSpPr>
            <a:spLocks noGrp="1"/>
          </p:cNvSpPr>
          <p:nvPr>
            <p:ph type="title"/>
          </p:nvPr>
        </p:nvSpPr>
        <p:spPr>
          <a:xfrm>
            <a:off x="609600" y="404813"/>
            <a:ext cx="6348413" cy="881062"/>
          </a:xfrm>
        </p:spPr>
        <p:txBody>
          <a:bodyPr>
            <a:normAutofit fontScale="90000"/>
          </a:bodyPr>
          <a:lstStyle/>
          <a:p>
            <a:r>
              <a:rPr lang="ru-RU" sz="2800" dirty="0" smtClean="0"/>
              <a:t>Строительные блоки визуального дизайна: текстура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</p:txBody>
      </p:sp>
      <p:sp>
        <p:nvSpPr>
          <p:cNvPr id="33795" name="Объект 2"/>
          <p:cNvSpPr>
            <a:spLocks noGrp="1"/>
          </p:cNvSpPr>
          <p:nvPr>
            <p:ph idx="1"/>
          </p:nvPr>
        </p:nvSpPr>
        <p:spPr>
          <a:xfrm>
            <a:off x="609600" y="1500188"/>
            <a:ext cx="4178424" cy="4161059"/>
          </a:xfrm>
        </p:spPr>
        <p:txBody>
          <a:bodyPr/>
          <a:lstStyle/>
          <a:p>
            <a:pPr algn="l"/>
            <a:r>
              <a:rPr lang="ru-RU" dirty="0"/>
              <a:t>Засечки и выпуклости на элементах пользовательского интерфейса обычно указывают, что элемент можно </a:t>
            </a:r>
            <a:r>
              <a:rPr lang="ru-RU" dirty="0" smtClean="0"/>
              <a:t>перетаскивать</a:t>
            </a:r>
          </a:p>
          <a:p>
            <a:pPr algn="l"/>
            <a:r>
              <a:rPr lang="ru-RU" dirty="0"/>
              <a:t>Ф</a:t>
            </a:r>
            <a:r>
              <a:rPr lang="ru-RU" dirty="0" smtClean="0"/>
              <a:t>аски </a:t>
            </a:r>
            <a:r>
              <a:rPr lang="ru-RU" dirty="0"/>
              <a:t>или тени у кнопки усиливают ощущение, что ее можно </a:t>
            </a:r>
            <a:r>
              <a:rPr lang="ru-RU" dirty="0" smtClean="0"/>
              <a:t>нажать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Введение в разработку приложений для смартфонов на ОС </a:t>
            </a:r>
            <a:r>
              <a:rPr lang="ru-RU" dirty="0" err="1" smtClean="0"/>
              <a:t>Android</a:t>
            </a:r>
            <a:r>
              <a:rPr lang="ru-RU" dirty="0" smtClean="0"/>
              <a:t>. Лекция 3. Основы разработки интерфейсов мобильных приложений</a:t>
            </a:r>
            <a:endParaRPr lang="en-US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100" y="2104342"/>
            <a:ext cx="393382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79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Заголовок 1"/>
          <p:cNvSpPr>
            <a:spLocks noGrp="1"/>
          </p:cNvSpPr>
          <p:nvPr>
            <p:ph type="title"/>
          </p:nvPr>
        </p:nvSpPr>
        <p:spPr>
          <a:xfrm>
            <a:off x="609600" y="404813"/>
            <a:ext cx="6348413" cy="881062"/>
          </a:xfrm>
        </p:spPr>
        <p:txBody>
          <a:bodyPr>
            <a:normAutofit fontScale="90000"/>
          </a:bodyPr>
          <a:lstStyle/>
          <a:p>
            <a:r>
              <a:rPr lang="ru-RU" sz="2800" dirty="0" smtClean="0"/>
              <a:t>Строительные блоки визуального дизайна: расположение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</p:txBody>
      </p:sp>
      <p:sp>
        <p:nvSpPr>
          <p:cNvPr id="33795" name="Объект 2"/>
          <p:cNvSpPr>
            <a:spLocks noGrp="1"/>
          </p:cNvSpPr>
          <p:nvPr>
            <p:ph idx="1"/>
          </p:nvPr>
        </p:nvSpPr>
        <p:spPr>
          <a:xfrm>
            <a:off x="609601" y="1500188"/>
            <a:ext cx="5186535" cy="4541837"/>
          </a:xfrm>
        </p:spPr>
        <p:txBody>
          <a:bodyPr/>
          <a:lstStyle/>
          <a:p>
            <a:pPr algn="l"/>
            <a:r>
              <a:rPr lang="ru-RU" dirty="0" smtClean="0"/>
              <a:t>Используется для передачи иерархии</a:t>
            </a:r>
          </a:p>
          <a:p>
            <a:pPr algn="l"/>
            <a:r>
              <a:rPr lang="ru-RU" dirty="0" smtClean="0"/>
              <a:t>Средство создание отношений между объектами реального мира (небо и земля)</a:t>
            </a:r>
          </a:p>
          <a:p>
            <a:pPr algn="l"/>
            <a:r>
              <a:rPr lang="ru-RU" dirty="0" smtClean="0"/>
              <a:t>Расположение элементов мобильного приложения зависит от типа и способа удержания устройства, а так же выбранной ориентации экрана</a:t>
            </a:r>
          </a:p>
          <a:p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Введение в разработку приложений для смартфонов на ОС </a:t>
            </a:r>
            <a:r>
              <a:rPr lang="ru-RU" dirty="0" err="1" smtClean="0"/>
              <a:t>Android</a:t>
            </a:r>
            <a:r>
              <a:rPr lang="ru-RU" dirty="0" smtClean="0"/>
              <a:t>. Лекция 3. Основы разработки интерфейсов мобильных приложений</a:t>
            </a:r>
            <a:endParaRPr 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240" y="2403810"/>
            <a:ext cx="3066847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83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Элементы управления и дизайн навигации</a:t>
            </a:r>
          </a:p>
        </p:txBody>
      </p:sp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Введение в разработку приложений для смартфонов на ОС </a:t>
            </a:r>
            <a:r>
              <a:rPr lang="ru-RU" dirty="0" err="1" smtClean="0"/>
              <a:t>Android</a:t>
            </a:r>
            <a:r>
              <a:rPr lang="ru-RU" dirty="0" smtClean="0"/>
              <a:t>. Лекция 3. Основы разработки интерфейсов мобильных приложений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Заголовок 1"/>
          <p:cNvSpPr>
            <a:spLocks noGrp="1"/>
          </p:cNvSpPr>
          <p:nvPr>
            <p:ph type="title"/>
          </p:nvPr>
        </p:nvSpPr>
        <p:spPr>
          <a:xfrm>
            <a:off x="609600" y="333375"/>
            <a:ext cx="6348413" cy="952500"/>
          </a:xfrm>
        </p:spPr>
        <p:txBody>
          <a:bodyPr/>
          <a:lstStyle/>
          <a:p>
            <a:r>
              <a:rPr lang="ru-RU" smtClean="0"/>
              <a:t>Элементы управления и дизайн навигации</a:t>
            </a:r>
          </a:p>
        </p:txBody>
      </p:sp>
      <p:sp>
        <p:nvSpPr>
          <p:cNvPr id="35843" name="Объект 2"/>
          <p:cNvSpPr>
            <a:spLocks noGrp="1"/>
          </p:cNvSpPr>
          <p:nvPr>
            <p:ph idx="1"/>
          </p:nvPr>
        </p:nvSpPr>
        <p:spPr>
          <a:xfrm>
            <a:off x="609600" y="1500188"/>
            <a:ext cx="6348413" cy="4541837"/>
          </a:xfrm>
        </p:spPr>
        <p:txBody>
          <a:bodyPr/>
          <a:lstStyle/>
          <a:p>
            <a:pPr marL="0" indent="0" algn="l">
              <a:buNone/>
            </a:pPr>
            <a:r>
              <a:rPr lang="ru-RU" dirty="0"/>
              <a:t>Элементы управления – это доступные для манипулирования самодостаточные экранные объекты, посредством которых люди взаимодействуют с цифровыми продуктами. </a:t>
            </a:r>
            <a:endParaRPr lang="en-US" dirty="0" smtClean="0"/>
          </a:p>
          <a:p>
            <a:pPr marL="0" indent="0" algn="l">
              <a:buNone/>
            </a:pPr>
            <a:r>
              <a:rPr lang="en-US" dirty="0" smtClean="0"/>
              <a:t>Controls/</a:t>
            </a:r>
            <a:r>
              <a:rPr lang="ru-RU" dirty="0" err="1" smtClean="0"/>
              <a:t>widgets</a:t>
            </a:r>
            <a:r>
              <a:rPr lang="ru-RU" dirty="0" smtClean="0"/>
              <a:t> </a:t>
            </a:r>
            <a:r>
              <a:rPr lang="ru-RU" dirty="0"/>
              <a:t>(</a:t>
            </a:r>
            <a:r>
              <a:rPr lang="ru-RU" dirty="0" smtClean="0"/>
              <a:t>сокращение </a:t>
            </a:r>
            <a:r>
              <a:rPr lang="ru-RU" dirty="0"/>
              <a:t>от </a:t>
            </a:r>
            <a:r>
              <a:rPr lang="ru-RU" dirty="0" err="1"/>
              <a:t>windows</a:t>
            </a:r>
            <a:r>
              <a:rPr lang="ru-RU" dirty="0"/>
              <a:t> </a:t>
            </a:r>
            <a:r>
              <a:rPr lang="ru-RU" dirty="0" err="1"/>
              <a:t>gadgets</a:t>
            </a:r>
            <a:r>
              <a:rPr lang="ru-RU" dirty="0"/>
              <a:t> – оконные приспособления) – это базовые строительные блоки графического пользовательского </a:t>
            </a:r>
            <a:r>
              <a:rPr lang="ru-RU" dirty="0" smtClean="0"/>
              <a:t>интерфейса</a:t>
            </a:r>
            <a:r>
              <a:rPr lang="en-US" dirty="0"/>
              <a:t>.</a:t>
            </a:r>
            <a:endParaRPr lang="ru-RU" dirty="0"/>
          </a:p>
          <a:p>
            <a:pPr algn="l"/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Введение в разработку приложений для смартфонов на ОС </a:t>
            </a:r>
            <a:r>
              <a:rPr lang="ru-RU" dirty="0" err="1" smtClean="0"/>
              <a:t>Android</a:t>
            </a:r>
            <a:r>
              <a:rPr lang="ru-RU" dirty="0" smtClean="0"/>
              <a:t>. Лекция 3. Основы разработки интерфейсов мобильных приложений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1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Заголовок 1"/>
          <p:cNvSpPr>
            <a:spLocks noGrp="1"/>
          </p:cNvSpPr>
          <p:nvPr>
            <p:ph type="title"/>
          </p:nvPr>
        </p:nvSpPr>
        <p:spPr>
          <a:xfrm>
            <a:off x="609600" y="333375"/>
            <a:ext cx="6348413" cy="952500"/>
          </a:xfrm>
        </p:spPr>
        <p:txBody>
          <a:bodyPr/>
          <a:lstStyle/>
          <a:p>
            <a:r>
              <a:rPr lang="ru-RU" dirty="0" smtClean="0"/>
              <a:t>Классификация элементов управления</a:t>
            </a:r>
          </a:p>
        </p:txBody>
      </p:sp>
      <p:graphicFrame>
        <p:nvGraphicFramePr>
          <p:cNvPr id="2" name="Объект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1679838"/>
              </p:ext>
            </p:extLst>
          </p:nvPr>
        </p:nvGraphicFramePr>
        <p:xfrm>
          <a:off x="609600" y="1124744"/>
          <a:ext cx="6348413" cy="4756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Введение в разработку приложений для смартфонов на ОС </a:t>
            </a:r>
            <a:r>
              <a:rPr lang="ru-RU" dirty="0" err="1" smtClean="0"/>
              <a:t>Android</a:t>
            </a:r>
            <a:r>
              <a:rPr lang="ru-RU" dirty="0" smtClean="0"/>
              <a:t>. Лекция 3. Основы разработки интерфейсов мобильных приложений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91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Заголовок 1"/>
          <p:cNvSpPr>
            <a:spLocks noGrp="1"/>
          </p:cNvSpPr>
          <p:nvPr>
            <p:ph type="title"/>
          </p:nvPr>
        </p:nvSpPr>
        <p:spPr>
          <a:xfrm>
            <a:off x="609600" y="333375"/>
            <a:ext cx="6348413" cy="952500"/>
          </a:xfrm>
        </p:spPr>
        <p:txBody>
          <a:bodyPr/>
          <a:lstStyle/>
          <a:p>
            <a:r>
              <a:rPr lang="ru-RU" dirty="0" smtClean="0"/>
              <a:t>Командные элементы управления</a:t>
            </a:r>
          </a:p>
        </p:txBody>
      </p:sp>
      <p:sp>
        <p:nvSpPr>
          <p:cNvPr id="35843" name="Объект 2"/>
          <p:cNvSpPr>
            <a:spLocks noGrp="1"/>
          </p:cNvSpPr>
          <p:nvPr>
            <p:ph idx="1"/>
          </p:nvPr>
        </p:nvSpPr>
        <p:spPr>
          <a:xfrm>
            <a:off x="609600" y="1322499"/>
            <a:ext cx="3674367" cy="4161060"/>
          </a:xfrm>
        </p:spPr>
        <p:txBody>
          <a:bodyPr/>
          <a:lstStyle/>
          <a:p>
            <a:pPr algn="l"/>
            <a:r>
              <a:rPr lang="ru-RU" dirty="0" smtClean="0"/>
              <a:t>Немедленно выполняют действие</a:t>
            </a:r>
          </a:p>
          <a:p>
            <a:pPr algn="l"/>
            <a:r>
              <a:rPr lang="ru-RU" dirty="0" smtClean="0"/>
              <a:t>Часто особым образом выделяются кнопки по умолчанию</a:t>
            </a:r>
          </a:p>
          <a:p>
            <a:pPr algn="l"/>
            <a:r>
              <a:rPr lang="ru-RU" dirty="0" smtClean="0"/>
              <a:t>Рекомендуется изменять внешний вид нажатой кнопки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Введение в разработку приложений для смартфонов на ОС </a:t>
            </a:r>
            <a:r>
              <a:rPr lang="ru-RU" dirty="0" err="1" smtClean="0"/>
              <a:t>Android</a:t>
            </a:r>
            <a:r>
              <a:rPr lang="ru-RU" dirty="0" smtClean="0"/>
              <a:t>. Лекция 3. Основы разработки интерфейсов мобильных приложений</a:t>
            </a:r>
            <a:endParaRPr lang="en-US" dirty="0"/>
          </a:p>
        </p:txBody>
      </p:sp>
      <p:pic>
        <p:nvPicPr>
          <p:cNvPr id="6" name="Рисунок 5" descr="D:\Работа\2013-2014.1\Разработка приложений для ОС Андроид\Мое\Картинки\Кнопки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7" y="1509513"/>
            <a:ext cx="2105555" cy="3744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 descr="D:\Работа\2013-2014.1\Разработка приложений для ОС Андроид\Мое\Картинки\Нажатая кнопка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3" y="1524815"/>
            <a:ext cx="2088233" cy="37393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987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Заголовок 1"/>
          <p:cNvSpPr>
            <a:spLocks noGrp="1"/>
          </p:cNvSpPr>
          <p:nvPr>
            <p:ph type="title"/>
          </p:nvPr>
        </p:nvSpPr>
        <p:spPr>
          <a:xfrm>
            <a:off x="609600" y="333375"/>
            <a:ext cx="6348413" cy="952500"/>
          </a:xfrm>
        </p:spPr>
        <p:txBody>
          <a:bodyPr/>
          <a:lstStyle/>
          <a:p>
            <a:r>
              <a:rPr lang="ru-RU" dirty="0" smtClean="0"/>
              <a:t>Кнопки-значки</a:t>
            </a:r>
          </a:p>
        </p:txBody>
      </p:sp>
      <p:sp>
        <p:nvSpPr>
          <p:cNvPr id="35843" name="Объект 2"/>
          <p:cNvSpPr>
            <a:spLocks noGrp="1"/>
          </p:cNvSpPr>
          <p:nvPr>
            <p:ph idx="1"/>
          </p:nvPr>
        </p:nvSpPr>
        <p:spPr>
          <a:xfrm>
            <a:off x="634876" y="2399010"/>
            <a:ext cx="7202760" cy="3629695"/>
          </a:xfrm>
        </p:spPr>
        <p:txBody>
          <a:bodyPr/>
          <a:lstStyle/>
          <a:p>
            <a:pPr algn="l"/>
            <a:r>
              <a:rPr lang="ru-RU" dirty="0"/>
              <a:t>Кнопки, помещенные на панель </a:t>
            </a:r>
            <a:r>
              <a:rPr lang="ru-RU" dirty="0" smtClean="0"/>
              <a:t>инструментов</a:t>
            </a:r>
            <a:endParaRPr lang="ru-RU" dirty="0"/>
          </a:p>
          <a:p>
            <a:pPr algn="l"/>
            <a:r>
              <a:rPr lang="ru-RU" dirty="0"/>
              <a:t>П</a:t>
            </a:r>
            <a:r>
              <a:rPr lang="ru-RU" dirty="0" smtClean="0"/>
              <a:t>остоянно </a:t>
            </a:r>
            <a:r>
              <a:rPr lang="ru-RU" dirty="0"/>
              <a:t>на </a:t>
            </a:r>
            <a:r>
              <a:rPr lang="ru-RU" dirty="0" smtClean="0"/>
              <a:t>виду</a:t>
            </a:r>
            <a:r>
              <a:rPr lang="ru-RU" dirty="0"/>
              <a:t> </a:t>
            </a:r>
            <a:r>
              <a:rPr lang="ru-RU" dirty="0" smtClean="0"/>
              <a:t>и легко запоминаются </a:t>
            </a:r>
          </a:p>
          <a:p>
            <a:pPr algn="l"/>
            <a:r>
              <a:rPr lang="ru-RU" dirty="0" smtClean="0"/>
              <a:t>Простое взаимодействие</a:t>
            </a:r>
          </a:p>
          <a:p>
            <a:pPr algn="l"/>
            <a:r>
              <a:rPr lang="ru-RU" dirty="0" smtClean="0"/>
              <a:t>Осторожно! Неоднозначные пиктограммы! 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Введение в разработку приложений для смартфонов на ОС </a:t>
            </a:r>
            <a:r>
              <a:rPr lang="ru-RU" dirty="0" err="1" smtClean="0"/>
              <a:t>Android</a:t>
            </a:r>
            <a:r>
              <a:rPr lang="ru-RU" dirty="0" smtClean="0"/>
              <a:t>. Лекция 3. Основы разработки интерфейсов мобильных приложений</a:t>
            </a:r>
            <a:endParaRPr lang="en-US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1334553"/>
            <a:ext cx="324802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34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Заголовок 1"/>
          <p:cNvSpPr>
            <a:spLocks noGrp="1"/>
          </p:cNvSpPr>
          <p:nvPr>
            <p:ph type="title"/>
          </p:nvPr>
        </p:nvSpPr>
        <p:spPr>
          <a:xfrm>
            <a:off x="609600" y="333375"/>
            <a:ext cx="6348413" cy="952500"/>
          </a:xfrm>
        </p:spPr>
        <p:txBody>
          <a:bodyPr/>
          <a:lstStyle/>
          <a:p>
            <a:pPr eaLnBrk="1" hangingPunct="1"/>
            <a:r>
              <a:rPr lang="ru-RU" smtClean="0"/>
              <a:t>Содержание</a:t>
            </a:r>
          </a:p>
        </p:txBody>
      </p:sp>
      <p:sp>
        <p:nvSpPr>
          <p:cNvPr id="18435" name="Объект 2"/>
          <p:cNvSpPr>
            <a:spLocks noGrp="1"/>
          </p:cNvSpPr>
          <p:nvPr>
            <p:ph idx="1"/>
          </p:nvPr>
        </p:nvSpPr>
        <p:spPr>
          <a:xfrm>
            <a:off x="609600" y="1500188"/>
            <a:ext cx="7346776" cy="4541837"/>
          </a:xfrm>
        </p:spPr>
        <p:txBody>
          <a:bodyPr/>
          <a:lstStyle/>
          <a:p>
            <a:r>
              <a:rPr lang="ru-RU" dirty="0" smtClean="0"/>
              <a:t>Визуальный </a:t>
            </a:r>
            <a:r>
              <a:rPr lang="ru-RU" dirty="0"/>
              <a:t>дизайн интерфейсов</a:t>
            </a:r>
          </a:p>
          <a:p>
            <a:r>
              <a:rPr lang="ru-RU" dirty="0" smtClean="0"/>
              <a:t>Строительные </a:t>
            </a:r>
            <a:r>
              <a:rPr lang="ru-RU" dirty="0"/>
              <a:t>блоки визуального дизайна</a:t>
            </a:r>
          </a:p>
          <a:p>
            <a:r>
              <a:rPr lang="ru-RU" dirty="0" smtClean="0"/>
              <a:t>Элементы </a:t>
            </a:r>
            <a:r>
              <a:rPr lang="ru-RU" dirty="0"/>
              <a:t>управления и дизайн навигации</a:t>
            </a:r>
          </a:p>
          <a:p>
            <a:r>
              <a:rPr lang="ru-RU" dirty="0" smtClean="0"/>
              <a:t>Рекомендации </a:t>
            </a:r>
            <a:r>
              <a:rPr lang="ru-RU" dirty="0"/>
              <a:t>по проектированию GUI под </a:t>
            </a:r>
            <a:r>
              <a:rPr lang="ru-RU" dirty="0" err="1"/>
              <a:t>Android</a:t>
            </a:r>
            <a:endParaRPr lang="ru-RU" dirty="0"/>
          </a:p>
          <a:p>
            <a:pPr algn="l"/>
            <a:endParaRPr lang="ru-RU" dirty="0" smtClean="0"/>
          </a:p>
          <a:p>
            <a:pPr eaLnBrk="1" hangingPunct="1"/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Введение в разработку приложений для смартфонов на ОС </a:t>
            </a:r>
            <a:r>
              <a:rPr lang="ru-RU" dirty="0" err="1" smtClean="0"/>
              <a:t>Android</a:t>
            </a:r>
            <a:r>
              <a:rPr lang="ru-RU" dirty="0" smtClean="0"/>
              <a:t>. Лекция 3. Основы разработки интерфейсов мобильных приложений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Заголовок 1"/>
          <p:cNvSpPr>
            <a:spLocks noGrp="1"/>
          </p:cNvSpPr>
          <p:nvPr>
            <p:ph type="title"/>
          </p:nvPr>
        </p:nvSpPr>
        <p:spPr>
          <a:xfrm>
            <a:off x="609600" y="333375"/>
            <a:ext cx="6348413" cy="952500"/>
          </a:xfrm>
        </p:spPr>
        <p:txBody>
          <a:bodyPr/>
          <a:lstStyle/>
          <a:p>
            <a:r>
              <a:rPr lang="ru-RU" dirty="0" smtClean="0"/>
              <a:t>Текстовые гиперссылки</a:t>
            </a:r>
          </a:p>
        </p:txBody>
      </p:sp>
      <p:sp>
        <p:nvSpPr>
          <p:cNvPr id="35843" name="Объект 2"/>
          <p:cNvSpPr>
            <a:spLocks noGrp="1"/>
          </p:cNvSpPr>
          <p:nvPr>
            <p:ph idx="1"/>
          </p:nvPr>
        </p:nvSpPr>
        <p:spPr>
          <a:xfrm>
            <a:off x="609600" y="1628799"/>
            <a:ext cx="6348413" cy="2016225"/>
          </a:xfrm>
        </p:spPr>
        <p:txBody>
          <a:bodyPr/>
          <a:lstStyle/>
          <a:p>
            <a:pPr algn="l"/>
            <a:r>
              <a:rPr lang="ru-RU" dirty="0" smtClean="0"/>
              <a:t>Распространенный инструмент навигации на сайтах</a:t>
            </a:r>
          </a:p>
          <a:p>
            <a:pPr algn="l"/>
            <a:r>
              <a:rPr lang="ru-RU" dirty="0" smtClean="0"/>
              <a:t>Плохо применим при работе с мобильными устройствами 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Введение в разработку приложений для смартфонов на ОС </a:t>
            </a:r>
            <a:r>
              <a:rPr lang="ru-RU" dirty="0" err="1" smtClean="0"/>
              <a:t>Android</a:t>
            </a:r>
            <a:r>
              <a:rPr lang="ru-RU" dirty="0" smtClean="0"/>
              <a:t>. Лекция 3. Основы разработки интерфейсов мобильных приложений</a:t>
            </a:r>
            <a:endParaRPr lang="en-US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4077072"/>
            <a:ext cx="8382794" cy="123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03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Заголовок 1"/>
          <p:cNvSpPr>
            <a:spLocks noGrp="1"/>
          </p:cNvSpPr>
          <p:nvPr>
            <p:ph type="title"/>
          </p:nvPr>
        </p:nvSpPr>
        <p:spPr>
          <a:xfrm>
            <a:off x="609600" y="333375"/>
            <a:ext cx="6348413" cy="952500"/>
          </a:xfrm>
        </p:spPr>
        <p:txBody>
          <a:bodyPr/>
          <a:lstStyle/>
          <a:p>
            <a:r>
              <a:rPr lang="ru-RU" dirty="0" smtClean="0"/>
              <a:t>Элементы управления выбором</a:t>
            </a:r>
          </a:p>
        </p:txBody>
      </p:sp>
      <p:sp>
        <p:nvSpPr>
          <p:cNvPr id="35843" name="Объект 2"/>
          <p:cNvSpPr>
            <a:spLocks noGrp="1"/>
          </p:cNvSpPr>
          <p:nvPr>
            <p:ph idx="1"/>
          </p:nvPr>
        </p:nvSpPr>
        <p:spPr>
          <a:xfrm>
            <a:off x="609600" y="1500188"/>
            <a:ext cx="6348413" cy="4541837"/>
          </a:xfrm>
        </p:spPr>
        <p:txBody>
          <a:bodyPr/>
          <a:lstStyle/>
          <a:p>
            <a:pPr algn="l"/>
            <a:r>
              <a:rPr lang="ru-RU" dirty="0" smtClean="0"/>
              <a:t>Позволяют </a:t>
            </a:r>
            <a:r>
              <a:rPr lang="ru-RU" dirty="0"/>
              <a:t>пользователю выбрать из группы допустимых объектов тот, с которым будет совершено </a:t>
            </a:r>
            <a:r>
              <a:rPr lang="ru-RU" dirty="0" smtClean="0"/>
              <a:t>действие</a:t>
            </a:r>
          </a:p>
          <a:p>
            <a:pPr algn="l"/>
            <a:r>
              <a:rPr lang="ru-RU" dirty="0" smtClean="0"/>
              <a:t>Применяются </a:t>
            </a:r>
            <a:r>
              <a:rPr lang="ru-RU" dirty="0"/>
              <a:t>также для действий по </a:t>
            </a:r>
            <a:r>
              <a:rPr lang="ru-RU" dirty="0" smtClean="0"/>
              <a:t>настройке</a:t>
            </a:r>
          </a:p>
          <a:p>
            <a:pPr algn="l"/>
            <a:r>
              <a:rPr lang="ru-RU" dirty="0" smtClean="0"/>
              <a:t>Элемент выбора может одновременно быть командным, если действие одно и должно выполняться сразу</a:t>
            </a:r>
          </a:p>
          <a:p>
            <a:pPr algn="l"/>
            <a:r>
              <a:rPr lang="ru-RU" dirty="0" smtClean="0"/>
              <a:t>Если элементы выбора объединены в группу, то нужен дополнительный командный элемент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Введение в разработку приложений для смартфонов на ОС </a:t>
            </a:r>
            <a:r>
              <a:rPr lang="ru-RU" dirty="0" err="1" smtClean="0"/>
              <a:t>Android</a:t>
            </a:r>
            <a:r>
              <a:rPr lang="ru-RU" dirty="0" smtClean="0"/>
              <a:t>. Лекция 3. Основы разработки интерфейсов мобильных приложений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12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Заголовок 1"/>
          <p:cNvSpPr>
            <a:spLocks noGrp="1"/>
          </p:cNvSpPr>
          <p:nvPr>
            <p:ph type="title"/>
          </p:nvPr>
        </p:nvSpPr>
        <p:spPr>
          <a:xfrm>
            <a:off x="609600" y="333375"/>
            <a:ext cx="6348413" cy="952500"/>
          </a:xfrm>
        </p:spPr>
        <p:txBody>
          <a:bodyPr/>
          <a:lstStyle/>
          <a:p>
            <a:r>
              <a:rPr lang="ru-RU" dirty="0" smtClean="0"/>
              <a:t>Флажки</a:t>
            </a:r>
          </a:p>
        </p:txBody>
      </p:sp>
      <p:sp>
        <p:nvSpPr>
          <p:cNvPr id="35843" name="Объект 2"/>
          <p:cNvSpPr>
            <a:spLocks noGrp="1"/>
          </p:cNvSpPr>
          <p:nvPr>
            <p:ph idx="1"/>
          </p:nvPr>
        </p:nvSpPr>
        <p:spPr>
          <a:xfrm>
            <a:off x="609601" y="1500189"/>
            <a:ext cx="3458344" cy="3873028"/>
          </a:xfrm>
        </p:spPr>
        <p:txBody>
          <a:bodyPr/>
          <a:lstStyle/>
          <a:p>
            <a:pPr algn="l"/>
            <a:r>
              <a:rPr lang="ru-RU" dirty="0" smtClean="0"/>
              <a:t>Традиционно имеют квадратную форму</a:t>
            </a:r>
          </a:p>
          <a:p>
            <a:pPr algn="l"/>
            <a:r>
              <a:rPr lang="ru-RU" dirty="0" smtClean="0"/>
              <a:t>Нуждается в поясняющем тексте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Введение в разработку приложений для смартфонов на ОС </a:t>
            </a:r>
            <a:r>
              <a:rPr lang="ru-RU" dirty="0" err="1" smtClean="0"/>
              <a:t>Android</a:t>
            </a:r>
            <a:r>
              <a:rPr lang="ru-RU" dirty="0" smtClean="0"/>
              <a:t>. Лекция 3. Основы разработки интерфейсов мобильных приложений</a:t>
            </a:r>
            <a:endParaRPr 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4587" y="1846028"/>
            <a:ext cx="298132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03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Заголовок 1"/>
          <p:cNvSpPr>
            <a:spLocks noGrp="1"/>
          </p:cNvSpPr>
          <p:nvPr>
            <p:ph type="title"/>
          </p:nvPr>
        </p:nvSpPr>
        <p:spPr>
          <a:xfrm>
            <a:off x="609600" y="333375"/>
            <a:ext cx="6348413" cy="952500"/>
          </a:xfrm>
        </p:spPr>
        <p:txBody>
          <a:bodyPr/>
          <a:lstStyle/>
          <a:p>
            <a:r>
              <a:rPr lang="ru-RU" dirty="0" smtClean="0"/>
              <a:t>Выключатели</a:t>
            </a:r>
          </a:p>
        </p:txBody>
      </p:sp>
      <p:sp>
        <p:nvSpPr>
          <p:cNvPr id="35843" name="Объект 2"/>
          <p:cNvSpPr>
            <a:spLocks noGrp="1"/>
          </p:cNvSpPr>
          <p:nvPr>
            <p:ph idx="1"/>
          </p:nvPr>
        </p:nvSpPr>
        <p:spPr>
          <a:xfrm>
            <a:off x="609600" y="3861048"/>
            <a:ext cx="6348413" cy="2180977"/>
          </a:xfrm>
        </p:spPr>
        <p:txBody>
          <a:bodyPr/>
          <a:lstStyle/>
          <a:p>
            <a:pPr algn="l"/>
            <a:r>
              <a:rPr lang="ru-RU" dirty="0" smtClean="0"/>
              <a:t>Кнопка-значок, которая может фиксироваться в нажатом состоянии, называется выключателем</a:t>
            </a:r>
          </a:p>
          <a:p>
            <a:pPr algn="l"/>
            <a:r>
              <a:rPr lang="ru-RU" dirty="0" smtClean="0"/>
              <a:t>Выключатели экономят пространство</a:t>
            </a:r>
          </a:p>
          <a:p>
            <a:pPr algn="l"/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Введение в разработку приложений для смартфонов на ОС </a:t>
            </a:r>
            <a:r>
              <a:rPr lang="ru-RU" dirty="0" err="1" smtClean="0"/>
              <a:t>Android</a:t>
            </a:r>
            <a:r>
              <a:rPr lang="ru-RU" dirty="0" smtClean="0"/>
              <a:t>. Лекция 3. Основы разработки интерфейсов мобильных приложений</a:t>
            </a:r>
            <a:endParaRPr lang="en-US" dirty="0"/>
          </a:p>
        </p:txBody>
      </p:sp>
      <p:pic>
        <p:nvPicPr>
          <p:cNvPr id="6" name="Рисунок 5" descr="C:\Users\Анна\Desktop\android\11 Angry Birds Star Wars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124744"/>
            <a:ext cx="3542253" cy="24941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991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Заголовок 1"/>
          <p:cNvSpPr>
            <a:spLocks noGrp="1"/>
          </p:cNvSpPr>
          <p:nvPr>
            <p:ph type="title"/>
          </p:nvPr>
        </p:nvSpPr>
        <p:spPr>
          <a:xfrm>
            <a:off x="609600" y="333375"/>
            <a:ext cx="6348413" cy="952500"/>
          </a:xfrm>
        </p:spPr>
        <p:txBody>
          <a:bodyPr/>
          <a:lstStyle/>
          <a:p>
            <a:r>
              <a:rPr lang="ru-RU" dirty="0" smtClean="0"/>
              <a:t>Триггеры</a:t>
            </a:r>
          </a:p>
        </p:txBody>
      </p:sp>
      <p:sp>
        <p:nvSpPr>
          <p:cNvPr id="35843" name="Объект 2"/>
          <p:cNvSpPr>
            <a:spLocks noGrp="1"/>
          </p:cNvSpPr>
          <p:nvPr>
            <p:ph idx="1"/>
          </p:nvPr>
        </p:nvSpPr>
        <p:spPr>
          <a:xfrm>
            <a:off x="609600" y="1500189"/>
            <a:ext cx="6348413" cy="2216844"/>
          </a:xfrm>
        </p:spPr>
        <p:txBody>
          <a:bodyPr/>
          <a:lstStyle/>
          <a:p>
            <a:pPr algn="l"/>
            <a:r>
              <a:rPr lang="ru-RU" dirty="0" smtClean="0"/>
              <a:t>Призваны </a:t>
            </a:r>
            <a:r>
              <a:rPr lang="ru-RU" dirty="0"/>
              <a:t>экономить экранное </a:t>
            </a:r>
            <a:r>
              <a:rPr lang="ru-RU" dirty="0" smtClean="0"/>
              <a:t>пространство</a:t>
            </a:r>
          </a:p>
          <a:p>
            <a:pPr algn="l"/>
            <a:r>
              <a:rPr lang="ru-RU" dirty="0" smtClean="0"/>
              <a:t>Часто дезориентируют пользователя</a:t>
            </a:r>
          </a:p>
          <a:p>
            <a:pPr algn="l"/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Введение в разработку приложений для смартфонов на ОС </a:t>
            </a:r>
            <a:r>
              <a:rPr lang="ru-RU" dirty="0" err="1" smtClean="0"/>
              <a:t>Android</a:t>
            </a:r>
            <a:r>
              <a:rPr lang="ru-RU" dirty="0" smtClean="0"/>
              <a:t>. Лекция 3. Основы разработки интерфейсов мобильных приложений</a:t>
            </a:r>
            <a:endParaRPr lang="en-US" dirty="0"/>
          </a:p>
        </p:txBody>
      </p:sp>
      <p:pic>
        <p:nvPicPr>
          <p:cNvPr id="6" name="Рисунок 5" descr="C:\Users\Анна\Desktop\Безымянный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223064"/>
            <a:ext cx="4400401" cy="9584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79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Заголовок 1"/>
          <p:cNvSpPr>
            <a:spLocks noGrp="1"/>
          </p:cNvSpPr>
          <p:nvPr>
            <p:ph type="title"/>
          </p:nvPr>
        </p:nvSpPr>
        <p:spPr>
          <a:xfrm>
            <a:off x="609600" y="333375"/>
            <a:ext cx="6348413" cy="952500"/>
          </a:xfrm>
        </p:spPr>
        <p:txBody>
          <a:bodyPr/>
          <a:lstStyle/>
          <a:p>
            <a:r>
              <a:rPr lang="ru-RU" dirty="0" smtClean="0"/>
              <a:t>Радиокнопки</a:t>
            </a:r>
          </a:p>
        </p:txBody>
      </p:sp>
      <p:sp>
        <p:nvSpPr>
          <p:cNvPr id="35843" name="Объект 2"/>
          <p:cNvSpPr>
            <a:spLocks noGrp="1"/>
          </p:cNvSpPr>
          <p:nvPr>
            <p:ph idx="1"/>
          </p:nvPr>
        </p:nvSpPr>
        <p:spPr>
          <a:xfrm>
            <a:off x="609600" y="1340768"/>
            <a:ext cx="6348413" cy="4701257"/>
          </a:xfrm>
        </p:spPr>
        <p:txBody>
          <a:bodyPr anchor="t"/>
          <a:lstStyle/>
          <a:p>
            <a:pPr algn="l"/>
            <a:r>
              <a:rPr lang="ru-RU" dirty="0" smtClean="0"/>
              <a:t>Используются для выбора взаимоисключающих вариантов</a:t>
            </a:r>
          </a:p>
          <a:p>
            <a:pPr algn="l"/>
            <a:r>
              <a:rPr lang="ru-RU" dirty="0" smtClean="0"/>
              <a:t>Всегда объединяются в группы</a:t>
            </a:r>
          </a:p>
          <a:p>
            <a:pPr algn="l"/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Введение в разработку приложений для смартфонов на ОС </a:t>
            </a:r>
            <a:r>
              <a:rPr lang="ru-RU" dirty="0" err="1" smtClean="0"/>
              <a:t>Android</a:t>
            </a:r>
            <a:r>
              <a:rPr lang="ru-RU" dirty="0" smtClean="0"/>
              <a:t>. Лекция 3. Основы разработки интерфейсов мобильных приложений</a:t>
            </a:r>
            <a:endParaRPr lang="en-US" dirty="0"/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47664" y="3326571"/>
            <a:ext cx="1395095" cy="232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 descr="C:\Users\Анна\Desktop\android\14 Adobe Photoshop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322354"/>
            <a:ext cx="3647653" cy="23042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644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Заголовок 1"/>
          <p:cNvSpPr>
            <a:spLocks noGrp="1"/>
          </p:cNvSpPr>
          <p:nvPr>
            <p:ph type="title"/>
          </p:nvPr>
        </p:nvSpPr>
        <p:spPr>
          <a:xfrm>
            <a:off x="609600" y="333375"/>
            <a:ext cx="6348413" cy="952500"/>
          </a:xfrm>
        </p:spPr>
        <p:txBody>
          <a:bodyPr/>
          <a:lstStyle/>
          <a:p>
            <a:r>
              <a:rPr lang="ru-RU" dirty="0" smtClean="0"/>
              <a:t>Списки и раскрывающиеся списки</a:t>
            </a:r>
          </a:p>
        </p:txBody>
      </p:sp>
      <p:sp>
        <p:nvSpPr>
          <p:cNvPr id="35843" name="Объект 2"/>
          <p:cNvSpPr>
            <a:spLocks noGrp="1"/>
          </p:cNvSpPr>
          <p:nvPr>
            <p:ph idx="1"/>
          </p:nvPr>
        </p:nvSpPr>
        <p:spPr>
          <a:xfrm>
            <a:off x="609600" y="1500188"/>
            <a:ext cx="4178424" cy="4541837"/>
          </a:xfrm>
        </p:spPr>
        <p:txBody>
          <a:bodyPr anchor="t"/>
          <a:lstStyle/>
          <a:p>
            <a:pPr algn="l"/>
            <a:r>
              <a:rPr lang="ru-RU" dirty="0"/>
              <a:t>П</a:t>
            </a:r>
            <a:r>
              <a:rPr lang="ru-RU" dirty="0" smtClean="0"/>
              <a:t>озволяют </a:t>
            </a:r>
            <a:r>
              <a:rPr lang="ru-RU" dirty="0"/>
              <a:t>осуществлять выбор</a:t>
            </a:r>
            <a:r>
              <a:rPr lang="ru-RU" b="1" dirty="0"/>
              <a:t> </a:t>
            </a:r>
            <a:r>
              <a:rPr lang="ru-RU" dirty="0"/>
              <a:t>из конечного множества текстовых </a:t>
            </a:r>
            <a:r>
              <a:rPr lang="ru-RU" dirty="0" smtClean="0"/>
              <a:t>строк</a:t>
            </a:r>
          </a:p>
          <a:p>
            <a:pPr algn="l"/>
            <a:r>
              <a:rPr lang="ru-RU" dirty="0"/>
              <a:t>Раскрывающийся список </a:t>
            </a:r>
            <a:r>
              <a:rPr lang="ru-RU" dirty="0" smtClean="0"/>
              <a:t>показывает </a:t>
            </a:r>
            <a:r>
              <a:rPr lang="ru-RU" dirty="0"/>
              <a:t>лишь выбранный элемент в одну строку, но если нажать на стрелку, открываются другие варианты </a:t>
            </a:r>
            <a:r>
              <a:rPr lang="ru-RU" dirty="0" smtClean="0"/>
              <a:t>выбора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Введение в разработку приложений для смартфонов на ОС </a:t>
            </a:r>
            <a:r>
              <a:rPr lang="ru-RU" dirty="0" err="1" smtClean="0"/>
              <a:t>Android</a:t>
            </a:r>
            <a:r>
              <a:rPr lang="ru-RU" dirty="0" smtClean="0"/>
              <a:t>. Лекция 3. Основы разработки интерфейсов мобильных приложений</a:t>
            </a:r>
            <a:endParaRPr lang="en-US" dirty="0"/>
          </a:p>
        </p:txBody>
      </p:sp>
      <p:pic>
        <p:nvPicPr>
          <p:cNvPr id="6" name="Рисунок 5" descr="C:\Users\Анна\Desktop\android\15 ABBYY Business Card Reader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645" y="1484784"/>
            <a:ext cx="1630045" cy="1296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 descr="C:\Users\Анна\Desktop\android\16 Palmary Weather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644" y="2924944"/>
            <a:ext cx="1630045" cy="28968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046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Заголовок 1"/>
          <p:cNvSpPr>
            <a:spLocks noGrp="1"/>
          </p:cNvSpPr>
          <p:nvPr>
            <p:ph type="title"/>
          </p:nvPr>
        </p:nvSpPr>
        <p:spPr>
          <a:xfrm>
            <a:off x="609600" y="333375"/>
            <a:ext cx="6348413" cy="952500"/>
          </a:xfrm>
        </p:spPr>
        <p:txBody>
          <a:bodyPr/>
          <a:lstStyle/>
          <a:p>
            <a:r>
              <a:rPr lang="ru-RU" dirty="0" err="1" smtClean="0"/>
              <a:t>Комбо</a:t>
            </a:r>
            <a:r>
              <a:rPr lang="ru-RU" dirty="0" smtClean="0"/>
              <a:t>-элементы</a:t>
            </a:r>
          </a:p>
        </p:txBody>
      </p:sp>
      <p:sp>
        <p:nvSpPr>
          <p:cNvPr id="35843" name="Объект 2"/>
          <p:cNvSpPr>
            <a:spLocks noGrp="1"/>
          </p:cNvSpPr>
          <p:nvPr>
            <p:ph idx="1"/>
          </p:nvPr>
        </p:nvSpPr>
        <p:spPr>
          <a:xfrm>
            <a:off x="609601" y="1500188"/>
            <a:ext cx="4970511" cy="4541837"/>
          </a:xfrm>
        </p:spPr>
        <p:txBody>
          <a:bodyPr anchor="t"/>
          <a:lstStyle/>
          <a:p>
            <a:pPr algn="l"/>
            <a:r>
              <a:rPr lang="ru-RU" dirty="0" err="1"/>
              <a:t>Комбо</a:t>
            </a:r>
            <a:r>
              <a:rPr lang="ru-RU" dirty="0"/>
              <a:t>-элементы представляют собой сочетание </a:t>
            </a:r>
            <a:r>
              <a:rPr lang="ru-RU" dirty="0" smtClean="0"/>
              <a:t>элементов</a:t>
            </a:r>
          </a:p>
          <a:p>
            <a:pPr algn="l"/>
            <a:r>
              <a:rPr lang="ru-RU" dirty="0" err="1" smtClean="0"/>
              <a:t>Комбо</a:t>
            </a:r>
            <a:r>
              <a:rPr lang="ru-RU" dirty="0" smtClean="0"/>
              <a:t>-кнопка </a:t>
            </a:r>
            <a:r>
              <a:rPr lang="ru-RU" dirty="0"/>
              <a:t>– разновидность радиокнопки со </a:t>
            </a:r>
            <a:r>
              <a:rPr lang="ru-RU" dirty="0" smtClean="0"/>
              <a:t>значком</a:t>
            </a:r>
            <a:endParaRPr lang="ru-RU" dirty="0"/>
          </a:p>
          <a:p>
            <a:pPr algn="l"/>
            <a:r>
              <a:rPr lang="ru-RU" dirty="0" err="1"/>
              <a:t>Комбо</a:t>
            </a:r>
            <a:r>
              <a:rPr lang="ru-RU" dirty="0"/>
              <a:t>-список представляет собой сочетание списка и поля редактирования</a:t>
            </a:r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Введение в разработку приложений для смартфонов на ОС </a:t>
            </a:r>
            <a:r>
              <a:rPr lang="ru-RU" dirty="0" err="1" smtClean="0"/>
              <a:t>Android</a:t>
            </a:r>
            <a:r>
              <a:rPr lang="ru-RU" dirty="0" smtClean="0"/>
              <a:t>. Лекция 3. Основы разработки интерфейсов мобильных приложений</a:t>
            </a:r>
            <a:endParaRPr lang="en-US" dirty="0"/>
          </a:p>
        </p:txBody>
      </p:sp>
      <p:pic>
        <p:nvPicPr>
          <p:cNvPr id="6" name="Рисунок 5" descr="C:\Users\Анна\Desktop\android\16 ABBYY TextGrabber + Translator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556792"/>
            <a:ext cx="2232248" cy="36724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115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Заголовок 1"/>
          <p:cNvSpPr>
            <a:spLocks noGrp="1"/>
          </p:cNvSpPr>
          <p:nvPr>
            <p:ph type="title"/>
          </p:nvPr>
        </p:nvSpPr>
        <p:spPr>
          <a:xfrm>
            <a:off x="609600" y="333375"/>
            <a:ext cx="6348413" cy="952500"/>
          </a:xfrm>
        </p:spPr>
        <p:txBody>
          <a:bodyPr/>
          <a:lstStyle/>
          <a:p>
            <a:r>
              <a:rPr lang="ru-RU" dirty="0" smtClean="0"/>
              <a:t>Элементы ввода</a:t>
            </a:r>
          </a:p>
        </p:txBody>
      </p:sp>
      <p:sp>
        <p:nvSpPr>
          <p:cNvPr id="35843" name="Объект 2"/>
          <p:cNvSpPr>
            <a:spLocks noGrp="1"/>
          </p:cNvSpPr>
          <p:nvPr>
            <p:ph idx="1"/>
          </p:nvPr>
        </p:nvSpPr>
        <p:spPr>
          <a:xfrm>
            <a:off x="609600" y="1500188"/>
            <a:ext cx="6348413" cy="4541837"/>
          </a:xfrm>
        </p:spPr>
        <p:txBody>
          <a:bodyPr/>
          <a:lstStyle/>
          <a:p>
            <a:pPr algn="l"/>
            <a:r>
              <a:rPr lang="ru-RU" dirty="0" smtClean="0"/>
              <a:t>Дают возможность выбирать</a:t>
            </a:r>
            <a:r>
              <a:rPr lang="ru-RU" b="1" dirty="0" smtClean="0"/>
              <a:t> </a:t>
            </a:r>
            <a:r>
              <a:rPr lang="ru-RU" dirty="0"/>
              <a:t>существующие </a:t>
            </a:r>
            <a:r>
              <a:rPr lang="ru-RU" dirty="0" smtClean="0"/>
              <a:t>и </a:t>
            </a:r>
            <a:r>
              <a:rPr lang="ru-RU" dirty="0"/>
              <a:t>вводить новую </a:t>
            </a:r>
            <a:r>
              <a:rPr lang="ru-RU" dirty="0" smtClean="0"/>
              <a:t>информацию</a:t>
            </a:r>
          </a:p>
          <a:p>
            <a:pPr algn="l"/>
            <a:r>
              <a:rPr lang="ru-RU" dirty="0" smtClean="0"/>
              <a:t>Любой </a:t>
            </a:r>
            <a:r>
              <a:rPr lang="ru-RU" dirty="0"/>
              <a:t>элемент управления, ограничивающий набор значений, доступных для ввода пользователем, является ограничивающим элементом </a:t>
            </a:r>
            <a:r>
              <a:rPr lang="ru-RU" dirty="0" smtClean="0"/>
              <a:t>ввода</a:t>
            </a:r>
          </a:p>
          <a:p>
            <a:pPr algn="l"/>
            <a:r>
              <a:rPr lang="ru-RU" dirty="0" smtClean="0"/>
              <a:t>Ограничивающий </a:t>
            </a:r>
            <a:r>
              <a:rPr lang="ru-RU" dirty="0"/>
              <a:t>элемент ввода должен четко информировать пользователя о допустимых </a:t>
            </a:r>
            <a:r>
              <a:rPr lang="ru-RU" dirty="0" smtClean="0"/>
              <a:t>границах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Введение в разработку приложений для смартфонов на ОС </a:t>
            </a:r>
            <a:r>
              <a:rPr lang="ru-RU" dirty="0" err="1" smtClean="0"/>
              <a:t>Android</a:t>
            </a:r>
            <a:r>
              <a:rPr lang="ru-RU" dirty="0" smtClean="0"/>
              <a:t>. Лекция 3. Основы разработки интерфейсов мобильных приложений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88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Заголовок 1"/>
          <p:cNvSpPr>
            <a:spLocks noGrp="1"/>
          </p:cNvSpPr>
          <p:nvPr>
            <p:ph type="title"/>
          </p:nvPr>
        </p:nvSpPr>
        <p:spPr>
          <a:xfrm>
            <a:off x="609600" y="333375"/>
            <a:ext cx="6348413" cy="952500"/>
          </a:xfrm>
        </p:spPr>
        <p:txBody>
          <a:bodyPr/>
          <a:lstStyle/>
          <a:p>
            <a:r>
              <a:rPr lang="ru-RU" dirty="0" smtClean="0"/>
              <a:t>Счетчики</a:t>
            </a:r>
          </a:p>
        </p:txBody>
      </p:sp>
      <p:sp>
        <p:nvSpPr>
          <p:cNvPr id="35843" name="Объект 2"/>
          <p:cNvSpPr>
            <a:spLocks noGrp="1"/>
          </p:cNvSpPr>
          <p:nvPr>
            <p:ph idx="1"/>
          </p:nvPr>
        </p:nvSpPr>
        <p:spPr>
          <a:xfrm>
            <a:off x="609601" y="1412777"/>
            <a:ext cx="5258544" cy="4392488"/>
          </a:xfrm>
        </p:spPr>
        <p:txBody>
          <a:bodyPr/>
          <a:lstStyle/>
          <a:p>
            <a:pPr algn="l"/>
            <a:r>
              <a:rPr lang="ru-RU" dirty="0"/>
              <a:t>Счетчик состоит из небольшого поля ввода и двух прикрепленных к нему кнопок </a:t>
            </a:r>
            <a:endParaRPr lang="ru-RU" dirty="0" smtClean="0"/>
          </a:p>
          <a:p>
            <a:pPr algn="l"/>
            <a:r>
              <a:rPr lang="ru-RU" dirty="0" smtClean="0"/>
              <a:t>Маленькие </a:t>
            </a:r>
            <a:r>
              <a:rPr lang="ru-RU" dirty="0"/>
              <a:t>кнопки со стрелками позволяют </a:t>
            </a:r>
            <a:r>
              <a:rPr lang="ru-RU" dirty="0" smtClean="0"/>
              <a:t>изменять </a:t>
            </a:r>
            <a:r>
              <a:rPr lang="ru-RU" dirty="0"/>
              <a:t>значение в поле редактирования небольшими </a:t>
            </a:r>
            <a:r>
              <a:rPr lang="ru-RU" dirty="0" smtClean="0"/>
              <a:t>шагами в пределах от минимума до максимума</a:t>
            </a:r>
          </a:p>
          <a:p>
            <a:pPr algn="l"/>
            <a:r>
              <a:rPr lang="ru-RU" dirty="0" smtClean="0"/>
              <a:t>Значение можно менять непосредственно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Введение в разработку приложений для смартфонов на ОС </a:t>
            </a:r>
            <a:r>
              <a:rPr lang="ru-RU" dirty="0" err="1" smtClean="0"/>
              <a:t>Android</a:t>
            </a:r>
            <a:r>
              <a:rPr lang="ru-RU" dirty="0" smtClean="0"/>
              <a:t>. Лекция 3. Основы разработки интерфейсов мобильных приложений</a:t>
            </a:r>
            <a:endParaRPr lang="en-US" dirty="0"/>
          </a:p>
        </p:txBody>
      </p:sp>
      <p:pic>
        <p:nvPicPr>
          <p:cNvPr id="6" name="Рисунок 5" descr="C:\Users\Анна\Desktop\android\17 Quickoffice Pro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412776"/>
            <a:ext cx="1756410" cy="29267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215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Визуальный дизайн интерфейсов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Введение в разработку приложений для смартфонов на ОС </a:t>
            </a:r>
            <a:r>
              <a:rPr lang="ru-RU" dirty="0" err="1" smtClean="0"/>
              <a:t>Android</a:t>
            </a:r>
            <a:r>
              <a:rPr lang="ru-RU" dirty="0" smtClean="0"/>
              <a:t>. Лекция 3. Основы разработки интерфейсов мобильных приложений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06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Заголовок 1"/>
          <p:cNvSpPr>
            <a:spLocks noGrp="1"/>
          </p:cNvSpPr>
          <p:nvPr>
            <p:ph type="title"/>
          </p:nvPr>
        </p:nvSpPr>
        <p:spPr>
          <a:xfrm>
            <a:off x="609600" y="333375"/>
            <a:ext cx="6348413" cy="952500"/>
          </a:xfrm>
        </p:spPr>
        <p:txBody>
          <a:bodyPr/>
          <a:lstStyle/>
          <a:p>
            <a:r>
              <a:rPr lang="ru-RU" dirty="0" smtClean="0"/>
              <a:t>Рукоятки и ползунки</a:t>
            </a:r>
          </a:p>
        </p:txBody>
      </p:sp>
      <p:sp>
        <p:nvSpPr>
          <p:cNvPr id="35843" name="Объект 2"/>
          <p:cNvSpPr>
            <a:spLocks noGrp="1"/>
          </p:cNvSpPr>
          <p:nvPr>
            <p:ph idx="1"/>
          </p:nvPr>
        </p:nvSpPr>
        <p:spPr>
          <a:xfrm>
            <a:off x="609601" y="1500188"/>
            <a:ext cx="4538463" cy="4541837"/>
          </a:xfrm>
        </p:spPr>
        <p:txBody>
          <a:bodyPr anchor="t"/>
          <a:lstStyle/>
          <a:p>
            <a:pPr algn="l"/>
            <a:r>
              <a:rPr lang="ru-RU" dirty="0"/>
              <a:t>Рукоятки и ползунки </a:t>
            </a:r>
            <a:r>
              <a:rPr lang="ru-RU" dirty="0" smtClean="0"/>
              <a:t>эффективно </a:t>
            </a:r>
            <a:r>
              <a:rPr lang="ru-RU" dirty="0"/>
              <a:t>расходуют экранное </a:t>
            </a:r>
            <a:r>
              <a:rPr lang="ru-RU" dirty="0" smtClean="0"/>
              <a:t>пространство</a:t>
            </a:r>
          </a:p>
          <a:p>
            <a:pPr algn="l"/>
            <a:r>
              <a:rPr lang="ru-RU" dirty="0" smtClean="0"/>
              <a:t>Ползунки </a:t>
            </a:r>
            <a:r>
              <a:rPr lang="ru-RU" dirty="0"/>
              <a:t>и рукоятки применяются в основном в качестве ограничивающих элементов управления </a:t>
            </a:r>
            <a:r>
              <a:rPr lang="ru-RU" dirty="0" smtClean="0"/>
              <a:t>ввода, например</a:t>
            </a:r>
            <a:r>
              <a:rPr lang="ru-RU" dirty="0"/>
              <a:t>, </a:t>
            </a:r>
            <a:r>
              <a:rPr lang="ru-RU" dirty="0" smtClean="0"/>
              <a:t>масштабирования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Введение в разработку приложений для смартфонов на ОС </a:t>
            </a:r>
            <a:r>
              <a:rPr lang="ru-RU" dirty="0" err="1" smtClean="0"/>
              <a:t>Android</a:t>
            </a:r>
            <a:r>
              <a:rPr lang="ru-RU" dirty="0" smtClean="0"/>
              <a:t>. Лекция 3. Основы разработки интерфейсов мобильных приложений</a:t>
            </a:r>
            <a:endParaRPr lang="en-US" dirty="0"/>
          </a:p>
        </p:txBody>
      </p:sp>
      <p:pic>
        <p:nvPicPr>
          <p:cNvPr id="6" name="Рисунок 5" descr="C:\Users\Анна\Desktop\android\18 Winamp Pro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556792"/>
            <a:ext cx="2304256" cy="37444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612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Заголовок 1"/>
          <p:cNvSpPr>
            <a:spLocks noGrp="1"/>
          </p:cNvSpPr>
          <p:nvPr>
            <p:ph type="title"/>
          </p:nvPr>
        </p:nvSpPr>
        <p:spPr>
          <a:xfrm>
            <a:off x="609600" y="333375"/>
            <a:ext cx="6348413" cy="952500"/>
          </a:xfrm>
        </p:spPr>
        <p:txBody>
          <a:bodyPr/>
          <a:lstStyle/>
          <a:p>
            <a:r>
              <a:rPr lang="ru-RU" dirty="0" smtClean="0"/>
              <a:t>Неограничивающие элементы ввода</a:t>
            </a:r>
          </a:p>
        </p:txBody>
      </p:sp>
      <p:sp>
        <p:nvSpPr>
          <p:cNvPr id="35843" name="Объект 2"/>
          <p:cNvSpPr>
            <a:spLocks noGrp="1"/>
          </p:cNvSpPr>
          <p:nvPr>
            <p:ph idx="1"/>
          </p:nvPr>
        </p:nvSpPr>
        <p:spPr>
          <a:xfrm>
            <a:off x="609601" y="1500188"/>
            <a:ext cx="4394447" cy="4541837"/>
          </a:xfrm>
        </p:spPr>
        <p:txBody>
          <a:bodyPr anchor="t"/>
          <a:lstStyle/>
          <a:p>
            <a:pPr algn="l"/>
            <a:r>
              <a:rPr lang="ru-RU" dirty="0" smtClean="0"/>
              <a:t>Основной неограничивающий элемент </a:t>
            </a:r>
            <a:r>
              <a:rPr lang="ru-RU" dirty="0"/>
              <a:t>ввода – поле ввода </a:t>
            </a:r>
            <a:r>
              <a:rPr lang="ru-RU" dirty="0" smtClean="0"/>
              <a:t>текста</a:t>
            </a:r>
          </a:p>
          <a:p>
            <a:pPr algn="l"/>
            <a:r>
              <a:rPr lang="ru-RU" dirty="0" smtClean="0"/>
              <a:t>Однострочные и многострочные</a:t>
            </a:r>
            <a:endParaRPr lang="ru-RU" dirty="0"/>
          </a:p>
          <a:p>
            <a:pPr algn="l"/>
            <a:r>
              <a:rPr lang="ru-RU" dirty="0" smtClean="0"/>
              <a:t>Рекомендуется использовать маски ввода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Введение в разработку приложений для смартфонов на ОС </a:t>
            </a:r>
            <a:r>
              <a:rPr lang="ru-RU" dirty="0" err="1" smtClean="0"/>
              <a:t>Android</a:t>
            </a:r>
            <a:r>
              <a:rPr lang="ru-RU" dirty="0" smtClean="0"/>
              <a:t>. Лекция 3. Основы разработки интерфейсов мобильных приложений</a:t>
            </a:r>
            <a:endParaRPr lang="en-US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79" y="1484784"/>
            <a:ext cx="2495161" cy="329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36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Заголовок 1"/>
          <p:cNvSpPr>
            <a:spLocks noGrp="1"/>
          </p:cNvSpPr>
          <p:nvPr>
            <p:ph type="title"/>
          </p:nvPr>
        </p:nvSpPr>
        <p:spPr>
          <a:xfrm>
            <a:off x="609600" y="333375"/>
            <a:ext cx="6348413" cy="952500"/>
          </a:xfrm>
        </p:spPr>
        <p:txBody>
          <a:bodyPr/>
          <a:lstStyle/>
          <a:p>
            <a:r>
              <a:rPr lang="ru-RU" dirty="0" smtClean="0"/>
              <a:t>Элементы управления отображением</a:t>
            </a:r>
          </a:p>
        </p:txBody>
      </p:sp>
      <p:sp>
        <p:nvSpPr>
          <p:cNvPr id="35843" name="Объект 2"/>
          <p:cNvSpPr>
            <a:spLocks noGrp="1"/>
          </p:cNvSpPr>
          <p:nvPr>
            <p:ph idx="1"/>
          </p:nvPr>
        </p:nvSpPr>
        <p:spPr>
          <a:xfrm>
            <a:off x="609600" y="1500188"/>
            <a:ext cx="6348413" cy="4541837"/>
          </a:xfrm>
        </p:spPr>
        <p:txBody>
          <a:bodyPr/>
          <a:lstStyle/>
          <a:p>
            <a:pPr algn="l"/>
            <a:r>
              <a:rPr lang="ru-RU" dirty="0" smtClean="0"/>
              <a:t>Используются </a:t>
            </a:r>
            <a:r>
              <a:rPr lang="ru-RU" dirty="0"/>
              <a:t>для управления визуальным представлением информации на </a:t>
            </a:r>
            <a:r>
              <a:rPr lang="ru-RU" dirty="0" smtClean="0"/>
              <a:t>экране</a:t>
            </a:r>
          </a:p>
          <a:p>
            <a:pPr algn="l"/>
            <a:r>
              <a:rPr lang="ru-RU" dirty="0" smtClean="0"/>
              <a:t>Самый простой вариант — элемент вывода текстовой информации</a:t>
            </a:r>
          </a:p>
          <a:p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Введение в разработку приложений для смартфонов на ОС </a:t>
            </a:r>
            <a:r>
              <a:rPr lang="ru-RU" dirty="0" err="1" smtClean="0"/>
              <a:t>Android</a:t>
            </a:r>
            <a:r>
              <a:rPr lang="ru-RU" dirty="0" smtClean="0"/>
              <a:t>. Лекция 3. Основы разработки интерфейсов мобильных приложений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71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Заголовок 1"/>
          <p:cNvSpPr>
            <a:spLocks noGrp="1"/>
          </p:cNvSpPr>
          <p:nvPr>
            <p:ph type="title"/>
          </p:nvPr>
        </p:nvSpPr>
        <p:spPr>
          <a:xfrm>
            <a:off x="609600" y="333375"/>
            <a:ext cx="6348413" cy="952500"/>
          </a:xfrm>
        </p:spPr>
        <p:txBody>
          <a:bodyPr/>
          <a:lstStyle/>
          <a:p>
            <a:r>
              <a:rPr lang="ru-RU" dirty="0" smtClean="0"/>
              <a:t>Полосы прокрутки</a:t>
            </a:r>
          </a:p>
        </p:txBody>
      </p:sp>
      <p:sp>
        <p:nvSpPr>
          <p:cNvPr id="35843" name="Объект 2"/>
          <p:cNvSpPr>
            <a:spLocks noGrp="1"/>
          </p:cNvSpPr>
          <p:nvPr>
            <p:ph idx="1"/>
          </p:nvPr>
        </p:nvSpPr>
        <p:spPr>
          <a:xfrm>
            <a:off x="609601" y="1500188"/>
            <a:ext cx="4610471" cy="4541837"/>
          </a:xfrm>
        </p:spPr>
        <p:txBody>
          <a:bodyPr/>
          <a:lstStyle/>
          <a:p>
            <a:pPr algn="l"/>
            <a:r>
              <a:rPr lang="ru-RU" dirty="0" smtClean="0"/>
              <a:t>Позволяют </a:t>
            </a:r>
            <a:r>
              <a:rPr lang="ru-RU" dirty="0"/>
              <a:t>осмысленным</a:t>
            </a:r>
            <a:r>
              <a:rPr lang="ru-RU" b="1" dirty="0"/>
              <a:t> </a:t>
            </a:r>
            <a:r>
              <a:rPr lang="ru-RU" dirty="0"/>
              <a:t>образом помещать большие объемы </a:t>
            </a:r>
            <a:r>
              <a:rPr lang="ru-RU" dirty="0" smtClean="0"/>
              <a:t>информации</a:t>
            </a:r>
          </a:p>
          <a:p>
            <a:pPr algn="l"/>
            <a:r>
              <a:rPr lang="ru-RU" dirty="0" smtClean="0"/>
              <a:t>Создают контекст </a:t>
            </a:r>
            <a:r>
              <a:rPr lang="ru-RU" dirty="0"/>
              <a:t>текущего положения в </a:t>
            </a:r>
            <a:r>
              <a:rPr lang="ru-RU" dirty="0" smtClean="0"/>
              <a:t>окне</a:t>
            </a:r>
          </a:p>
          <a:p>
            <a:pPr algn="l"/>
            <a:r>
              <a:rPr lang="ru-RU" dirty="0"/>
              <a:t>Расходуют экранное</a:t>
            </a:r>
            <a:r>
              <a:rPr lang="ru-RU" b="1" dirty="0"/>
              <a:t> </a:t>
            </a:r>
            <a:r>
              <a:rPr lang="ru-RU" dirty="0" smtClean="0"/>
              <a:t>пространство (решение — полосы появляются  только в момент прокрутки)</a:t>
            </a:r>
            <a:endParaRPr lang="ru-RU" dirty="0"/>
          </a:p>
          <a:p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Введение в разработку приложений для смартфонов на ОС </a:t>
            </a:r>
            <a:r>
              <a:rPr lang="ru-RU" dirty="0" err="1" smtClean="0"/>
              <a:t>Android</a:t>
            </a:r>
            <a:r>
              <a:rPr lang="ru-RU" dirty="0" smtClean="0"/>
              <a:t>. Лекция 3. Основы разработки интерфейсов мобильных приложений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16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Заголовок 1"/>
          <p:cNvSpPr>
            <a:spLocks noGrp="1"/>
          </p:cNvSpPr>
          <p:nvPr>
            <p:ph type="title"/>
          </p:nvPr>
        </p:nvSpPr>
        <p:spPr>
          <a:xfrm>
            <a:off x="609600" y="333375"/>
            <a:ext cx="6348413" cy="952500"/>
          </a:xfrm>
        </p:spPr>
        <p:txBody>
          <a:bodyPr/>
          <a:lstStyle/>
          <a:p>
            <a:r>
              <a:rPr lang="ru-RU" dirty="0" smtClean="0"/>
              <a:t>Разделители</a:t>
            </a:r>
          </a:p>
        </p:txBody>
      </p:sp>
      <p:sp>
        <p:nvSpPr>
          <p:cNvPr id="35843" name="Объект 2"/>
          <p:cNvSpPr>
            <a:spLocks noGrp="1"/>
          </p:cNvSpPr>
          <p:nvPr>
            <p:ph idx="1"/>
          </p:nvPr>
        </p:nvSpPr>
        <p:spPr>
          <a:xfrm>
            <a:off x="609600" y="1500188"/>
            <a:ext cx="4106415" cy="4541837"/>
          </a:xfrm>
        </p:spPr>
        <p:txBody>
          <a:bodyPr/>
          <a:lstStyle/>
          <a:p>
            <a:pPr algn="l"/>
            <a:r>
              <a:rPr lang="ru-RU" dirty="0" smtClean="0"/>
              <a:t>Удобный </a:t>
            </a:r>
            <a:r>
              <a:rPr lang="ru-RU" dirty="0"/>
              <a:t>инструмент для разделения главного окна приложения на несколько связанных между собой </a:t>
            </a:r>
            <a:r>
              <a:rPr lang="ru-RU" dirty="0" smtClean="0"/>
              <a:t>панелей</a:t>
            </a:r>
          </a:p>
          <a:p>
            <a:pPr algn="l"/>
            <a:r>
              <a:rPr lang="ru-RU" dirty="0" smtClean="0"/>
              <a:t>Подвижные </a:t>
            </a:r>
            <a:r>
              <a:rPr lang="ru-RU" dirty="0"/>
              <a:t>разделители всегда должны сообщать о своей </a:t>
            </a:r>
            <a:r>
              <a:rPr lang="ru-RU" dirty="0" smtClean="0"/>
              <a:t>подвижности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Введение в разработку приложений для смартфонов на ОС </a:t>
            </a:r>
            <a:r>
              <a:rPr lang="ru-RU" dirty="0" err="1" smtClean="0"/>
              <a:t>Android</a:t>
            </a:r>
            <a:r>
              <a:rPr lang="ru-RU" dirty="0" smtClean="0"/>
              <a:t>. Лекция 3. Основы разработки интерфейсов мобильных приложений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71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Заголовок 1"/>
          <p:cNvSpPr>
            <a:spLocks noGrp="1"/>
          </p:cNvSpPr>
          <p:nvPr>
            <p:ph type="title"/>
          </p:nvPr>
        </p:nvSpPr>
        <p:spPr>
          <a:xfrm>
            <a:off x="609600" y="333375"/>
            <a:ext cx="6348413" cy="952500"/>
          </a:xfrm>
        </p:spPr>
        <p:txBody>
          <a:bodyPr/>
          <a:lstStyle/>
          <a:p>
            <a:r>
              <a:rPr lang="ru-RU" dirty="0" smtClean="0"/>
              <a:t>Выдвижные панели</a:t>
            </a:r>
          </a:p>
        </p:txBody>
      </p:sp>
      <p:sp>
        <p:nvSpPr>
          <p:cNvPr id="35843" name="Объект 2"/>
          <p:cNvSpPr>
            <a:spLocks noGrp="1"/>
          </p:cNvSpPr>
          <p:nvPr>
            <p:ph idx="1"/>
          </p:nvPr>
        </p:nvSpPr>
        <p:spPr>
          <a:xfrm>
            <a:off x="609601" y="1500188"/>
            <a:ext cx="4250431" cy="4541837"/>
          </a:xfrm>
        </p:spPr>
        <p:txBody>
          <a:bodyPr anchor="t"/>
          <a:lstStyle/>
          <a:p>
            <a:pPr algn="l"/>
            <a:r>
              <a:rPr lang="ru-RU" dirty="0" smtClean="0"/>
              <a:t>Замечательное </a:t>
            </a:r>
            <a:r>
              <a:rPr lang="ru-RU" dirty="0"/>
              <a:t>место для элементов управления и функций, которые используются совместно с основной рабочей областью приложения, но не столь </a:t>
            </a:r>
            <a:r>
              <a:rPr lang="ru-RU" dirty="0" smtClean="0"/>
              <a:t>часто</a:t>
            </a:r>
          </a:p>
          <a:p>
            <a:pPr algn="l"/>
            <a:r>
              <a:rPr lang="ru-RU" dirty="0" smtClean="0"/>
              <a:t>Не </a:t>
            </a:r>
            <a:r>
              <a:rPr lang="ru-RU" dirty="0"/>
              <a:t>закрывают основное </a:t>
            </a:r>
            <a:r>
              <a:rPr lang="ru-RU" dirty="0" smtClean="0"/>
              <a:t>окно</a:t>
            </a:r>
            <a:r>
              <a:rPr lang="ru-RU" dirty="0"/>
              <a:t> </a:t>
            </a:r>
            <a:r>
              <a:rPr lang="ru-RU" dirty="0" smtClean="0"/>
              <a:t>полностью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Введение в разработку приложений для смартфонов на ОС </a:t>
            </a:r>
            <a:r>
              <a:rPr lang="ru-RU" dirty="0" err="1" smtClean="0"/>
              <a:t>Android</a:t>
            </a:r>
            <a:r>
              <a:rPr lang="ru-RU" dirty="0" smtClean="0"/>
              <a:t>. Лекция 3. Основы разработки интерфейсов мобильных приложений</a:t>
            </a:r>
            <a:endParaRPr lang="en-US" dirty="0"/>
          </a:p>
        </p:txBody>
      </p:sp>
      <p:pic>
        <p:nvPicPr>
          <p:cNvPr id="6" name="Рисунок 5" descr="D:\Работа\2013-2014.1\Разработка приложений для ОС Андроид\Мое\Картинки\Кнопки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628800"/>
            <a:ext cx="1667510" cy="2843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 descr="D:\Работа\2013-2014.1\Разработка приложений для ОС Андроид\Мое\Картинки\Выдвинутая панель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1632610"/>
            <a:ext cx="1664970" cy="28397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887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Рекомендации по проектированию GUI под </a:t>
            </a:r>
            <a:r>
              <a:rPr lang="ru-RU" dirty="0" err="1"/>
              <a:t>Android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3. Основы разработки интерфейсов мобильных приложений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57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Дизайн приложений </a:t>
            </a:r>
            <a:r>
              <a:rPr lang="en-US" dirty="0" smtClean="0"/>
              <a:t>Android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1484784"/>
            <a:ext cx="4680520" cy="4541189"/>
          </a:xfrm>
        </p:spPr>
        <p:txBody>
          <a:bodyPr/>
          <a:lstStyle/>
          <a:p>
            <a:pPr algn="l"/>
            <a:r>
              <a:rPr lang="ru-RU" dirty="0" smtClean="0"/>
              <a:t>Когда платформа </a:t>
            </a:r>
            <a:r>
              <a:rPr lang="en-US" dirty="0" smtClean="0"/>
              <a:t>Android </a:t>
            </a:r>
            <a:r>
              <a:rPr lang="ru-RU" dirty="0" smtClean="0"/>
              <a:t>только появилась, не было никаких рекомендаций по разработке дизайна</a:t>
            </a:r>
            <a:endParaRPr lang="en-US" dirty="0" smtClean="0"/>
          </a:p>
          <a:p>
            <a:pPr algn="l"/>
            <a:r>
              <a:rPr lang="ru-RU" dirty="0" smtClean="0"/>
              <a:t>Большое разнообразие устройств</a:t>
            </a:r>
          </a:p>
          <a:p>
            <a:pPr algn="l"/>
            <a:r>
              <a:rPr lang="ru-RU" dirty="0" smtClean="0"/>
              <a:t>В </a:t>
            </a:r>
            <a:r>
              <a:rPr lang="ru-RU" dirty="0"/>
              <a:t>настоящее время </a:t>
            </a:r>
            <a:r>
              <a:rPr lang="ru-RU" dirty="0" smtClean="0"/>
              <a:t>разработан </a:t>
            </a:r>
            <a:r>
              <a:rPr lang="ru-RU" dirty="0"/>
              <a:t>стандарт </a:t>
            </a:r>
            <a:r>
              <a:rPr lang="ru-RU" dirty="0" err="1"/>
              <a:t>Android</a:t>
            </a:r>
            <a:r>
              <a:rPr lang="ru-RU" dirty="0"/>
              <a:t> </a:t>
            </a:r>
            <a:r>
              <a:rPr lang="ru-RU" dirty="0" err="1" smtClean="0"/>
              <a:t>Design</a:t>
            </a:r>
            <a:r>
              <a:rPr lang="ru-RU" dirty="0" smtClean="0"/>
              <a:t> </a:t>
            </a:r>
            <a:r>
              <a:rPr lang="en-US" sz="1400" dirty="0">
                <a:hlinkClick r:id="rId2"/>
              </a:rPr>
              <a:t>http://</a:t>
            </a:r>
            <a:r>
              <a:rPr lang="en-US" sz="1400" dirty="0" smtClean="0">
                <a:hlinkClick r:id="rId2"/>
              </a:rPr>
              <a:t>developer.android.com/design/index.html</a:t>
            </a:r>
            <a:r>
              <a:rPr lang="ru-RU" sz="1400" dirty="0" smtClean="0"/>
              <a:t> </a:t>
            </a:r>
            <a:endParaRPr lang="ru-RU" sz="14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3. Основы разработки интерфейсов мобильных приложений</a:t>
            </a:r>
            <a:endParaRPr lang="en-US" dirty="0"/>
          </a:p>
        </p:txBody>
      </p:sp>
      <p:pic>
        <p:nvPicPr>
          <p:cNvPr id="1026" name="Picture 2" descr="http://www.decorworxblog.com/wp-content/uploads/2013/05/Confusing_Signs_Decorworx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576486"/>
            <a:ext cx="2806477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77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</a:t>
            </a:r>
            <a:r>
              <a:rPr lang="ru-RU" dirty="0" smtClean="0"/>
              <a:t>екомендации </a:t>
            </a:r>
            <a:r>
              <a:rPr lang="ru-RU" dirty="0" err="1" smtClean="0"/>
              <a:t>Android</a:t>
            </a:r>
            <a:r>
              <a:rPr lang="ru-RU" dirty="0" smtClean="0"/>
              <a:t> </a:t>
            </a:r>
            <a:r>
              <a:rPr lang="ru-RU" dirty="0" err="1"/>
              <a:t>User</a:t>
            </a:r>
            <a:r>
              <a:rPr lang="ru-RU" dirty="0"/>
              <a:t> </a:t>
            </a:r>
            <a:r>
              <a:rPr lang="ru-RU" dirty="0" err="1"/>
              <a:t>Experience</a:t>
            </a:r>
            <a:r>
              <a:rPr lang="ru-RU" dirty="0"/>
              <a:t> </a:t>
            </a:r>
            <a:r>
              <a:rPr lang="ru-RU" dirty="0" err="1"/>
              <a:t>Team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l"/>
            <a:r>
              <a:rPr lang="ru-RU" dirty="0"/>
              <a:t>Реальные объекты </a:t>
            </a:r>
            <a:r>
              <a:rPr lang="ru-RU" dirty="0" smtClean="0"/>
              <a:t>лучше, </a:t>
            </a:r>
            <a:r>
              <a:rPr lang="ru-RU" dirty="0"/>
              <a:t>чем кнопки и </a:t>
            </a:r>
            <a:r>
              <a:rPr lang="ru-RU" dirty="0" smtClean="0"/>
              <a:t>меню </a:t>
            </a:r>
          </a:p>
          <a:p>
            <a:pPr lvl="0" algn="l"/>
            <a:r>
              <a:rPr lang="ru-RU" dirty="0" smtClean="0"/>
              <a:t>Картинки </a:t>
            </a:r>
            <a:r>
              <a:rPr lang="ru-RU" dirty="0"/>
              <a:t>работают быстрее, чем </a:t>
            </a:r>
            <a:r>
              <a:rPr lang="ru-RU" dirty="0" smtClean="0"/>
              <a:t>слова</a:t>
            </a:r>
            <a:endParaRPr lang="ru-RU" dirty="0"/>
          </a:p>
          <a:p>
            <a:pPr lvl="0" algn="l"/>
            <a:r>
              <a:rPr lang="ru-RU" dirty="0"/>
              <a:t>Используйте короткие фразы, состоящие из простых </a:t>
            </a:r>
            <a:r>
              <a:rPr lang="ru-RU" dirty="0" smtClean="0"/>
              <a:t>слов</a:t>
            </a:r>
          </a:p>
          <a:p>
            <a:pPr lvl="0" algn="l"/>
            <a:r>
              <a:rPr lang="ru-RU" dirty="0" smtClean="0"/>
              <a:t>Никогда </a:t>
            </a:r>
            <a:r>
              <a:rPr lang="ru-RU" dirty="0"/>
              <a:t>не теряйте пользовательскую </a:t>
            </a:r>
            <a:r>
              <a:rPr lang="ru-RU" dirty="0" smtClean="0"/>
              <a:t>информацию! </a:t>
            </a:r>
            <a:r>
              <a:rPr lang="ru-RU" dirty="0"/>
              <a:t>Если человеку придется вводить данные повторно, велика вероятность того, что он откажется использовать ваше приложение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3. Основы разработки интерфейсов мобильных приложений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5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</a:t>
            </a:r>
            <a:r>
              <a:rPr lang="ru-RU" dirty="0" smtClean="0"/>
              <a:t>екомендации </a:t>
            </a:r>
            <a:r>
              <a:rPr lang="ru-RU" dirty="0" err="1" smtClean="0"/>
              <a:t>Android</a:t>
            </a:r>
            <a:r>
              <a:rPr lang="ru-RU" dirty="0" smtClean="0"/>
              <a:t> </a:t>
            </a:r>
            <a:r>
              <a:rPr lang="ru-RU" dirty="0" err="1"/>
              <a:t>User</a:t>
            </a:r>
            <a:r>
              <a:rPr lang="ru-RU" dirty="0"/>
              <a:t> </a:t>
            </a:r>
            <a:r>
              <a:rPr lang="ru-RU" dirty="0" err="1"/>
              <a:t>Experience</a:t>
            </a:r>
            <a:r>
              <a:rPr lang="ru-RU" dirty="0"/>
              <a:t> </a:t>
            </a:r>
            <a:r>
              <a:rPr lang="ru-RU" dirty="0" err="1"/>
              <a:t>Team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l"/>
            <a:r>
              <a:rPr lang="ru-RU" dirty="0" smtClean="0"/>
              <a:t>Если </a:t>
            </a:r>
            <a:r>
              <a:rPr lang="ru-RU" dirty="0"/>
              <a:t>объекты похожи, они должны выполнять сходные </a:t>
            </a:r>
            <a:r>
              <a:rPr lang="ru-RU" dirty="0" smtClean="0"/>
              <a:t>действия</a:t>
            </a:r>
            <a:endParaRPr lang="ru-RU" dirty="0"/>
          </a:p>
          <a:p>
            <a:pPr lvl="0" algn="l"/>
            <a:r>
              <a:rPr lang="ru-RU" dirty="0"/>
              <a:t>Показывайте только то, что необходимо пользователю именно в этот </a:t>
            </a:r>
            <a:r>
              <a:rPr lang="ru-RU" dirty="0" smtClean="0"/>
              <a:t>момент</a:t>
            </a:r>
            <a:endParaRPr lang="ru-RU" dirty="0"/>
          </a:p>
          <a:p>
            <a:pPr lvl="0" algn="l"/>
            <a:r>
              <a:rPr lang="ru-RU" dirty="0"/>
              <a:t>Выводите пользователю сообщения, только если вопрос действительно </a:t>
            </a:r>
            <a:r>
              <a:rPr lang="ru-RU" dirty="0" smtClean="0"/>
              <a:t>важен</a:t>
            </a:r>
            <a:endParaRPr lang="ru-RU" dirty="0"/>
          </a:p>
          <a:p>
            <a:pPr lvl="0" algn="l"/>
            <a:r>
              <a:rPr lang="ru-RU" dirty="0"/>
              <a:t>Делайте важные вещи </a:t>
            </a:r>
            <a:r>
              <a:rPr lang="ru-RU" dirty="0" smtClean="0"/>
              <a:t>быстро</a:t>
            </a:r>
            <a:endParaRPr lang="ru-RU" dirty="0"/>
          </a:p>
          <a:p>
            <a:pPr lvl="0" algn="l"/>
            <a:r>
              <a:rPr lang="ru-RU" dirty="0"/>
              <a:t>Разбивайте сложные задачи </a:t>
            </a:r>
            <a:r>
              <a:rPr lang="ru-RU" dirty="0" smtClean="0"/>
              <a:t>простые</a:t>
            </a:r>
            <a:endParaRPr lang="ru-RU" dirty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3. Основы разработки интерфейсов мобильных приложений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16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Художник или дизайнер?</a:t>
            </a:r>
          </a:p>
        </p:txBody>
      </p:sp>
      <p:sp>
        <p:nvSpPr>
          <p:cNvPr id="2" name="Объект 1"/>
          <p:cNvSpPr>
            <a:spLocks noGrp="1"/>
          </p:cNvSpPr>
          <p:nvPr>
            <p:ph sz="half" idx="1"/>
          </p:nvPr>
        </p:nvSpPr>
        <p:spPr>
          <a:xfrm>
            <a:off x="695348" y="1700808"/>
            <a:ext cx="3088109" cy="4340553"/>
          </a:xfrm>
        </p:spPr>
        <p:txBody>
          <a:bodyPr>
            <a:normAutofit/>
          </a:bodyPr>
          <a:lstStyle/>
          <a:p>
            <a:r>
              <a:rPr lang="ru-RU" sz="2000" dirty="0"/>
              <a:t>Цель художника – создать объект, взгляд на который вызывает эстетический </a:t>
            </a:r>
            <a:r>
              <a:rPr lang="ru-RU" sz="2000" dirty="0" smtClean="0"/>
              <a:t>отклик </a:t>
            </a:r>
          </a:p>
          <a:p>
            <a:r>
              <a:rPr lang="ru-RU" sz="2000" dirty="0" smtClean="0"/>
              <a:t>Чем </a:t>
            </a:r>
            <a:r>
              <a:rPr lang="ru-RU" sz="2000" dirty="0"/>
              <a:t>необычнее и своеобразнее продукт </a:t>
            </a:r>
            <a:r>
              <a:rPr lang="ru-RU" sz="2000" dirty="0" smtClean="0"/>
              <a:t>усилий художника, </a:t>
            </a:r>
            <a:r>
              <a:rPr lang="ru-RU" sz="2000" dirty="0"/>
              <a:t>тем выше он </a:t>
            </a:r>
            <a:r>
              <a:rPr lang="ru-RU" sz="2000" dirty="0" smtClean="0"/>
              <a:t>ценится</a:t>
            </a:r>
            <a:endParaRPr lang="ru-RU" sz="2000" dirty="0"/>
          </a:p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xfrm>
            <a:off x="3868373" y="1700808"/>
            <a:ext cx="3655124" cy="4340555"/>
          </a:xfrm>
        </p:spPr>
        <p:txBody>
          <a:bodyPr>
            <a:normAutofit/>
          </a:bodyPr>
          <a:lstStyle/>
          <a:p>
            <a:r>
              <a:rPr lang="ru-RU" sz="2000" dirty="0" smtClean="0"/>
              <a:t>Цель </a:t>
            </a:r>
            <a:r>
              <a:rPr lang="ru-RU" sz="2000" dirty="0"/>
              <a:t>дизайнера – </a:t>
            </a:r>
            <a:r>
              <a:rPr lang="ru-RU" sz="2000" dirty="0" smtClean="0"/>
              <a:t>представление информации и поведения </a:t>
            </a:r>
            <a:r>
              <a:rPr lang="ru-RU" sz="2000" dirty="0"/>
              <a:t>в понятном и полезном </a:t>
            </a:r>
            <a:r>
              <a:rPr lang="ru-RU" sz="2000" dirty="0" smtClean="0"/>
              <a:t>виде</a:t>
            </a:r>
          </a:p>
          <a:p>
            <a:r>
              <a:rPr lang="ru-RU" sz="2000" dirty="0" smtClean="0"/>
              <a:t>Удобство использования имеет большое значение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Введение в разработку приложений для смартфонов на ОС </a:t>
            </a:r>
            <a:r>
              <a:rPr lang="ru-RU" dirty="0" err="1" smtClean="0"/>
              <a:t>Android</a:t>
            </a:r>
            <a:r>
              <a:rPr lang="ru-RU" dirty="0" smtClean="0"/>
              <a:t>. Лекция 3. Основы разработки интерфейсов мобильных приложений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14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</a:t>
            </a:r>
            <a:r>
              <a:rPr lang="ru-RU" dirty="0" smtClean="0"/>
              <a:t>екомендации </a:t>
            </a:r>
            <a:r>
              <a:rPr lang="ru-RU" dirty="0" err="1" smtClean="0"/>
              <a:t>Android</a:t>
            </a:r>
            <a:r>
              <a:rPr lang="ru-RU" dirty="0" smtClean="0"/>
              <a:t> </a:t>
            </a:r>
            <a:r>
              <a:rPr lang="ru-RU" dirty="0" err="1"/>
              <a:t>User</a:t>
            </a:r>
            <a:r>
              <a:rPr lang="ru-RU" dirty="0"/>
              <a:t> </a:t>
            </a:r>
            <a:r>
              <a:rPr lang="ru-RU" dirty="0" err="1"/>
              <a:t>Experience</a:t>
            </a:r>
            <a:r>
              <a:rPr lang="ru-RU" dirty="0"/>
              <a:t> </a:t>
            </a:r>
            <a:r>
              <a:rPr lang="ru-RU" dirty="0" err="1"/>
              <a:t>Team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l"/>
            <a:r>
              <a:rPr lang="ru-RU" dirty="0" smtClean="0"/>
              <a:t>Будьте вежливы и корректны в общении с пользователем</a:t>
            </a:r>
          </a:p>
          <a:p>
            <a:pPr lvl="0" algn="l"/>
            <a:r>
              <a:rPr lang="ru-RU" dirty="0" smtClean="0"/>
              <a:t>Пользователь </a:t>
            </a:r>
            <a:r>
              <a:rPr lang="ru-RU" dirty="0"/>
              <a:t>всегда должен быть уверен в том, что он знает, где сейчас находится</a:t>
            </a:r>
            <a:r>
              <a:rPr lang="ru-RU" dirty="0" smtClean="0"/>
              <a:t>.</a:t>
            </a:r>
            <a:endParaRPr lang="ru-RU" dirty="0"/>
          </a:p>
          <a:p>
            <a:pPr lvl="0" algn="l"/>
            <a:r>
              <a:rPr lang="ru-RU" dirty="0"/>
              <a:t>Используйте интерфейсные элементы, которые будут работать в любой </a:t>
            </a:r>
            <a:r>
              <a:rPr lang="ru-RU" dirty="0" smtClean="0"/>
              <a:t>ситуации</a:t>
            </a:r>
            <a:endParaRPr lang="ru-RU" dirty="0"/>
          </a:p>
          <a:p>
            <a:pPr lvl="0" algn="l"/>
            <a:r>
              <a:rPr lang="ru-RU" dirty="0"/>
              <a:t>Самый главный принцип – НЕ УСЛОЖНЯЙТЕ пользователю жизнь!</a:t>
            </a: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3. Основы разработки интерфейсов мобильных приложений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79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Обзор интерфейса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3. Основы разработки интерфейсов мобильных приложений</a:t>
            </a:r>
            <a:endParaRPr lang="en-US" dirty="0"/>
          </a:p>
        </p:txBody>
      </p:sp>
      <p:pic>
        <p:nvPicPr>
          <p:cNvPr id="5" name="Рисунок 4" descr="http://developer.android.com/design/media/ui_overview_home_scree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68760"/>
            <a:ext cx="2520280" cy="4176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 descr="http://developer.android.com/design/media/ui_overview_all_apps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268760"/>
            <a:ext cx="2520280" cy="4176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 descr="http://developer.android.com/design/media/ui_overview_recents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268760"/>
            <a:ext cx="2519561" cy="41562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50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Обзор интерфейса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3. Основы разработки интерфейсов мобильных приложений</a:t>
            </a:r>
            <a:endParaRPr lang="en-US" dirty="0"/>
          </a:p>
        </p:txBody>
      </p:sp>
      <p:pic>
        <p:nvPicPr>
          <p:cNvPr id="5" name="Рисунок 4" descr="http://developer.android.com/design/media/ui_overview_system_ui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24744"/>
            <a:ext cx="7344816" cy="51125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99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Шрифт </a:t>
            </a:r>
            <a:r>
              <a:rPr lang="en-US" dirty="0" err="1" smtClean="0"/>
              <a:t>Roboto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3. Основы разработки интерфейсов мобильных приложений</a:t>
            </a:r>
            <a:endParaRPr lang="en-US" dirty="0"/>
          </a:p>
        </p:txBody>
      </p:sp>
      <p:pic>
        <p:nvPicPr>
          <p:cNvPr id="5" name="Рисунок 4" descr="File:Roboto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40" y="1556792"/>
            <a:ext cx="2592288" cy="3528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 descr="http://developer.android.com/design/media/typography_variants@2x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556792"/>
            <a:ext cx="3168352" cy="35028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284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Масштабирование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9466413"/>
              </p:ext>
            </p:extLst>
          </p:nvPr>
        </p:nvGraphicFramePr>
        <p:xfrm>
          <a:off x="683568" y="3933056"/>
          <a:ext cx="7920879" cy="16642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7939"/>
                <a:gridCol w="1228245"/>
                <a:gridCol w="3083201"/>
                <a:gridCol w="1590747"/>
                <a:gridCol w="1590747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№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Обозначение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Название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Соответствие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 dp</a:t>
                      </a:r>
                      <a:r>
                        <a:rPr lang="ru-RU" sz="1300">
                          <a:effectLst/>
                        </a:rPr>
                        <a:t> =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LDPI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Low density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120 dpi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0,75 пикселя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MDPI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Medium density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160 dpi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 </a:t>
                      </a:r>
                      <a:r>
                        <a:rPr lang="ru-RU" sz="1300">
                          <a:effectLst/>
                        </a:rPr>
                        <a:t>пиксель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3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HDPI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High density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240 dpi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1,5 пикселя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4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XHDPI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Extra-high density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320 dpi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2 пикселя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XXHDPI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Extra</a:t>
                      </a:r>
                      <a:r>
                        <a:rPr lang="ru-RU" sz="1300">
                          <a:effectLst/>
                        </a:rPr>
                        <a:t>-</a:t>
                      </a:r>
                      <a:r>
                        <a:rPr lang="en-US" sz="1300">
                          <a:effectLst/>
                        </a:rPr>
                        <a:t>extra</a:t>
                      </a:r>
                      <a:r>
                        <a:rPr lang="ru-RU" sz="1300">
                          <a:effectLst/>
                        </a:rPr>
                        <a:t>!-</a:t>
                      </a:r>
                      <a:r>
                        <a:rPr lang="en-US" sz="1300">
                          <a:effectLst/>
                        </a:rPr>
                        <a:t>high density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480 </a:t>
                      </a:r>
                      <a:r>
                        <a:rPr lang="en-US" sz="1300">
                          <a:effectLst/>
                        </a:rPr>
                        <a:t>dpi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3 пикселя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6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XXXHDPI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Extra-extra-extra!-high density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640 </a:t>
                      </a:r>
                      <a:r>
                        <a:rPr lang="en-US" sz="1300">
                          <a:effectLst/>
                        </a:rPr>
                        <a:t>dpi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4 пикселя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3. Основы разработки интерфейсов мобильных приложений</a:t>
            </a:r>
            <a:endParaRPr lang="en-US" dirty="0"/>
          </a:p>
        </p:txBody>
      </p:sp>
      <p:pic>
        <p:nvPicPr>
          <p:cNvPr id="5" name="Рисунок 4" descr="http://developer.android.com/design/media/metrics_diagra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124744"/>
            <a:ext cx="4443983" cy="25922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42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Размеры элементов управления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8" y="2924944"/>
            <a:ext cx="7418786" cy="3116419"/>
          </a:xfrm>
        </p:spPr>
        <p:txBody>
          <a:bodyPr/>
          <a:lstStyle/>
          <a:p>
            <a:pPr algn="l"/>
            <a:r>
              <a:rPr lang="ru-RU" dirty="0"/>
              <a:t>Минимальный размер элемента управления </a:t>
            </a:r>
            <a:r>
              <a:rPr lang="ru-RU" dirty="0" smtClean="0"/>
              <a:t>48</a:t>
            </a:r>
            <a:r>
              <a:rPr lang="en-US" dirty="0" err="1" smtClean="0"/>
              <a:t>dp</a:t>
            </a:r>
            <a:endParaRPr lang="ru-RU" dirty="0" smtClean="0"/>
          </a:p>
          <a:p>
            <a:pPr algn="l"/>
            <a:r>
              <a:rPr lang="ru-RU" dirty="0" smtClean="0"/>
              <a:t>На </a:t>
            </a:r>
            <a:r>
              <a:rPr lang="ru-RU" dirty="0"/>
              <a:t>реальном устройстве </a:t>
            </a:r>
            <a:r>
              <a:rPr lang="ru-RU" dirty="0" smtClean="0"/>
              <a:t>это </a:t>
            </a:r>
            <a:r>
              <a:rPr lang="ru-RU" dirty="0"/>
              <a:t>7-10 </a:t>
            </a:r>
            <a:r>
              <a:rPr lang="ru-RU" dirty="0" smtClean="0"/>
              <a:t>мм</a:t>
            </a:r>
          </a:p>
          <a:p>
            <a:pPr algn="l"/>
            <a:r>
              <a:rPr lang="ru-RU" dirty="0"/>
              <a:t>Расстояние между элементами управления </a:t>
            </a:r>
            <a:r>
              <a:rPr lang="ru-RU" dirty="0" smtClean="0"/>
              <a:t>кратно </a:t>
            </a:r>
            <a:r>
              <a:rPr lang="ru-RU" dirty="0"/>
              <a:t>8</a:t>
            </a:r>
            <a:r>
              <a:rPr lang="en-US" dirty="0" err="1"/>
              <a:t>dp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3. Основы разработки интерфейсов мобильных приложений</a:t>
            </a:r>
            <a:endParaRPr lang="en-US" dirty="0"/>
          </a:p>
        </p:txBody>
      </p:sp>
      <p:pic>
        <p:nvPicPr>
          <p:cNvPr id="5" name="Рисунок 4" descr="http://developer.android.com/design/media/metrics_closeup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844824"/>
            <a:ext cx="4371975" cy="1285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091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Размеры элементов управления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3. Основы разработки интерфейсов мобильных приложений</a:t>
            </a:r>
            <a:endParaRPr lang="en-US" dirty="0"/>
          </a:p>
        </p:txBody>
      </p:sp>
      <p:pic>
        <p:nvPicPr>
          <p:cNvPr id="5" name="Рисунок 4" descr="http://developer.android.com/design/media/metrics_form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668041"/>
            <a:ext cx="4882515" cy="3448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059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дальше?</a:t>
            </a:r>
          </a:p>
        </p:txBody>
      </p:sp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Введение в разработку приложений для смартфонов на ОС </a:t>
            </a:r>
            <a:r>
              <a:rPr lang="ru-RU" dirty="0" err="1" smtClean="0"/>
              <a:t>Android</a:t>
            </a:r>
            <a:r>
              <a:rPr lang="ru-RU" dirty="0" smtClean="0"/>
              <a:t>. Лекция 3. Основы разработки интерфейсов мобильных приложений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Заголовок 1"/>
          <p:cNvSpPr>
            <a:spLocks noGrp="1"/>
          </p:cNvSpPr>
          <p:nvPr>
            <p:ph type="title"/>
          </p:nvPr>
        </p:nvSpPr>
        <p:spPr>
          <a:xfrm>
            <a:off x="609600" y="333375"/>
            <a:ext cx="6348413" cy="952500"/>
          </a:xfrm>
        </p:spPr>
        <p:txBody>
          <a:bodyPr/>
          <a:lstStyle/>
          <a:p>
            <a:r>
              <a:rPr lang="ru-RU" smtClean="0"/>
              <a:t>Список дополнительных источников</a:t>
            </a:r>
          </a:p>
        </p:txBody>
      </p:sp>
      <p:sp>
        <p:nvSpPr>
          <p:cNvPr id="37891" name="Объект 2"/>
          <p:cNvSpPr>
            <a:spLocks noGrp="1"/>
          </p:cNvSpPr>
          <p:nvPr>
            <p:ph idx="1"/>
          </p:nvPr>
        </p:nvSpPr>
        <p:spPr>
          <a:xfrm>
            <a:off x="609600" y="1500188"/>
            <a:ext cx="6348413" cy="4541837"/>
          </a:xfrm>
        </p:spPr>
        <p:txBody>
          <a:bodyPr/>
          <a:lstStyle/>
          <a:p>
            <a:pPr algn="l"/>
            <a:r>
              <a:rPr lang="ru-RU" sz="1800" dirty="0"/>
              <a:t>Дж. </a:t>
            </a:r>
            <a:r>
              <a:rPr lang="ru-RU" sz="1800" dirty="0" err="1"/>
              <a:t>Тидвелл</a:t>
            </a:r>
            <a:r>
              <a:rPr lang="ru-RU" sz="1800" dirty="0"/>
              <a:t> «Разработка пользовательских интерфейсов». – Пер. с англ. – СПб: Питер, 2008.</a:t>
            </a:r>
          </a:p>
          <a:p>
            <a:pPr algn="l"/>
            <a:r>
              <a:rPr lang="ru-RU" sz="1800" dirty="0"/>
              <a:t>Купер А., Рейман Р., </a:t>
            </a:r>
            <a:r>
              <a:rPr lang="ru-RU" sz="1800" dirty="0" err="1"/>
              <a:t>Кронин</a:t>
            </a:r>
            <a:r>
              <a:rPr lang="ru-RU" sz="1800" dirty="0"/>
              <a:t> Д. Алан Купер об интерфейсе. Основы проектирования взаимодействия. – Пер. с англ. – СПб.: </a:t>
            </a:r>
            <a:r>
              <a:rPr lang="ru-RU" sz="1800" dirty="0" err="1"/>
              <a:t>Символ'Плюс</a:t>
            </a:r>
            <a:r>
              <a:rPr lang="ru-RU" sz="1800" dirty="0"/>
              <a:t>, 2009. – 688 с., ил.</a:t>
            </a:r>
          </a:p>
          <a:p>
            <a:pPr algn="l"/>
            <a:r>
              <a:rPr lang="ru-RU" sz="1800" u="sng" dirty="0">
                <a:hlinkClick r:id="rId2"/>
              </a:rPr>
              <a:t>http://habrahabr.ru/post/177093/</a:t>
            </a:r>
            <a:r>
              <a:rPr lang="ru-RU" sz="1800" dirty="0"/>
              <a:t> Универсальное разрешение </a:t>
            </a:r>
            <a:r>
              <a:rPr lang="ru-RU" sz="1800" dirty="0" err="1"/>
              <a:t>Android</a:t>
            </a:r>
            <a:r>
              <a:rPr lang="ru-RU" sz="1800" dirty="0"/>
              <a:t>: идеально на всех экранах</a:t>
            </a:r>
          </a:p>
          <a:p>
            <a:pPr algn="l"/>
            <a:r>
              <a:rPr lang="ru-RU" sz="1800" u="sng" dirty="0">
                <a:hlinkClick r:id="rId3"/>
              </a:rPr>
              <a:t>http://developer.android.com/index.html</a:t>
            </a:r>
            <a:r>
              <a:rPr lang="ru-RU" sz="1800" dirty="0"/>
              <a:t> Рекомендации для </a:t>
            </a:r>
            <a:r>
              <a:rPr lang="ru-RU" sz="1800" dirty="0" err="1"/>
              <a:t>Android</a:t>
            </a:r>
            <a:r>
              <a:rPr lang="ru-RU" sz="1800" dirty="0"/>
              <a:t>-разработчиков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Введение в разработку приложений для смартфонов на ОС </a:t>
            </a:r>
            <a:r>
              <a:rPr lang="ru-RU" dirty="0" err="1" smtClean="0"/>
              <a:t>Android</a:t>
            </a:r>
            <a:r>
              <a:rPr lang="ru-RU" dirty="0" smtClean="0"/>
              <a:t>. Лекция 3. Основы разработки интерфейсов мобильных приложений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14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Заголовок 1"/>
          <p:cNvSpPr>
            <a:spLocks noGrp="1"/>
          </p:cNvSpPr>
          <p:nvPr>
            <p:ph type="title"/>
          </p:nvPr>
        </p:nvSpPr>
        <p:spPr>
          <a:xfrm>
            <a:off x="609600" y="404813"/>
            <a:ext cx="6348413" cy="881062"/>
          </a:xfrm>
        </p:spPr>
        <p:txBody>
          <a:bodyPr/>
          <a:lstStyle/>
          <a:p>
            <a:r>
              <a:rPr lang="ru-RU" dirty="0" smtClean="0"/>
              <a:t>Визуальный дизайн интерфейсов</a:t>
            </a:r>
          </a:p>
        </p:txBody>
      </p:sp>
      <p:graphicFrame>
        <p:nvGraphicFramePr>
          <p:cNvPr id="2" name="Объект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0492056"/>
              </p:ext>
            </p:extLst>
          </p:nvPr>
        </p:nvGraphicFramePr>
        <p:xfrm>
          <a:off x="609600" y="1500188"/>
          <a:ext cx="6626696" cy="4541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Введение в разработку приложений для смартфонов на ОС </a:t>
            </a:r>
            <a:r>
              <a:rPr lang="ru-RU" dirty="0" err="1" smtClean="0"/>
              <a:t>Android</a:t>
            </a:r>
            <a:r>
              <a:rPr lang="ru-RU" dirty="0" smtClean="0"/>
              <a:t>. Лекция 3. Основы разработки интерфейсов мобильных приложений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74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Заголовок 1"/>
          <p:cNvSpPr>
            <a:spLocks noGrp="1"/>
          </p:cNvSpPr>
          <p:nvPr>
            <p:ph type="title"/>
          </p:nvPr>
        </p:nvSpPr>
        <p:spPr>
          <a:xfrm>
            <a:off x="609600" y="404813"/>
            <a:ext cx="6348413" cy="881062"/>
          </a:xfrm>
        </p:spPr>
        <p:txBody>
          <a:bodyPr/>
          <a:lstStyle/>
          <a:p>
            <a:r>
              <a:rPr lang="ru-RU" dirty="0" smtClean="0"/>
              <a:t>Требования к дизайнеру интерфейсов</a:t>
            </a:r>
          </a:p>
        </p:txBody>
      </p:sp>
      <p:sp>
        <p:nvSpPr>
          <p:cNvPr id="33795" name="Объект 2"/>
          <p:cNvSpPr>
            <a:spLocks noGrp="1"/>
          </p:cNvSpPr>
          <p:nvPr>
            <p:ph idx="1"/>
          </p:nvPr>
        </p:nvSpPr>
        <p:spPr>
          <a:xfrm>
            <a:off x="609600" y="1500188"/>
            <a:ext cx="6348413" cy="4541837"/>
          </a:xfrm>
        </p:spPr>
        <p:txBody>
          <a:bodyPr/>
          <a:lstStyle/>
          <a:p>
            <a:pPr algn="l"/>
            <a:r>
              <a:rPr lang="ru-RU" dirty="0" smtClean="0"/>
              <a:t>Владение </a:t>
            </a:r>
            <a:r>
              <a:rPr lang="ru-RU" dirty="0"/>
              <a:t>базовыми визуальными навыками – пониманием цвета, </a:t>
            </a:r>
            <a:r>
              <a:rPr lang="ru-RU" dirty="0" err="1"/>
              <a:t>типографики</a:t>
            </a:r>
            <a:r>
              <a:rPr lang="ru-RU" dirty="0"/>
              <a:t>, формы и </a:t>
            </a:r>
            <a:r>
              <a:rPr lang="ru-RU" dirty="0" smtClean="0"/>
              <a:t>композиции</a:t>
            </a:r>
          </a:p>
          <a:p>
            <a:pPr algn="l"/>
            <a:r>
              <a:rPr lang="ru-RU" dirty="0"/>
              <a:t>У</a:t>
            </a:r>
            <a:r>
              <a:rPr lang="ru-RU" dirty="0" smtClean="0"/>
              <a:t>мение их применять </a:t>
            </a:r>
            <a:r>
              <a:rPr lang="ru-RU" dirty="0"/>
              <a:t>для передачи поведения и представления </a:t>
            </a:r>
            <a:r>
              <a:rPr lang="ru-RU" dirty="0" smtClean="0"/>
              <a:t>информации</a:t>
            </a:r>
          </a:p>
          <a:p>
            <a:pPr algn="l"/>
            <a:r>
              <a:rPr lang="ru-RU" dirty="0"/>
              <a:t>П</a:t>
            </a:r>
            <a:r>
              <a:rPr lang="ru-RU" dirty="0" smtClean="0"/>
              <a:t>онимание принципов </a:t>
            </a:r>
            <a:r>
              <a:rPr lang="ru-RU" dirty="0"/>
              <a:t>взаимодействия и </a:t>
            </a:r>
            <a:r>
              <a:rPr lang="ru-RU" dirty="0" smtClean="0"/>
              <a:t>идиом </a:t>
            </a:r>
            <a:r>
              <a:rPr lang="ru-RU" dirty="0"/>
              <a:t>интерфейса, определяющих поведение </a:t>
            </a:r>
            <a:r>
              <a:rPr lang="ru-RU" dirty="0" smtClean="0"/>
              <a:t>продукта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Введение в разработку приложений для смартфонов на ОС </a:t>
            </a:r>
            <a:r>
              <a:rPr lang="ru-RU" dirty="0" err="1" smtClean="0"/>
              <a:t>Android</a:t>
            </a:r>
            <a:r>
              <a:rPr lang="ru-RU" dirty="0" smtClean="0"/>
              <a:t>. Лекция 3. Основы разработки интерфейсов мобильных приложений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Строительные блоки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Введение в разработку приложений для смартфонов на ОС </a:t>
            </a:r>
            <a:r>
              <a:rPr lang="ru-RU" dirty="0" err="1" smtClean="0"/>
              <a:t>Android</a:t>
            </a:r>
            <a:r>
              <a:rPr lang="ru-RU" dirty="0" smtClean="0"/>
              <a:t>. Лекция 3. Основы разработки интерфейсов мобильных приложений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9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Заголовок 1"/>
          <p:cNvSpPr>
            <a:spLocks noGrp="1"/>
          </p:cNvSpPr>
          <p:nvPr>
            <p:ph type="title"/>
          </p:nvPr>
        </p:nvSpPr>
        <p:spPr>
          <a:xfrm>
            <a:off x="609600" y="404813"/>
            <a:ext cx="6348413" cy="881062"/>
          </a:xfrm>
        </p:spPr>
        <p:txBody>
          <a:bodyPr/>
          <a:lstStyle/>
          <a:p>
            <a:r>
              <a:rPr lang="ru-RU" dirty="0" smtClean="0"/>
              <a:t>Строительные блоки визуального дизайна: форма</a:t>
            </a:r>
          </a:p>
        </p:txBody>
      </p:sp>
      <p:sp>
        <p:nvSpPr>
          <p:cNvPr id="33795" name="Объект 2"/>
          <p:cNvSpPr>
            <a:spLocks noGrp="1"/>
          </p:cNvSpPr>
          <p:nvPr>
            <p:ph idx="1"/>
          </p:nvPr>
        </p:nvSpPr>
        <p:spPr>
          <a:xfrm>
            <a:off x="609601" y="1500188"/>
            <a:ext cx="4106416" cy="4541837"/>
          </a:xfrm>
        </p:spPr>
        <p:txBody>
          <a:bodyPr anchor="t"/>
          <a:lstStyle/>
          <a:p>
            <a:pPr algn="l"/>
            <a:r>
              <a:rPr lang="ru-RU" dirty="0" smtClean="0"/>
              <a:t>Главный </a:t>
            </a:r>
            <a:r>
              <a:rPr lang="ru-RU" dirty="0"/>
              <a:t>признак сущности объекта для </a:t>
            </a:r>
            <a:r>
              <a:rPr lang="ru-RU" dirty="0" smtClean="0"/>
              <a:t>человека </a:t>
            </a:r>
          </a:p>
          <a:p>
            <a:pPr algn="l"/>
            <a:r>
              <a:rPr lang="ru-RU" dirty="0" smtClean="0"/>
              <a:t>Удобна для указания связи между объектами или их похожести</a:t>
            </a:r>
          </a:p>
          <a:p>
            <a:pPr algn="l"/>
            <a:r>
              <a:rPr lang="ru-RU" dirty="0" smtClean="0"/>
              <a:t>Плохо подходит для указания контраста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Введение в разработку приложений для смартфонов на ОС </a:t>
            </a:r>
            <a:r>
              <a:rPr lang="ru-RU" dirty="0" err="1" smtClean="0"/>
              <a:t>Android</a:t>
            </a:r>
            <a:r>
              <a:rPr lang="ru-RU" dirty="0" smtClean="0"/>
              <a:t>. Лекция 3. Основы разработки интерфейсов мобильных приложений</a:t>
            </a:r>
            <a:endParaRPr 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1501058"/>
            <a:ext cx="2098549" cy="389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68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Заголовок 1"/>
          <p:cNvSpPr>
            <a:spLocks noGrp="1"/>
          </p:cNvSpPr>
          <p:nvPr>
            <p:ph type="title"/>
          </p:nvPr>
        </p:nvSpPr>
        <p:spPr>
          <a:xfrm>
            <a:off x="609600" y="404813"/>
            <a:ext cx="6348413" cy="881062"/>
          </a:xfrm>
        </p:spPr>
        <p:txBody>
          <a:bodyPr/>
          <a:lstStyle/>
          <a:p>
            <a:r>
              <a:rPr lang="ru-RU" dirty="0" smtClean="0"/>
              <a:t>Строительные блоки визуального дизайна: размер</a:t>
            </a:r>
          </a:p>
        </p:txBody>
      </p:sp>
      <p:sp>
        <p:nvSpPr>
          <p:cNvPr id="33795" name="Объект 2"/>
          <p:cNvSpPr>
            <a:spLocks noGrp="1"/>
          </p:cNvSpPr>
          <p:nvPr>
            <p:ph idx="1"/>
          </p:nvPr>
        </p:nvSpPr>
        <p:spPr>
          <a:xfrm>
            <a:off x="609601" y="1500189"/>
            <a:ext cx="6266656" cy="2288852"/>
          </a:xfrm>
        </p:spPr>
        <p:txBody>
          <a:bodyPr/>
          <a:lstStyle/>
          <a:p>
            <a:pPr algn="l"/>
            <a:r>
              <a:rPr lang="ru-RU" dirty="0" smtClean="0"/>
              <a:t>Более крупные элементы привлекают больше внимания</a:t>
            </a:r>
          </a:p>
          <a:p>
            <a:pPr algn="l"/>
            <a:r>
              <a:rPr lang="ru-RU" dirty="0" smtClean="0"/>
              <a:t>Мы автоматически упорядочиваем объекты по размеру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Введение в разработку приложений для смартфонов на ОС </a:t>
            </a:r>
            <a:r>
              <a:rPr lang="ru-RU" dirty="0" err="1" smtClean="0"/>
              <a:t>Android</a:t>
            </a:r>
            <a:r>
              <a:rPr lang="ru-RU" dirty="0" smtClean="0"/>
              <a:t>. Лекция 3. Основы разработки интерфейсов мобильных приложений</a:t>
            </a:r>
            <a:endParaRPr lang="en-US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053703" y="4003355"/>
            <a:ext cx="5378451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/>
              <a:t>Самый важный текст</a:t>
            </a:r>
          </a:p>
          <a:p>
            <a:r>
              <a:rPr lang="ru-RU" sz="2800" dirty="0"/>
              <a:t>Важный текст</a:t>
            </a:r>
          </a:p>
          <a:p>
            <a:r>
              <a:rPr lang="ru-RU" dirty="0"/>
              <a:t>Обычный текст</a:t>
            </a:r>
          </a:p>
          <a:p>
            <a:r>
              <a:rPr lang="ru-RU" sz="1200" dirty="0"/>
              <a:t>Примечание</a:t>
            </a:r>
          </a:p>
        </p:txBody>
      </p:sp>
    </p:spTree>
    <p:extLst>
      <p:ext uri="{BB962C8B-B14F-4D97-AF65-F5344CB8AC3E}">
        <p14:creationId xmlns:p14="http://schemas.microsoft.com/office/powerpoint/2010/main" val="285781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5222</TotalTime>
  <Words>2036</Words>
  <Application>Microsoft Office PowerPoint</Application>
  <PresentationFormat>Экран (4:3)</PresentationFormat>
  <Paragraphs>257</Paragraphs>
  <Slides>48</Slides>
  <Notes>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48</vt:i4>
      </vt:variant>
    </vt:vector>
  </HeadingPairs>
  <TitlesOfParts>
    <vt:vector size="49" baseType="lpstr">
      <vt:lpstr>Грань</vt:lpstr>
      <vt:lpstr>Основы разработки интерфейсов мобильных приложений</vt:lpstr>
      <vt:lpstr>Содержание</vt:lpstr>
      <vt:lpstr>Визуальный дизайн интерфейсов</vt:lpstr>
      <vt:lpstr>Художник или дизайнер?</vt:lpstr>
      <vt:lpstr>Визуальный дизайн интерфейсов</vt:lpstr>
      <vt:lpstr>Требования к дизайнеру интерфейсов</vt:lpstr>
      <vt:lpstr>Строительные блоки</vt:lpstr>
      <vt:lpstr>Строительные блоки визуального дизайна: форма</vt:lpstr>
      <vt:lpstr>Строительные блоки визуального дизайна: размер</vt:lpstr>
      <vt:lpstr>Строительные блоки визуального дизайна: цвет </vt:lpstr>
      <vt:lpstr>Строительные блоки визуального дизайна: яркость</vt:lpstr>
      <vt:lpstr>Строительные блоки визуального дизайна: направление </vt:lpstr>
      <vt:lpstr>Строительные блоки визуального дизайна: текстура </vt:lpstr>
      <vt:lpstr>Строительные блоки визуального дизайна: расположение </vt:lpstr>
      <vt:lpstr>Элементы управления и дизайн навигации</vt:lpstr>
      <vt:lpstr>Элементы управления и дизайн навигации</vt:lpstr>
      <vt:lpstr>Классификация элементов управления</vt:lpstr>
      <vt:lpstr>Командные элементы управления</vt:lpstr>
      <vt:lpstr>Кнопки-значки</vt:lpstr>
      <vt:lpstr>Текстовые гиперссылки</vt:lpstr>
      <vt:lpstr>Элементы управления выбором</vt:lpstr>
      <vt:lpstr>Флажки</vt:lpstr>
      <vt:lpstr>Выключатели</vt:lpstr>
      <vt:lpstr>Триггеры</vt:lpstr>
      <vt:lpstr>Радиокнопки</vt:lpstr>
      <vt:lpstr>Списки и раскрывающиеся списки</vt:lpstr>
      <vt:lpstr>Комбо-элементы</vt:lpstr>
      <vt:lpstr>Элементы ввода</vt:lpstr>
      <vt:lpstr>Счетчики</vt:lpstr>
      <vt:lpstr>Рукоятки и ползунки</vt:lpstr>
      <vt:lpstr>Неограничивающие элементы ввода</vt:lpstr>
      <vt:lpstr>Элементы управления отображением</vt:lpstr>
      <vt:lpstr>Полосы прокрутки</vt:lpstr>
      <vt:lpstr>Разделители</vt:lpstr>
      <vt:lpstr>Выдвижные панели</vt:lpstr>
      <vt:lpstr>Рекомендации по проектированию GUI под Android</vt:lpstr>
      <vt:lpstr>Дизайн приложений Android</vt:lpstr>
      <vt:lpstr>Рекомендации Android User Experience Team</vt:lpstr>
      <vt:lpstr>Рекомендации Android User Experience Team</vt:lpstr>
      <vt:lpstr>Рекомендации Android User Experience Team</vt:lpstr>
      <vt:lpstr>Обзор интерфейса</vt:lpstr>
      <vt:lpstr>Обзор интерфейса</vt:lpstr>
      <vt:lpstr>Шрифт Roboto</vt:lpstr>
      <vt:lpstr>Масштабирование</vt:lpstr>
      <vt:lpstr>Размеры элементов управления</vt:lpstr>
      <vt:lpstr>Размеры элементов управления</vt:lpstr>
      <vt:lpstr>Что дальше?</vt:lpstr>
      <vt:lpstr>Список дополнительных источников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Маркетинг и публикация приложений на Google Play</dc:title>
  <dc:creator>Преподаватель</dc:creator>
  <cp:lastModifiedBy>Латухина Екатерина Александровна</cp:lastModifiedBy>
  <cp:revision>165</cp:revision>
  <dcterms:created xsi:type="dcterms:W3CDTF">2013-07-18T07:58:01Z</dcterms:created>
  <dcterms:modified xsi:type="dcterms:W3CDTF">2014-02-14T16:09:39Z</dcterms:modified>
</cp:coreProperties>
</file>