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5"/>
  </p:notesMasterIdLst>
  <p:handoutMasterIdLst>
    <p:handoutMasterId r:id="rId86"/>
  </p:handoutMasterIdLst>
  <p:sldIdLst>
    <p:sldId id="292" r:id="rId2"/>
    <p:sldId id="293" r:id="rId3"/>
    <p:sldId id="296" r:id="rId4"/>
    <p:sldId id="29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7" r:id="rId18"/>
    <p:sldId id="329" r:id="rId19"/>
    <p:sldId id="330" r:id="rId20"/>
    <p:sldId id="331" r:id="rId21"/>
    <p:sldId id="332" r:id="rId22"/>
    <p:sldId id="333" r:id="rId23"/>
    <p:sldId id="335" r:id="rId24"/>
    <p:sldId id="336" r:id="rId25"/>
    <p:sldId id="337" r:id="rId26"/>
    <p:sldId id="334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9" r:id="rId38"/>
    <p:sldId id="350" r:id="rId39"/>
    <p:sldId id="351" r:id="rId40"/>
    <p:sldId id="352" r:id="rId41"/>
    <p:sldId id="353" r:id="rId42"/>
    <p:sldId id="355" r:id="rId43"/>
    <p:sldId id="357" r:id="rId44"/>
    <p:sldId id="358" r:id="rId45"/>
    <p:sldId id="356" r:id="rId46"/>
    <p:sldId id="359" r:id="rId47"/>
    <p:sldId id="360" r:id="rId48"/>
    <p:sldId id="348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3" r:id="rId71"/>
    <p:sldId id="382" r:id="rId72"/>
    <p:sldId id="384" r:id="rId73"/>
    <p:sldId id="386" r:id="rId74"/>
    <p:sldId id="385" r:id="rId75"/>
    <p:sldId id="387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395" r:id="rId8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87235-AB24-4984-82E9-287FAED50717}" type="doc">
      <dgm:prSet loTypeId="urn:microsoft.com/office/officeart/2005/8/layout/equation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DEF1621-0FD1-49D9-BB0D-EAC56B7AA6E1}">
      <dgm:prSet phldrT="[Текст]" custT="1"/>
      <dgm:spPr/>
      <dgm:t>
        <a:bodyPr/>
        <a:lstStyle/>
        <a:p>
          <a:r>
            <a:rPr lang="ru-RU" sz="1600" b="1" dirty="0" smtClean="0"/>
            <a:t>высокое разрешение </a:t>
          </a:r>
          <a:endParaRPr lang="ru-RU" sz="1600" b="1" dirty="0"/>
        </a:p>
      </dgm:t>
    </dgm:pt>
    <dgm:pt modelId="{477B784B-E6C7-4F00-874C-7E50AFE280AD}" type="parTrans" cxnId="{1D5E8A1C-B787-4880-9068-5D99A5A03806}">
      <dgm:prSet/>
      <dgm:spPr/>
      <dgm:t>
        <a:bodyPr/>
        <a:lstStyle/>
        <a:p>
          <a:endParaRPr lang="ru-RU"/>
        </a:p>
      </dgm:t>
    </dgm:pt>
    <dgm:pt modelId="{F2C520C7-475E-41C9-B9DA-9ADABA14741D}" type="sibTrans" cxnId="{1D5E8A1C-B787-4880-9068-5D99A5A03806}">
      <dgm:prSet/>
      <dgm:spPr/>
      <dgm:t>
        <a:bodyPr/>
        <a:lstStyle/>
        <a:p>
          <a:endParaRPr lang="ru-RU"/>
        </a:p>
      </dgm:t>
    </dgm:pt>
    <dgm:pt modelId="{90A3A7C5-E1DF-4E75-AE48-04EAFEC601E3}">
      <dgm:prSet phldrT="[Текст]" custT="1"/>
      <dgm:spPr/>
      <dgm:t>
        <a:bodyPr/>
        <a:lstStyle/>
        <a:p>
          <a:r>
            <a:rPr lang="ru-RU" sz="1600" b="1" dirty="0" smtClean="0"/>
            <a:t>чувствителен </a:t>
          </a:r>
          <a:br>
            <a:rPr lang="ru-RU" sz="1600" b="1" dirty="0" smtClean="0"/>
          </a:br>
          <a:r>
            <a:rPr lang="ru-RU" sz="1600" b="1" dirty="0" smtClean="0"/>
            <a:t>к прикосновениям</a:t>
          </a:r>
          <a:endParaRPr lang="ru-RU" sz="1600" b="1" dirty="0"/>
        </a:p>
      </dgm:t>
    </dgm:pt>
    <dgm:pt modelId="{72F94439-4C59-459C-9669-D45C31641F85}" type="parTrans" cxnId="{2112BA63-13D5-4BC2-8D77-2B891F58EFAE}">
      <dgm:prSet/>
      <dgm:spPr/>
      <dgm:t>
        <a:bodyPr/>
        <a:lstStyle/>
        <a:p>
          <a:endParaRPr lang="ru-RU"/>
        </a:p>
      </dgm:t>
    </dgm:pt>
    <dgm:pt modelId="{AADE3F99-7C54-4FFA-9308-9085188B405C}" type="sibTrans" cxnId="{2112BA63-13D5-4BC2-8D77-2B891F58EFAE}">
      <dgm:prSet/>
      <dgm:spPr/>
      <dgm:t>
        <a:bodyPr/>
        <a:lstStyle/>
        <a:p>
          <a:endParaRPr lang="ru-RU"/>
        </a:p>
      </dgm:t>
    </dgm:pt>
    <dgm:pt modelId="{225E7A56-4DFB-4642-892D-B4354337FE9E}">
      <dgm:prSet phldrT="[Текст]"/>
      <dgm:spPr/>
      <dgm:t>
        <a:bodyPr/>
        <a:lstStyle/>
        <a:p>
          <a:r>
            <a:rPr lang="ru-RU" dirty="0" smtClean="0"/>
            <a:t>не физические кнопки, </a:t>
          </a:r>
          <a:br>
            <a:rPr lang="ru-RU" dirty="0" smtClean="0"/>
          </a:br>
          <a:r>
            <a:rPr lang="ru-RU" dirty="0" smtClean="0"/>
            <a:t>а </a:t>
          </a:r>
          <a:r>
            <a:rPr lang="en-US" b="1" dirty="0" smtClean="0"/>
            <a:t>touch</a:t>
          </a:r>
          <a:r>
            <a:rPr lang="ru-RU" b="1" dirty="0" smtClean="0"/>
            <a:t>-интерфейс</a:t>
          </a:r>
          <a:endParaRPr lang="ru-RU" dirty="0"/>
        </a:p>
      </dgm:t>
    </dgm:pt>
    <dgm:pt modelId="{3BE6940E-BE6B-4B5C-8D33-7484BE03702F}" type="parTrans" cxnId="{D8C344A9-F54C-4995-A217-66FCFAA13AFC}">
      <dgm:prSet/>
      <dgm:spPr/>
      <dgm:t>
        <a:bodyPr/>
        <a:lstStyle/>
        <a:p>
          <a:endParaRPr lang="ru-RU"/>
        </a:p>
      </dgm:t>
    </dgm:pt>
    <dgm:pt modelId="{5D54B18B-DE93-405D-A9DB-2792DF94C43A}" type="sibTrans" cxnId="{D8C344A9-F54C-4995-A217-66FCFAA13AFC}">
      <dgm:prSet/>
      <dgm:spPr/>
      <dgm:t>
        <a:bodyPr/>
        <a:lstStyle/>
        <a:p>
          <a:endParaRPr lang="ru-RU"/>
        </a:p>
      </dgm:t>
    </dgm:pt>
    <dgm:pt modelId="{6178430D-BF8B-449D-816B-B5E65AF83B02}">
      <dgm:prSet phldrT="[Текст]" custT="1"/>
      <dgm:spPr/>
      <dgm:t>
        <a:bodyPr/>
        <a:lstStyle/>
        <a:p>
          <a:r>
            <a:rPr lang="ru-RU" sz="1600" b="1" dirty="0" smtClean="0"/>
            <a:t>занимает всю площадь передней панели устройств</a:t>
          </a:r>
          <a:r>
            <a:rPr lang="ru-RU" sz="1600" dirty="0" smtClean="0"/>
            <a:t>а </a:t>
          </a:r>
          <a:endParaRPr lang="ru-RU" sz="1600" dirty="0"/>
        </a:p>
      </dgm:t>
    </dgm:pt>
    <dgm:pt modelId="{115A30AC-DF61-4EF1-90B4-6C5B48AF1DBF}" type="parTrans" cxnId="{636DAD61-7378-43F7-8271-AED9BF080AEB}">
      <dgm:prSet/>
      <dgm:spPr/>
      <dgm:t>
        <a:bodyPr/>
        <a:lstStyle/>
        <a:p>
          <a:endParaRPr lang="ru-RU"/>
        </a:p>
      </dgm:t>
    </dgm:pt>
    <dgm:pt modelId="{AE575EC5-478E-4307-98A0-E9B64F9BC3A3}" type="sibTrans" cxnId="{636DAD61-7378-43F7-8271-AED9BF080AEB}">
      <dgm:prSet/>
      <dgm:spPr/>
      <dgm:t>
        <a:bodyPr/>
        <a:lstStyle/>
        <a:p>
          <a:endParaRPr lang="ru-RU"/>
        </a:p>
      </dgm:t>
    </dgm:pt>
    <dgm:pt modelId="{32354350-9C89-4E39-972D-F6E9DC5F19CA}" type="pres">
      <dgm:prSet presAssocID="{E7B87235-AB24-4984-82E9-287FAED50717}" presName="Name0" presStyleCnt="0">
        <dgm:presLayoutVars>
          <dgm:dir/>
          <dgm:resizeHandles val="exact"/>
        </dgm:presLayoutVars>
      </dgm:prSet>
      <dgm:spPr/>
    </dgm:pt>
    <dgm:pt modelId="{89322736-1F86-4BED-B1D4-D1A378A5E11D}" type="pres">
      <dgm:prSet presAssocID="{E7B87235-AB24-4984-82E9-287FAED50717}" presName="vNodes" presStyleCnt="0"/>
      <dgm:spPr/>
    </dgm:pt>
    <dgm:pt modelId="{81E4801E-C659-4FB4-A2E0-282DC0237693}" type="pres">
      <dgm:prSet presAssocID="{6178430D-BF8B-449D-816B-B5E65AF83B02}" presName="node" presStyleLbl="node1" presStyleIdx="0" presStyleCnt="4" custScaleX="273812">
        <dgm:presLayoutVars>
          <dgm:bulletEnabled val="1"/>
        </dgm:presLayoutVars>
      </dgm:prSet>
      <dgm:spPr/>
    </dgm:pt>
    <dgm:pt modelId="{03309965-8657-4938-B811-3F655383596B}" type="pres">
      <dgm:prSet presAssocID="{AE575EC5-478E-4307-98A0-E9B64F9BC3A3}" presName="spacerT" presStyleCnt="0"/>
      <dgm:spPr/>
    </dgm:pt>
    <dgm:pt modelId="{B481480F-66F0-47D0-9DB6-0A21BADD9F81}" type="pres">
      <dgm:prSet presAssocID="{AE575EC5-478E-4307-98A0-E9B64F9BC3A3}" presName="sibTrans" presStyleLbl="sibTrans2D1" presStyleIdx="0" presStyleCnt="3"/>
      <dgm:spPr/>
    </dgm:pt>
    <dgm:pt modelId="{ED127F79-A805-4C94-96F6-B1FC70191DBE}" type="pres">
      <dgm:prSet presAssocID="{AE575EC5-478E-4307-98A0-E9B64F9BC3A3}" presName="spacerB" presStyleCnt="0"/>
      <dgm:spPr/>
    </dgm:pt>
    <dgm:pt modelId="{0054D1B2-6A44-4824-BB8D-0DF3053369AF}" type="pres">
      <dgm:prSet presAssocID="{EDEF1621-0FD1-49D9-BB0D-EAC56B7AA6E1}" presName="node" presStyleLbl="node1" presStyleIdx="1" presStyleCnt="4" custScaleX="251016">
        <dgm:presLayoutVars>
          <dgm:bulletEnabled val="1"/>
        </dgm:presLayoutVars>
      </dgm:prSet>
      <dgm:spPr/>
    </dgm:pt>
    <dgm:pt modelId="{17B23E8A-79FD-4022-AF50-390C1207EA05}" type="pres">
      <dgm:prSet presAssocID="{F2C520C7-475E-41C9-B9DA-9ADABA14741D}" presName="spacerT" presStyleCnt="0"/>
      <dgm:spPr/>
    </dgm:pt>
    <dgm:pt modelId="{A08038C2-6E51-45E9-8E01-8B67536D426C}" type="pres">
      <dgm:prSet presAssocID="{F2C520C7-475E-41C9-B9DA-9ADABA14741D}" presName="sibTrans" presStyleLbl="sibTrans2D1" presStyleIdx="1" presStyleCnt="3"/>
      <dgm:spPr/>
    </dgm:pt>
    <dgm:pt modelId="{600BEFA2-0AF4-4B7A-BBD1-100EE79000A3}" type="pres">
      <dgm:prSet presAssocID="{F2C520C7-475E-41C9-B9DA-9ADABA14741D}" presName="spacerB" presStyleCnt="0"/>
      <dgm:spPr/>
    </dgm:pt>
    <dgm:pt modelId="{FC3278F3-AA6B-4312-A4AA-827716819203}" type="pres">
      <dgm:prSet presAssocID="{90A3A7C5-E1DF-4E75-AE48-04EAFEC601E3}" presName="node" presStyleLbl="node1" presStyleIdx="2" presStyleCnt="4" custScaleX="237205">
        <dgm:presLayoutVars>
          <dgm:bulletEnabled val="1"/>
        </dgm:presLayoutVars>
      </dgm:prSet>
      <dgm:spPr/>
    </dgm:pt>
    <dgm:pt modelId="{5ED35133-4CC4-40BE-BE86-CD879757AB24}" type="pres">
      <dgm:prSet presAssocID="{E7B87235-AB24-4984-82E9-287FAED50717}" presName="sibTransLast" presStyleLbl="sibTrans2D1" presStyleIdx="2" presStyleCnt="3" custLinFactNeighborX="-16072" custLinFactNeighborY="-2557"/>
      <dgm:spPr/>
    </dgm:pt>
    <dgm:pt modelId="{2073FDA6-8EB4-4686-B826-98385F8BF816}" type="pres">
      <dgm:prSet presAssocID="{E7B87235-AB24-4984-82E9-287FAED50717}" presName="connectorText" presStyleLbl="sibTrans2D1" presStyleIdx="2" presStyleCnt="3"/>
      <dgm:spPr/>
    </dgm:pt>
    <dgm:pt modelId="{EC48FFA6-4135-4D59-B5E7-6980F70114DD}" type="pres">
      <dgm:prSet presAssocID="{E7B87235-AB24-4984-82E9-287FAED50717}" presName="lastNode" presStyleLbl="node1" presStyleIdx="3" presStyleCnt="4" custScaleX="120928" custScaleY="93338" custLinFactX="24887" custLinFactNeighborX="100000" custLinFactNeighborY="-3519">
        <dgm:presLayoutVars>
          <dgm:bulletEnabled val="1"/>
        </dgm:presLayoutVars>
      </dgm:prSet>
      <dgm:spPr/>
    </dgm:pt>
  </dgm:ptLst>
  <dgm:cxnLst>
    <dgm:cxn modelId="{1D5E8A1C-B787-4880-9068-5D99A5A03806}" srcId="{E7B87235-AB24-4984-82E9-287FAED50717}" destId="{EDEF1621-0FD1-49D9-BB0D-EAC56B7AA6E1}" srcOrd="1" destOrd="0" parTransId="{477B784B-E6C7-4F00-874C-7E50AFE280AD}" sibTransId="{F2C520C7-475E-41C9-B9DA-9ADABA14741D}"/>
    <dgm:cxn modelId="{D8C344A9-F54C-4995-A217-66FCFAA13AFC}" srcId="{E7B87235-AB24-4984-82E9-287FAED50717}" destId="{225E7A56-4DFB-4642-892D-B4354337FE9E}" srcOrd="3" destOrd="0" parTransId="{3BE6940E-BE6B-4B5C-8D33-7484BE03702F}" sibTransId="{5D54B18B-DE93-405D-A9DB-2792DF94C43A}"/>
    <dgm:cxn modelId="{52B20C57-06C2-46F1-BA9D-43D679805245}" type="presOf" srcId="{90A3A7C5-E1DF-4E75-AE48-04EAFEC601E3}" destId="{FC3278F3-AA6B-4312-A4AA-827716819203}" srcOrd="0" destOrd="0" presId="urn:microsoft.com/office/officeart/2005/8/layout/equation2"/>
    <dgm:cxn modelId="{2112BA63-13D5-4BC2-8D77-2B891F58EFAE}" srcId="{E7B87235-AB24-4984-82E9-287FAED50717}" destId="{90A3A7C5-E1DF-4E75-AE48-04EAFEC601E3}" srcOrd="2" destOrd="0" parTransId="{72F94439-4C59-459C-9669-D45C31641F85}" sibTransId="{AADE3F99-7C54-4FFA-9308-9085188B405C}"/>
    <dgm:cxn modelId="{1A76EE6A-4359-45DC-ABF2-D3ADA788AEA7}" type="presOf" srcId="{EDEF1621-0FD1-49D9-BB0D-EAC56B7AA6E1}" destId="{0054D1B2-6A44-4824-BB8D-0DF3053369AF}" srcOrd="0" destOrd="0" presId="urn:microsoft.com/office/officeart/2005/8/layout/equation2"/>
    <dgm:cxn modelId="{CC8CBC98-A833-4C35-BBBE-E5FBFB487287}" type="presOf" srcId="{AE575EC5-478E-4307-98A0-E9B64F9BC3A3}" destId="{B481480F-66F0-47D0-9DB6-0A21BADD9F81}" srcOrd="0" destOrd="0" presId="urn:microsoft.com/office/officeart/2005/8/layout/equation2"/>
    <dgm:cxn modelId="{EC0BD89E-A28F-4BB3-8691-5D528E0C3962}" type="presOf" srcId="{AADE3F99-7C54-4FFA-9308-9085188B405C}" destId="{2073FDA6-8EB4-4686-B826-98385F8BF816}" srcOrd="1" destOrd="0" presId="urn:microsoft.com/office/officeart/2005/8/layout/equation2"/>
    <dgm:cxn modelId="{62DA0538-354D-4208-9C80-E5CA2FD9BBD6}" type="presOf" srcId="{6178430D-BF8B-449D-816B-B5E65AF83B02}" destId="{81E4801E-C659-4FB4-A2E0-282DC0237693}" srcOrd="0" destOrd="0" presId="urn:microsoft.com/office/officeart/2005/8/layout/equation2"/>
    <dgm:cxn modelId="{3D7064FF-60DF-41CB-9D96-3B3FA998C994}" type="presOf" srcId="{225E7A56-4DFB-4642-892D-B4354337FE9E}" destId="{EC48FFA6-4135-4D59-B5E7-6980F70114DD}" srcOrd="0" destOrd="0" presId="urn:microsoft.com/office/officeart/2005/8/layout/equation2"/>
    <dgm:cxn modelId="{636DAD61-7378-43F7-8271-AED9BF080AEB}" srcId="{E7B87235-AB24-4984-82E9-287FAED50717}" destId="{6178430D-BF8B-449D-816B-B5E65AF83B02}" srcOrd="0" destOrd="0" parTransId="{115A30AC-DF61-4EF1-90B4-6C5B48AF1DBF}" sibTransId="{AE575EC5-478E-4307-98A0-E9B64F9BC3A3}"/>
    <dgm:cxn modelId="{BBB4F3D2-8FDB-4C77-BCB7-68ACF9096772}" type="presOf" srcId="{E7B87235-AB24-4984-82E9-287FAED50717}" destId="{32354350-9C89-4E39-972D-F6E9DC5F19CA}" srcOrd="0" destOrd="0" presId="urn:microsoft.com/office/officeart/2005/8/layout/equation2"/>
    <dgm:cxn modelId="{253D664A-04C2-40F0-95C4-B528D4F40D38}" type="presOf" srcId="{AADE3F99-7C54-4FFA-9308-9085188B405C}" destId="{5ED35133-4CC4-40BE-BE86-CD879757AB24}" srcOrd="0" destOrd="0" presId="urn:microsoft.com/office/officeart/2005/8/layout/equation2"/>
    <dgm:cxn modelId="{A026EAF5-A924-4001-BF1A-80A73FD60FFF}" type="presOf" srcId="{F2C520C7-475E-41C9-B9DA-9ADABA14741D}" destId="{A08038C2-6E51-45E9-8E01-8B67536D426C}" srcOrd="0" destOrd="0" presId="urn:microsoft.com/office/officeart/2005/8/layout/equation2"/>
    <dgm:cxn modelId="{E6564F05-737C-4F51-8D27-8940E107A65E}" type="presParOf" srcId="{32354350-9C89-4E39-972D-F6E9DC5F19CA}" destId="{89322736-1F86-4BED-B1D4-D1A378A5E11D}" srcOrd="0" destOrd="0" presId="urn:microsoft.com/office/officeart/2005/8/layout/equation2"/>
    <dgm:cxn modelId="{3645E351-7C85-4935-B25A-BB38F86988B3}" type="presParOf" srcId="{89322736-1F86-4BED-B1D4-D1A378A5E11D}" destId="{81E4801E-C659-4FB4-A2E0-282DC0237693}" srcOrd="0" destOrd="0" presId="urn:microsoft.com/office/officeart/2005/8/layout/equation2"/>
    <dgm:cxn modelId="{231997FA-5151-40FE-9EBA-756C67A2C39E}" type="presParOf" srcId="{89322736-1F86-4BED-B1D4-D1A378A5E11D}" destId="{03309965-8657-4938-B811-3F655383596B}" srcOrd="1" destOrd="0" presId="urn:microsoft.com/office/officeart/2005/8/layout/equation2"/>
    <dgm:cxn modelId="{7729F694-2AFC-40BD-B6E3-4BBDB782C502}" type="presParOf" srcId="{89322736-1F86-4BED-B1D4-D1A378A5E11D}" destId="{B481480F-66F0-47D0-9DB6-0A21BADD9F81}" srcOrd="2" destOrd="0" presId="urn:microsoft.com/office/officeart/2005/8/layout/equation2"/>
    <dgm:cxn modelId="{8461F20A-39C0-4996-A721-EDA66954BF60}" type="presParOf" srcId="{89322736-1F86-4BED-B1D4-D1A378A5E11D}" destId="{ED127F79-A805-4C94-96F6-B1FC70191DBE}" srcOrd="3" destOrd="0" presId="urn:microsoft.com/office/officeart/2005/8/layout/equation2"/>
    <dgm:cxn modelId="{E2F8FBF9-8807-468B-9C9A-6FFFC182E7FB}" type="presParOf" srcId="{89322736-1F86-4BED-B1D4-D1A378A5E11D}" destId="{0054D1B2-6A44-4824-BB8D-0DF3053369AF}" srcOrd="4" destOrd="0" presId="urn:microsoft.com/office/officeart/2005/8/layout/equation2"/>
    <dgm:cxn modelId="{BF93EC40-548C-4E9D-BDEC-AF46212FA5A3}" type="presParOf" srcId="{89322736-1F86-4BED-B1D4-D1A378A5E11D}" destId="{17B23E8A-79FD-4022-AF50-390C1207EA05}" srcOrd="5" destOrd="0" presId="urn:microsoft.com/office/officeart/2005/8/layout/equation2"/>
    <dgm:cxn modelId="{FEE1D67F-F162-492D-B29F-A94AA6217058}" type="presParOf" srcId="{89322736-1F86-4BED-B1D4-D1A378A5E11D}" destId="{A08038C2-6E51-45E9-8E01-8B67536D426C}" srcOrd="6" destOrd="0" presId="urn:microsoft.com/office/officeart/2005/8/layout/equation2"/>
    <dgm:cxn modelId="{9C99D4E8-0632-408B-BE58-1FA6E194EE9C}" type="presParOf" srcId="{89322736-1F86-4BED-B1D4-D1A378A5E11D}" destId="{600BEFA2-0AF4-4B7A-BBD1-100EE79000A3}" srcOrd="7" destOrd="0" presId="urn:microsoft.com/office/officeart/2005/8/layout/equation2"/>
    <dgm:cxn modelId="{D014EDF5-02AD-4AF3-B737-2FBC809D2228}" type="presParOf" srcId="{89322736-1F86-4BED-B1D4-D1A378A5E11D}" destId="{FC3278F3-AA6B-4312-A4AA-827716819203}" srcOrd="8" destOrd="0" presId="urn:microsoft.com/office/officeart/2005/8/layout/equation2"/>
    <dgm:cxn modelId="{F9630624-5E10-4BDD-9324-413969418CA7}" type="presParOf" srcId="{32354350-9C89-4E39-972D-F6E9DC5F19CA}" destId="{5ED35133-4CC4-40BE-BE86-CD879757AB24}" srcOrd="1" destOrd="0" presId="urn:microsoft.com/office/officeart/2005/8/layout/equation2"/>
    <dgm:cxn modelId="{955EB61B-216A-4188-84B3-1BDEE00AB434}" type="presParOf" srcId="{5ED35133-4CC4-40BE-BE86-CD879757AB24}" destId="{2073FDA6-8EB4-4686-B826-98385F8BF816}" srcOrd="0" destOrd="0" presId="urn:microsoft.com/office/officeart/2005/8/layout/equation2"/>
    <dgm:cxn modelId="{5F6B51B4-71D7-4C75-93CA-0EEAAB6FEB3F}" type="presParOf" srcId="{32354350-9C89-4E39-972D-F6E9DC5F19CA}" destId="{EC48FFA6-4135-4D59-B5E7-6980F70114D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282C9-E724-4CEF-8D53-5DF613442B0F}" type="doc">
      <dgm:prSet loTypeId="urn:microsoft.com/office/officeart/2005/8/layout/cycle2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32F0856-81E1-404F-8AE6-A8B2A8E17899}">
      <dgm:prSet phldrT="[Текст]" custT="1"/>
      <dgm:spPr/>
      <dgm:t>
        <a:bodyPr/>
        <a:lstStyle/>
        <a:p>
          <a:r>
            <a:rPr lang="ru-RU" sz="2000" b="1" dirty="0" smtClean="0"/>
            <a:t>Аудио</a:t>
          </a:r>
          <a:br>
            <a:rPr lang="ru-RU" sz="2000" b="1" dirty="0" smtClean="0"/>
          </a:br>
          <a:r>
            <a:rPr lang="ru-RU" sz="2000" b="1" dirty="0" smtClean="0"/>
            <a:t>плеер</a:t>
          </a:r>
          <a:endParaRPr lang="ru-RU" sz="2000" b="1" dirty="0"/>
        </a:p>
      </dgm:t>
    </dgm:pt>
    <dgm:pt modelId="{331DDCA5-3E92-46C2-82CF-6C87BFB99722}" type="parTrans" cxnId="{2CFD13E8-057E-4977-96DD-E842EFDA70B1}">
      <dgm:prSet/>
      <dgm:spPr/>
      <dgm:t>
        <a:bodyPr/>
        <a:lstStyle/>
        <a:p>
          <a:endParaRPr lang="ru-RU" sz="2800" b="1"/>
        </a:p>
      </dgm:t>
    </dgm:pt>
    <dgm:pt modelId="{E5F102AE-B0AD-4462-A5C2-AC890C45E33F}" type="sibTrans" cxnId="{2CFD13E8-057E-4977-96DD-E842EFDA70B1}">
      <dgm:prSet custT="1"/>
      <dgm:spPr/>
      <dgm:t>
        <a:bodyPr/>
        <a:lstStyle/>
        <a:p>
          <a:endParaRPr lang="ru-RU" sz="1050" b="1"/>
        </a:p>
      </dgm:t>
    </dgm:pt>
    <dgm:pt modelId="{FF7785CF-E567-4007-AD47-66FD02753FD7}">
      <dgm:prSet phldrT="[Текст]" custT="1"/>
      <dgm:spPr/>
      <dgm:t>
        <a:bodyPr/>
        <a:lstStyle/>
        <a:p>
          <a:r>
            <a:rPr lang="ru-RU" sz="2000" b="1" dirty="0" smtClean="0"/>
            <a:t>Видео</a:t>
          </a:r>
          <a:br>
            <a:rPr lang="ru-RU" sz="2000" b="1" dirty="0" smtClean="0"/>
          </a:br>
          <a:r>
            <a:rPr lang="ru-RU" sz="2000" b="1" dirty="0" smtClean="0"/>
            <a:t>плеер</a:t>
          </a:r>
          <a:endParaRPr lang="ru-RU" sz="2000" b="1" dirty="0"/>
        </a:p>
      </dgm:t>
    </dgm:pt>
    <dgm:pt modelId="{9AF21A8F-ABAF-4FE5-BF01-F1C2F6E4338C}" type="parTrans" cxnId="{62F13DD3-75E1-4232-B074-DD72634E4595}">
      <dgm:prSet/>
      <dgm:spPr/>
      <dgm:t>
        <a:bodyPr/>
        <a:lstStyle/>
        <a:p>
          <a:endParaRPr lang="ru-RU" sz="2800" b="1"/>
        </a:p>
      </dgm:t>
    </dgm:pt>
    <dgm:pt modelId="{0F030F89-D8C3-4B18-BC6F-3E0724DF314F}" type="sibTrans" cxnId="{62F13DD3-75E1-4232-B074-DD72634E4595}">
      <dgm:prSet custT="1"/>
      <dgm:spPr/>
      <dgm:t>
        <a:bodyPr/>
        <a:lstStyle/>
        <a:p>
          <a:endParaRPr lang="ru-RU" sz="1050" b="1"/>
        </a:p>
      </dgm:t>
    </dgm:pt>
    <dgm:pt modelId="{91A0D474-936D-49C2-A658-A304564F2713}">
      <dgm:prSet phldrT="[Текст]" custT="1"/>
      <dgm:spPr/>
      <dgm:t>
        <a:bodyPr/>
        <a:lstStyle/>
        <a:p>
          <a:r>
            <a:rPr lang="ru-RU" sz="1400" b="1" dirty="0" smtClean="0"/>
            <a:t>Камера </a:t>
          </a:r>
          <a:br>
            <a:rPr lang="ru-RU" sz="1400" b="1" dirty="0" smtClean="0"/>
          </a:br>
          <a:r>
            <a:rPr lang="ru-RU" sz="1400" b="1" dirty="0" smtClean="0"/>
            <a:t>для фотоснимков и видеосъемки</a:t>
          </a:r>
          <a:endParaRPr lang="ru-RU" sz="1400" b="1" dirty="0"/>
        </a:p>
      </dgm:t>
    </dgm:pt>
    <dgm:pt modelId="{BA4B7A41-D56F-4141-AEFA-3C73A57E79BE}" type="parTrans" cxnId="{501750BC-784C-4D57-874C-9EE8D66FC7C4}">
      <dgm:prSet/>
      <dgm:spPr/>
      <dgm:t>
        <a:bodyPr/>
        <a:lstStyle/>
        <a:p>
          <a:endParaRPr lang="ru-RU" sz="2800" b="1"/>
        </a:p>
      </dgm:t>
    </dgm:pt>
    <dgm:pt modelId="{A96463AB-8541-42C8-B572-57D1D57F5664}" type="sibTrans" cxnId="{501750BC-784C-4D57-874C-9EE8D66FC7C4}">
      <dgm:prSet custT="1"/>
      <dgm:spPr/>
      <dgm:t>
        <a:bodyPr/>
        <a:lstStyle/>
        <a:p>
          <a:endParaRPr lang="ru-RU" sz="1050" b="1"/>
        </a:p>
      </dgm:t>
    </dgm:pt>
    <dgm:pt modelId="{C881347E-A41E-41E3-9B8A-6E96EE9DA057}">
      <dgm:prSet phldrT="[Текст]" custT="1"/>
      <dgm:spPr/>
      <dgm:t>
        <a:bodyPr/>
        <a:lstStyle/>
        <a:p>
          <a:r>
            <a:rPr lang="ru-RU" sz="1400" b="1" dirty="0" smtClean="0"/>
            <a:t>Набор библиотек </a:t>
          </a:r>
          <a:br>
            <a:rPr lang="ru-RU" sz="1400" b="1" dirty="0" smtClean="0"/>
          </a:br>
          <a:r>
            <a:rPr lang="ru-RU" sz="1400" b="1" dirty="0" smtClean="0"/>
            <a:t>для обработки мультимедиа </a:t>
          </a:r>
          <a:r>
            <a:rPr lang="en-US" sz="1400" b="1" dirty="0" smtClean="0"/>
            <a:t>Media Framework</a:t>
          </a:r>
          <a:endParaRPr lang="ru-RU" sz="1400" b="1" dirty="0"/>
        </a:p>
      </dgm:t>
    </dgm:pt>
    <dgm:pt modelId="{96DB600D-68D5-4AE7-8F11-41101617B89E}" type="parTrans" cxnId="{7225E576-555A-4237-860F-B9FFF12C0327}">
      <dgm:prSet/>
      <dgm:spPr/>
      <dgm:t>
        <a:bodyPr/>
        <a:lstStyle/>
        <a:p>
          <a:endParaRPr lang="ru-RU" sz="2800" b="1"/>
        </a:p>
      </dgm:t>
    </dgm:pt>
    <dgm:pt modelId="{08DC0D71-1C0F-484C-942D-2BD04EC2FFF1}" type="sibTrans" cxnId="{7225E576-555A-4237-860F-B9FFF12C0327}">
      <dgm:prSet custT="1"/>
      <dgm:spPr/>
      <dgm:t>
        <a:bodyPr/>
        <a:lstStyle/>
        <a:p>
          <a:endParaRPr lang="ru-RU" sz="1050" b="1"/>
        </a:p>
      </dgm:t>
    </dgm:pt>
    <dgm:pt modelId="{3BD4551E-C12B-47B0-8977-210CA72B04D8}" type="pres">
      <dgm:prSet presAssocID="{97E282C9-E724-4CEF-8D53-5DF613442B0F}" presName="cycle" presStyleCnt="0">
        <dgm:presLayoutVars>
          <dgm:dir/>
          <dgm:resizeHandles val="exact"/>
        </dgm:presLayoutVars>
      </dgm:prSet>
      <dgm:spPr/>
    </dgm:pt>
    <dgm:pt modelId="{0BA82D20-558D-4201-93F2-99B6FF25BE10}" type="pres">
      <dgm:prSet presAssocID="{032F0856-81E1-404F-8AE6-A8B2A8E17899}" presName="node" presStyleLbl="node1" presStyleIdx="0" presStyleCnt="4" custRadScaleRad="140868" custRadScaleInc="-1233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C41F8-23FC-4969-9117-733FE82B8D9B}" type="pres">
      <dgm:prSet presAssocID="{E5F102AE-B0AD-4462-A5C2-AC890C45E33F}" presName="sibTrans" presStyleLbl="sibTrans2D1" presStyleIdx="0" presStyleCnt="4"/>
      <dgm:spPr/>
    </dgm:pt>
    <dgm:pt modelId="{7D7D8B47-DC38-4AEB-BF92-C0CEEB374073}" type="pres">
      <dgm:prSet presAssocID="{E5F102AE-B0AD-4462-A5C2-AC890C45E33F}" presName="connectorText" presStyleLbl="sibTrans2D1" presStyleIdx="0" presStyleCnt="4"/>
      <dgm:spPr/>
    </dgm:pt>
    <dgm:pt modelId="{FB266E95-A4C0-4276-B40F-F36DBD3411B8}" type="pres">
      <dgm:prSet presAssocID="{FF7785CF-E567-4007-AD47-66FD02753FD7}" presName="node" presStyleLbl="node1" presStyleIdx="1" presStyleCnt="4" custRadScaleRad="127040" custRadScaleInc="-91896">
        <dgm:presLayoutVars>
          <dgm:bulletEnabled val="1"/>
        </dgm:presLayoutVars>
      </dgm:prSet>
      <dgm:spPr/>
    </dgm:pt>
    <dgm:pt modelId="{2193E33E-2D9B-455E-839B-2E75B3F0A721}" type="pres">
      <dgm:prSet presAssocID="{0F030F89-D8C3-4B18-BC6F-3E0724DF314F}" presName="sibTrans" presStyleLbl="sibTrans2D1" presStyleIdx="1" presStyleCnt="4"/>
      <dgm:spPr/>
    </dgm:pt>
    <dgm:pt modelId="{7E47DA3B-50EC-4162-A115-3B0222A5DF05}" type="pres">
      <dgm:prSet presAssocID="{0F030F89-D8C3-4B18-BC6F-3E0724DF314F}" presName="connectorText" presStyleLbl="sibTrans2D1" presStyleIdx="1" presStyleCnt="4"/>
      <dgm:spPr/>
    </dgm:pt>
    <dgm:pt modelId="{56E1BCF7-05CC-41B2-BB38-871FF1E0D706}" type="pres">
      <dgm:prSet presAssocID="{91A0D474-936D-49C2-A658-A304564F2713}" presName="node" presStyleLbl="node1" presStyleIdx="2" presStyleCnt="4" custScaleX="135610" custScaleY="126137" custRadScaleRad="128395" custRadScaleInc="-110929">
        <dgm:presLayoutVars>
          <dgm:bulletEnabled val="1"/>
        </dgm:presLayoutVars>
      </dgm:prSet>
      <dgm:spPr/>
    </dgm:pt>
    <dgm:pt modelId="{7CE7B250-486E-406D-BEB2-5A9D7D4F923D}" type="pres">
      <dgm:prSet presAssocID="{A96463AB-8541-42C8-B572-57D1D57F5664}" presName="sibTrans" presStyleLbl="sibTrans2D1" presStyleIdx="2" presStyleCnt="4"/>
      <dgm:spPr/>
    </dgm:pt>
    <dgm:pt modelId="{BB3F10CC-1DBA-4B96-9B66-CBDB0EBD330A}" type="pres">
      <dgm:prSet presAssocID="{A96463AB-8541-42C8-B572-57D1D57F5664}" presName="connectorText" presStyleLbl="sibTrans2D1" presStyleIdx="2" presStyleCnt="4"/>
      <dgm:spPr/>
    </dgm:pt>
    <dgm:pt modelId="{B683FBA3-D3EB-4D3A-8A1E-D77F8BEE434D}" type="pres">
      <dgm:prSet presAssocID="{C881347E-A41E-41E3-9B8A-6E96EE9DA057}" presName="node" presStyleLbl="node1" presStyleIdx="3" presStyleCnt="4" custScaleX="154998" custScaleY="131069" custRadScaleRad="159578" custRadScaleInc="-719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97897E-8839-458D-90B4-77AE78189141}" type="pres">
      <dgm:prSet presAssocID="{08DC0D71-1C0F-484C-942D-2BD04EC2FFF1}" presName="sibTrans" presStyleLbl="sibTrans2D1" presStyleIdx="3" presStyleCnt="4"/>
      <dgm:spPr/>
    </dgm:pt>
    <dgm:pt modelId="{18149ACE-67FD-4741-8255-5772D7EA27E8}" type="pres">
      <dgm:prSet presAssocID="{08DC0D71-1C0F-484C-942D-2BD04EC2FFF1}" presName="connectorText" presStyleLbl="sibTrans2D1" presStyleIdx="3" presStyleCnt="4"/>
      <dgm:spPr/>
    </dgm:pt>
  </dgm:ptLst>
  <dgm:cxnLst>
    <dgm:cxn modelId="{62F13DD3-75E1-4232-B074-DD72634E4595}" srcId="{97E282C9-E724-4CEF-8D53-5DF613442B0F}" destId="{FF7785CF-E567-4007-AD47-66FD02753FD7}" srcOrd="1" destOrd="0" parTransId="{9AF21A8F-ABAF-4FE5-BF01-F1C2F6E4338C}" sibTransId="{0F030F89-D8C3-4B18-BC6F-3E0724DF314F}"/>
    <dgm:cxn modelId="{EC13E4A7-5C8F-4134-8E97-D638B4A4BA90}" type="presOf" srcId="{08DC0D71-1C0F-484C-942D-2BD04EC2FFF1}" destId="{A197897E-8839-458D-90B4-77AE78189141}" srcOrd="0" destOrd="0" presId="urn:microsoft.com/office/officeart/2005/8/layout/cycle2"/>
    <dgm:cxn modelId="{501750BC-784C-4D57-874C-9EE8D66FC7C4}" srcId="{97E282C9-E724-4CEF-8D53-5DF613442B0F}" destId="{91A0D474-936D-49C2-A658-A304564F2713}" srcOrd="2" destOrd="0" parTransId="{BA4B7A41-D56F-4141-AEFA-3C73A57E79BE}" sibTransId="{A96463AB-8541-42C8-B572-57D1D57F5664}"/>
    <dgm:cxn modelId="{7225E576-555A-4237-860F-B9FFF12C0327}" srcId="{97E282C9-E724-4CEF-8D53-5DF613442B0F}" destId="{C881347E-A41E-41E3-9B8A-6E96EE9DA057}" srcOrd="3" destOrd="0" parTransId="{96DB600D-68D5-4AE7-8F11-41101617B89E}" sibTransId="{08DC0D71-1C0F-484C-942D-2BD04EC2FFF1}"/>
    <dgm:cxn modelId="{7A9CFC78-F487-4ADD-85BB-95854562337E}" type="presOf" srcId="{032F0856-81E1-404F-8AE6-A8B2A8E17899}" destId="{0BA82D20-558D-4201-93F2-99B6FF25BE10}" srcOrd="0" destOrd="0" presId="urn:microsoft.com/office/officeart/2005/8/layout/cycle2"/>
    <dgm:cxn modelId="{004ABCAA-1BA8-4D82-985A-1499B027FA04}" type="presOf" srcId="{97E282C9-E724-4CEF-8D53-5DF613442B0F}" destId="{3BD4551E-C12B-47B0-8977-210CA72B04D8}" srcOrd="0" destOrd="0" presId="urn:microsoft.com/office/officeart/2005/8/layout/cycle2"/>
    <dgm:cxn modelId="{61A7CB74-5E5F-4038-9C70-0E3D2EB490C9}" type="presOf" srcId="{91A0D474-936D-49C2-A658-A304564F2713}" destId="{56E1BCF7-05CC-41B2-BB38-871FF1E0D706}" srcOrd="0" destOrd="0" presId="urn:microsoft.com/office/officeart/2005/8/layout/cycle2"/>
    <dgm:cxn modelId="{2CFD13E8-057E-4977-96DD-E842EFDA70B1}" srcId="{97E282C9-E724-4CEF-8D53-5DF613442B0F}" destId="{032F0856-81E1-404F-8AE6-A8B2A8E17899}" srcOrd="0" destOrd="0" parTransId="{331DDCA5-3E92-46C2-82CF-6C87BFB99722}" sibTransId="{E5F102AE-B0AD-4462-A5C2-AC890C45E33F}"/>
    <dgm:cxn modelId="{33502A0C-7A2D-4244-9CA0-7526DEC964ED}" type="presOf" srcId="{0F030F89-D8C3-4B18-BC6F-3E0724DF314F}" destId="{2193E33E-2D9B-455E-839B-2E75B3F0A721}" srcOrd="0" destOrd="0" presId="urn:microsoft.com/office/officeart/2005/8/layout/cycle2"/>
    <dgm:cxn modelId="{A4C16CBA-A94C-4BD2-9799-D2B61D0A8FB8}" type="presOf" srcId="{A96463AB-8541-42C8-B572-57D1D57F5664}" destId="{7CE7B250-486E-406D-BEB2-5A9D7D4F923D}" srcOrd="0" destOrd="0" presId="urn:microsoft.com/office/officeart/2005/8/layout/cycle2"/>
    <dgm:cxn modelId="{AB9552B8-1C6F-42F7-ABC7-B8CE8FC86651}" type="presOf" srcId="{A96463AB-8541-42C8-B572-57D1D57F5664}" destId="{BB3F10CC-1DBA-4B96-9B66-CBDB0EBD330A}" srcOrd="1" destOrd="0" presId="urn:microsoft.com/office/officeart/2005/8/layout/cycle2"/>
    <dgm:cxn modelId="{912C17AA-8D89-4024-922A-AF2B5C4EB20E}" type="presOf" srcId="{08DC0D71-1C0F-484C-942D-2BD04EC2FFF1}" destId="{18149ACE-67FD-4741-8255-5772D7EA27E8}" srcOrd="1" destOrd="0" presId="urn:microsoft.com/office/officeart/2005/8/layout/cycle2"/>
    <dgm:cxn modelId="{C319927D-20C0-4698-87A3-42E9787A8FD4}" type="presOf" srcId="{C881347E-A41E-41E3-9B8A-6E96EE9DA057}" destId="{B683FBA3-D3EB-4D3A-8A1E-D77F8BEE434D}" srcOrd="0" destOrd="0" presId="urn:microsoft.com/office/officeart/2005/8/layout/cycle2"/>
    <dgm:cxn modelId="{AB11487D-E06D-4E08-8A67-FBA414D78222}" type="presOf" srcId="{FF7785CF-E567-4007-AD47-66FD02753FD7}" destId="{FB266E95-A4C0-4276-B40F-F36DBD3411B8}" srcOrd="0" destOrd="0" presId="urn:microsoft.com/office/officeart/2005/8/layout/cycle2"/>
    <dgm:cxn modelId="{4BCCDD55-75B4-4EA7-9AEC-2075D748419B}" type="presOf" srcId="{E5F102AE-B0AD-4462-A5C2-AC890C45E33F}" destId="{7D7D8B47-DC38-4AEB-BF92-C0CEEB374073}" srcOrd="1" destOrd="0" presId="urn:microsoft.com/office/officeart/2005/8/layout/cycle2"/>
    <dgm:cxn modelId="{CFC1805A-4F76-4BC8-9E68-E07C9D349ED5}" type="presOf" srcId="{E5F102AE-B0AD-4462-A5C2-AC890C45E33F}" destId="{135C41F8-23FC-4969-9117-733FE82B8D9B}" srcOrd="0" destOrd="0" presId="urn:microsoft.com/office/officeart/2005/8/layout/cycle2"/>
    <dgm:cxn modelId="{234D31E2-AF2E-4C68-BD25-AF0F8A145F93}" type="presOf" srcId="{0F030F89-D8C3-4B18-BC6F-3E0724DF314F}" destId="{7E47DA3B-50EC-4162-A115-3B0222A5DF05}" srcOrd="1" destOrd="0" presId="urn:microsoft.com/office/officeart/2005/8/layout/cycle2"/>
    <dgm:cxn modelId="{5BB942CB-12AA-4128-AB6F-F272D2BA0263}" type="presParOf" srcId="{3BD4551E-C12B-47B0-8977-210CA72B04D8}" destId="{0BA82D20-558D-4201-93F2-99B6FF25BE10}" srcOrd="0" destOrd="0" presId="urn:microsoft.com/office/officeart/2005/8/layout/cycle2"/>
    <dgm:cxn modelId="{DDC8FD34-4861-4FA8-B57E-88CDC513F0C8}" type="presParOf" srcId="{3BD4551E-C12B-47B0-8977-210CA72B04D8}" destId="{135C41F8-23FC-4969-9117-733FE82B8D9B}" srcOrd="1" destOrd="0" presId="urn:microsoft.com/office/officeart/2005/8/layout/cycle2"/>
    <dgm:cxn modelId="{EC410C1E-40FF-4C55-A886-8951DFB5E317}" type="presParOf" srcId="{135C41F8-23FC-4969-9117-733FE82B8D9B}" destId="{7D7D8B47-DC38-4AEB-BF92-C0CEEB374073}" srcOrd="0" destOrd="0" presId="urn:microsoft.com/office/officeart/2005/8/layout/cycle2"/>
    <dgm:cxn modelId="{CB2298A5-B284-47EC-BE93-BB900FC7CA90}" type="presParOf" srcId="{3BD4551E-C12B-47B0-8977-210CA72B04D8}" destId="{FB266E95-A4C0-4276-B40F-F36DBD3411B8}" srcOrd="2" destOrd="0" presId="urn:microsoft.com/office/officeart/2005/8/layout/cycle2"/>
    <dgm:cxn modelId="{A01D73EF-4E1C-48EA-BAA5-484B823CA503}" type="presParOf" srcId="{3BD4551E-C12B-47B0-8977-210CA72B04D8}" destId="{2193E33E-2D9B-455E-839B-2E75B3F0A721}" srcOrd="3" destOrd="0" presId="urn:microsoft.com/office/officeart/2005/8/layout/cycle2"/>
    <dgm:cxn modelId="{937CAB16-F8D1-4B28-9C75-A16242F8569E}" type="presParOf" srcId="{2193E33E-2D9B-455E-839B-2E75B3F0A721}" destId="{7E47DA3B-50EC-4162-A115-3B0222A5DF05}" srcOrd="0" destOrd="0" presId="urn:microsoft.com/office/officeart/2005/8/layout/cycle2"/>
    <dgm:cxn modelId="{234E6951-02EA-45B2-8D1C-C25E9699445E}" type="presParOf" srcId="{3BD4551E-C12B-47B0-8977-210CA72B04D8}" destId="{56E1BCF7-05CC-41B2-BB38-871FF1E0D706}" srcOrd="4" destOrd="0" presId="urn:microsoft.com/office/officeart/2005/8/layout/cycle2"/>
    <dgm:cxn modelId="{DE426CCD-3FF2-4DE9-9F7F-81CF47B4F8E6}" type="presParOf" srcId="{3BD4551E-C12B-47B0-8977-210CA72B04D8}" destId="{7CE7B250-486E-406D-BEB2-5A9D7D4F923D}" srcOrd="5" destOrd="0" presId="urn:microsoft.com/office/officeart/2005/8/layout/cycle2"/>
    <dgm:cxn modelId="{74E10344-204E-4C9D-B91C-2A97ABF52770}" type="presParOf" srcId="{7CE7B250-486E-406D-BEB2-5A9D7D4F923D}" destId="{BB3F10CC-1DBA-4B96-9B66-CBDB0EBD330A}" srcOrd="0" destOrd="0" presId="urn:microsoft.com/office/officeart/2005/8/layout/cycle2"/>
    <dgm:cxn modelId="{5FE84C91-CCA3-4A40-9E29-3C16EEAF1E1A}" type="presParOf" srcId="{3BD4551E-C12B-47B0-8977-210CA72B04D8}" destId="{B683FBA3-D3EB-4D3A-8A1E-D77F8BEE434D}" srcOrd="6" destOrd="0" presId="urn:microsoft.com/office/officeart/2005/8/layout/cycle2"/>
    <dgm:cxn modelId="{E3629235-0061-48C8-BB0E-0D7D9742622B}" type="presParOf" srcId="{3BD4551E-C12B-47B0-8977-210CA72B04D8}" destId="{A197897E-8839-458D-90B4-77AE78189141}" srcOrd="7" destOrd="0" presId="urn:microsoft.com/office/officeart/2005/8/layout/cycle2"/>
    <dgm:cxn modelId="{155C83AA-42D6-4C72-AE3E-937825F5E24F}" type="presParOf" srcId="{A197897E-8839-458D-90B4-77AE78189141}" destId="{18149ACE-67FD-4741-8255-5772D7EA27E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2B3718-5B34-4D7C-9558-053A16E0C2DB}" type="doc">
      <dgm:prSet loTypeId="urn:microsoft.com/office/officeart/2005/8/layout/venn2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8B94853-D1CD-41E6-937C-824CE6F261ED}">
      <dgm:prSet phldrT="[Текст]" custT="1"/>
      <dgm:spPr/>
      <dgm:t>
        <a:bodyPr/>
        <a:lstStyle/>
        <a:p>
          <a:r>
            <a:rPr lang="ru-RU" sz="2400" dirty="0" smtClean="0"/>
            <a:t/>
          </a:r>
          <a:br>
            <a:rPr lang="ru-RU" sz="2400" dirty="0" smtClean="0"/>
          </a:br>
          <a:r>
            <a:rPr lang="en-US" sz="2400" dirty="0" smtClean="0"/>
            <a:t>GPS</a:t>
          </a:r>
          <a:r>
            <a:rPr lang="ru-RU" sz="2400" dirty="0" smtClean="0"/>
            <a:t>-модуль </a:t>
          </a:r>
          <a:r>
            <a:rPr lang="ru-RU" sz="1500" dirty="0" smtClean="0"/>
            <a:t>(большинство моделей) </a:t>
          </a:r>
          <a:endParaRPr lang="ru-RU" sz="1500" dirty="0"/>
        </a:p>
      </dgm:t>
    </dgm:pt>
    <dgm:pt modelId="{10ECF803-28FF-4DEC-8E1B-B468784214CA}" type="parTrans" cxnId="{C77F6D46-1B0A-4021-A16C-C78EBD4D75EF}">
      <dgm:prSet/>
      <dgm:spPr/>
      <dgm:t>
        <a:bodyPr/>
        <a:lstStyle/>
        <a:p>
          <a:endParaRPr lang="ru-RU"/>
        </a:p>
      </dgm:t>
    </dgm:pt>
    <dgm:pt modelId="{793F7AC8-4672-4648-B8DC-9D95B4AE2E48}" type="sibTrans" cxnId="{C77F6D46-1B0A-4021-A16C-C78EBD4D75EF}">
      <dgm:prSet/>
      <dgm:spPr/>
      <dgm:t>
        <a:bodyPr/>
        <a:lstStyle/>
        <a:p>
          <a:endParaRPr lang="ru-RU"/>
        </a:p>
      </dgm:t>
    </dgm:pt>
    <dgm:pt modelId="{687BDFA5-4D41-4F9F-B18B-06D317FF30E4}">
      <dgm:prSet phldrT="[Текст]" custT="1"/>
      <dgm:spPr/>
      <dgm:t>
        <a:bodyPr/>
        <a:lstStyle/>
        <a:p>
          <a:r>
            <a:rPr lang="ru-RU" sz="1600" dirty="0" smtClean="0"/>
            <a:t>Комбинированный модуль </a:t>
          </a:r>
          <a:r>
            <a:rPr lang="en-US" sz="1600" dirty="0" smtClean="0"/>
            <a:t>GPS/</a:t>
          </a:r>
          <a:r>
            <a:rPr lang="ru-RU" sz="1600" dirty="0" smtClean="0"/>
            <a:t>ГЛОНАСС (некоторые модели)</a:t>
          </a:r>
          <a:endParaRPr lang="ru-RU" sz="1600" dirty="0"/>
        </a:p>
      </dgm:t>
    </dgm:pt>
    <dgm:pt modelId="{C97E9F27-9621-489D-9765-2A5B6E12512F}" type="parTrans" cxnId="{BCAEC8D2-005A-491C-94AF-623106B7649E}">
      <dgm:prSet/>
      <dgm:spPr/>
      <dgm:t>
        <a:bodyPr/>
        <a:lstStyle/>
        <a:p>
          <a:endParaRPr lang="ru-RU"/>
        </a:p>
      </dgm:t>
    </dgm:pt>
    <dgm:pt modelId="{40F3593B-C88D-4226-BA83-67E2F6C13211}" type="sibTrans" cxnId="{BCAEC8D2-005A-491C-94AF-623106B7649E}">
      <dgm:prSet/>
      <dgm:spPr/>
      <dgm:t>
        <a:bodyPr/>
        <a:lstStyle/>
        <a:p>
          <a:endParaRPr lang="ru-RU"/>
        </a:p>
      </dgm:t>
    </dgm:pt>
    <dgm:pt modelId="{D5681958-FE47-4084-886C-2E50D0B8E48F}" type="pres">
      <dgm:prSet presAssocID="{992B3718-5B34-4D7C-9558-053A16E0C2DB}" presName="Name0" presStyleCnt="0">
        <dgm:presLayoutVars>
          <dgm:chMax val="7"/>
          <dgm:resizeHandles val="exact"/>
        </dgm:presLayoutVars>
      </dgm:prSet>
      <dgm:spPr/>
    </dgm:pt>
    <dgm:pt modelId="{15E987D4-3E52-4F1A-ACA1-E5156B9AABD4}" type="pres">
      <dgm:prSet presAssocID="{992B3718-5B34-4D7C-9558-053A16E0C2DB}" presName="comp1" presStyleCnt="0"/>
      <dgm:spPr/>
    </dgm:pt>
    <dgm:pt modelId="{4FEB9501-031D-41C2-95ED-5AAA0275CAE0}" type="pres">
      <dgm:prSet presAssocID="{992B3718-5B34-4D7C-9558-053A16E0C2DB}" presName="circle1" presStyleLbl="node1" presStyleIdx="0" presStyleCnt="2"/>
      <dgm:spPr/>
      <dgm:t>
        <a:bodyPr/>
        <a:lstStyle/>
        <a:p>
          <a:endParaRPr lang="ru-RU"/>
        </a:p>
      </dgm:t>
    </dgm:pt>
    <dgm:pt modelId="{0EF69D54-E29F-4533-85C3-89CF2F64D083}" type="pres">
      <dgm:prSet presAssocID="{992B3718-5B34-4D7C-9558-053A16E0C2DB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82176C-7EC8-42F6-AED0-F697B089F09E}" type="pres">
      <dgm:prSet presAssocID="{992B3718-5B34-4D7C-9558-053A16E0C2DB}" presName="comp2" presStyleCnt="0"/>
      <dgm:spPr/>
    </dgm:pt>
    <dgm:pt modelId="{D482C972-59F9-4AB9-AD5A-7DB2008D7C99}" type="pres">
      <dgm:prSet presAssocID="{992B3718-5B34-4D7C-9558-053A16E0C2DB}" presName="circle2" presStyleLbl="node1" presStyleIdx="1" presStyleCnt="2" custScaleX="100000" custScaleY="84273" custLinFactNeighborX="1569" custLinFactNeighborY="2621"/>
      <dgm:spPr/>
      <dgm:t>
        <a:bodyPr/>
        <a:lstStyle/>
        <a:p>
          <a:endParaRPr lang="ru-RU"/>
        </a:p>
      </dgm:t>
    </dgm:pt>
    <dgm:pt modelId="{27EB7B26-F1F5-4F21-BDC7-BB1C94562999}" type="pres">
      <dgm:prSet presAssocID="{992B3718-5B34-4D7C-9558-053A16E0C2DB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F03025-9725-4AA5-B09E-EBAC31057F9A}" type="presOf" srcId="{68B94853-D1CD-41E6-937C-824CE6F261ED}" destId="{4FEB9501-031D-41C2-95ED-5AAA0275CAE0}" srcOrd="0" destOrd="0" presId="urn:microsoft.com/office/officeart/2005/8/layout/venn2"/>
    <dgm:cxn modelId="{F0870AEC-1A84-4E93-9B0B-7410590EA960}" type="presOf" srcId="{68B94853-D1CD-41E6-937C-824CE6F261ED}" destId="{0EF69D54-E29F-4533-85C3-89CF2F64D083}" srcOrd="1" destOrd="0" presId="urn:microsoft.com/office/officeart/2005/8/layout/venn2"/>
    <dgm:cxn modelId="{C77F6D46-1B0A-4021-A16C-C78EBD4D75EF}" srcId="{992B3718-5B34-4D7C-9558-053A16E0C2DB}" destId="{68B94853-D1CD-41E6-937C-824CE6F261ED}" srcOrd="0" destOrd="0" parTransId="{10ECF803-28FF-4DEC-8E1B-B468784214CA}" sibTransId="{793F7AC8-4672-4648-B8DC-9D95B4AE2E48}"/>
    <dgm:cxn modelId="{BCAEC8D2-005A-491C-94AF-623106B7649E}" srcId="{992B3718-5B34-4D7C-9558-053A16E0C2DB}" destId="{687BDFA5-4D41-4F9F-B18B-06D317FF30E4}" srcOrd="1" destOrd="0" parTransId="{C97E9F27-9621-489D-9765-2A5B6E12512F}" sibTransId="{40F3593B-C88D-4226-BA83-67E2F6C13211}"/>
    <dgm:cxn modelId="{1956C3FB-190B-40C3-B43D-C7FA19ACEE8F}" type="presOf" srcId="{687BDFA5-4D41-4F9F-B18B-06D317FF30E4}" destId="{27EB7B26-F1F5-4F21-BDC7-BB1C94562999}" srcOrd="1" destOrd="0" presId="urn:microsoft.com/office/officeart/2005/8/layout/venn2"/>
    <dgm:cxn modelId="{DCE921E0-54BF-4C11-B6C2-06892863F161}" type="presOf" srcId="{992B3718-5B34-4D7C-9558-053A16E0C2DB}" destId="{D5681958-FE47-4084-886C-2E50D0B8E48F}" srcOrd="0" destOrd="0" presId="urn:microsoft.com/office/officeart/2005/8/layout/venn2"/>
    <dgm:cxn modelId="{D384D69F-D47A-487F-AFD2-400B464313DD}" type="presOf" srcId="{687BDFA5-4D41-4F9F-B18B-06D317FF30E4}" destId="{D482C972-59F9-4AB9-AD5A-7DB2008D7C99}" srcOrd="0" destOrd="0" presId="urn:microsoft.com/office/officeart/2005/8/layout/venn2"/>
    <dgm:cxn modelId="{0B632F95-0AA1-467E-B1CF-04ADF4E98CE0}" type="presParOf" srcId="{D5681958-FE47-4084-886C-2E50D0B8E48F}" destId="{15E987D4-3E52-4F1A-ACA1-E5156B9AABD4}" srcOrd="0" destOrd="0" presId="urn:microsoft.com/office/officeart/2005/8/layout/venn2"/>
    <dgm:cxn modelId="{AE567A16-5016-4DF2-BA8C-E8FCC7447344}" type="presParOf" srcId="{15E987D4-3E52-4F1A-ACA1-E5156B9AABD4}" destId="{4FEB9501-031D-41C2-95ED-5AAA0275CAE0}" srcOrd="0" destOrd="0" presId="urn:microsoft.com/office/officeart/2005/8/layout/venn2"/>
    <dgm:cxn modelId="{D9231331-4B14-4221-B803-6F2D1CEC8C5D}" type="presParOf" srcId="{15E987D4-3E52-4F1A-ACA1-E5156B9AABD4}" destId="{0EF69D54-E29F-4533-85C3-89CF2F64D083}" srcOrd="1" destOrd="0" presId="urn:microsoft.com/office/officeart/2005/8/layout/venn2"/>
    <dgm:cxn modelId="{B5E2AE9D-A8D8-41F6-BC61-CC473139A5D0}" type="presParOf" srcId="{D5681958-FE47-4084-886C-2E50D0B8E48F}" destId="{1D82176C-7EC8-42F6-AED0-F697B089F09E}" srcOrd="1" destOrd="0" presId="urn:microsoft.com/office/officeart/2005/8/layout/venn2"/>
    <dgm:cxn modelId="{EED46B7D-3302-423A-855B-62AE7CB334AB}" type="presParOf" srcId="{1D82176C-7EC8-42F6-AED0-F697B089F09E}" destId="{D482C972-59F9-4AB9-AD5A-7DB2008D7C99}" srcOrd="0" destOrd="0" presId="urn:microsoft.com/office/officeart/2005/8/layout/venn2"/>
    <dgm:cxn modelId="{5A62A35C-1E12-4E43-A710-A289ADF06BF6}" type="presParOf" srcId="{1D82176C-7EC8-42F6-AED0-F697B089F09E}" destId="{27EB7B26-F1F5-4F21-BDC7-BB1C9456299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3FACE1-31D8-43A5-A6E1-E73B256FD75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DAED71B-510A-4A20-9F7D-1BA67EB44090}">
      <dgm:prSet phldrT="[Текст]"/>
      <dgm:spPr/>
      <dgm:t>
        <a:bodyPr/>
        <a:lstStyle/>
        <a:p>
          <a:r>
            <a:rPr lang="ru-RU" b="1" dirty="0" smtClean="0"/>
            <a:t>Датчик приближения </a:t>
          </a:r>
          <a:endParaRPr lang="ru-RU" dirty="0"/>
        </a:p>
      </dgm:t>
    </dgm:pt>
    <dgm:pt modelId="{54978030-6CD0-4DCF-96FD-2A43CBDD001D}" type="parTrans" cxnId="{95773231-EFE2-4E14-B9CB-0707EB10D6D6}">
      <dgm:prSet/>
      <dgm:spPr/>
      <dgm:t>
        <a:bodyPr/>
        <a:lstStyle/>
        <a:p>
          <a:endParaRPr lang="ru-RU"/>
        </a:p>
      </dgm:t>
    </dgm:pt>
    <dgm:pt modelId="{1DFCC5CA-22A6-4CC3-9F39-8FEB89E366FA}" type="sibTrans" cxnId="{95773231-EFE2-4E14-B9CB-0707EB10D6D6}">
      <dgm:prSet/>
      <dgm:spPr/>
      <dgm:t>
        <a:bodyPr/>
        <a:lstStyle/>
        <a:p>
          <a:endParaRPr lang="ru-RU"/>
        </a:p>
      </dgm:t>
    </dgm:pt>
    <dgm:pt modelId="{664449A2-0400-449F-BE6F-3947D20F8353}">
      <dgm:prSet phldrT="[Текст]"/>
      <dgm:spPr/>
      <dgm:t>
        <a:bodyPr/>
        <a:lstStyle/>
        <a:p>
          <a:r>
            <a:rPr lang="ru-RU" dirty="0" smtClean="0"/>
            <a:t>отключает подсветку и блокирует экран при приближении телефона </a:t>
          </a:r>
          <a:br>
            <a:rPr lang="ru-RU" dirty="0" smtClean="0"/>
          </a:br>
          <a:r>
            <a:rPr lang="ru-RU" dirty="0" smtClean="0"/>
            <a:t>к уху во время разговора</a:t>
          </a:r>
          <a:endParaRPr lang="ru-RU" dirty="0"/>
        </a:p>
      </dgm:t>
    </dgm:pt>
    <dgm:pt modelId="{268A1050-0E39-4FDA-A2BD-F9F29692606E}" type="parTrans" cxnId="{8E4CE000-1167-4940-825A-C43C1FD2AC1A}">
      <dgm:prSet/>
      <dgm:spPr/>
      <dgm:t>
        <a:bodyPr/>
        <a:lstStyle/>
        <a:p>
          <a:endParaRPr lang="ru-RU"/>
        </a:p>
      </dgm:t>
    </dgm:pt>
    <dgm:pt modelId="{0C3AD8AA-9762-43CA-AC0B-E8FA707D0579}" type="sibTrans" cxnId="{8E4CE000-1167-4940-825A-C43C1FD2AC1A}">
      <dgm:prSet/>
      <dgm:spPr/>
      <dgm:t>
        <a:bodyPr/>
        <a:lstStyle/>
        <a:p>
          <a:endParaRPr lang="ru-RU"/>
        </a:p>
      </dgm:t>
    </dgm:pt>
    <dgm:pt modelId="{58FB4800-7BC0-4686-ACD5-C475C74FCC73}">
      <dgm:prSet phldrT="[Текст]"/>
      <dgm:spPr/>
      <dgm:t>
        <a:bodyPr/>
        <a:lstStyle/>
        <a:p>
          <a:r>
            <a:rPr lang="ru-RU" b="1" dirty="0" smtClean="0"/>
            <a:t>Акселерометр</a:t>
          </a:r>
          <a:r>
            <a:rPr lang="ru-RU" dirty="0" smtClean="0"/>
            <a:t> </a:t>
          </a:r>
          <a:endParaRPr lang="ru-RU" dirty="0"/>
        </a:p>
      </dgm:t>
    </dgm:pt>
    <dgm:pt modelId="{42CB9546-96C8-4F7E-9A68-D32A892656D5}" type="parTrans" cxnId="{19235681-594A-4FC4-BB6F-CB8A78EC689C}">
      <dgm:prSet/>
      <dgm:spPr/>
      <dgm:t>
        <a:bodyPr/>
        <a:lstStyle/>
        <a:p>
          <a:endParaRPr lang="ru-RU"/>
        </a:p>
      </dgm:t>
    </dgm:pt>
    <dgm:pt modelId="{CB86E4EC-5A9F-4EDB-8F86-3D6C47025BEE}" type="sibTrans" cxnId="{19235681-594A-4FC4-BB6F-CB8A78EC689C}">
      <dgm:prSet/>
      <dgm:spPr/>
      <dgm:t>
        <a:bodyPr/>
        <a:lstStyle/>
        <a:p>
          <a:endParaRPr lang="ru-RU"/>
        </a:p>
      </dgm:t>
    </dgm:pt>
    <dgm:pt modelId="{C5D1F3D4-B316-4889-B65A-381F4CEECAC4}">
      <dgm:prSet phldrT="[Текст]"/>
      <dgm:spPr/>
      <dgm:t>
        <a:bodyPr/>
        <a:lstStyle/>
        <a:p>
          <a:r>
            <a:rPr lang="ru-RU" dirty="0" smtClean="0"/>
            <a:t>реагирует на смену ориентации экрана: в играх, особенно симуляторах; </a:t>
          </a:r>
          <a:r>
            <a:rPr lang="en-US" dirty="0" smtClean="0"/>
            <a:t/>
          </a:r>
          <a:br>
            <a:rPr lang="en-US" dirty="0" smtClean="0"/>
          </a:br>
          <a:r>
            <a:rPr lang="ru-RU" dirty="0" smtClean="0"/>
            <a:t>в качестве шагомера</a:t>
          </a:r>
          <a:endParaRPr lang="ru-RU" dirty="0"/>
        </a:p>
      </dgm:t>
    </dgm:pt>
    <dgm:pt modelId="{58C543FF-9FBF-4C37-AB24-0DD8FA73FBC5}" type="parTrans" cxnId="{9CEDAA26-CE03-443E-999A-37E3C2AEA81A}">
      <dgm:prSet/>
      <dgm:spPr/>
      <dgm:t>
        <a:bodyPr/>
        <a:lstStyle/>
        <a:p>
          <a:endParaRPr lang="ru-RU"/>
        </a:p>
      </dgm:t>
    </dgm:pt>
    <dgm:pt modelId="{696077EC-DFAA-443F-B7E0-F1503B8F6CF4}" type="sibTrans" cxnId="{9CEDAA26-CE03-443E-999A-37E3C2AEA81A}">
      <dgm:prSet/>
      <dgm:spPr/>
      <dgm:t>
        <a:bodyPr/>
        <a:lstStyle/>
        <a:p>
          <a:endParaRPr lang="ru-RU"/>
        </a:p>
      </dgm:t>
    </dgm:pt>
    <dgm:pt modelId="{FD434D73-0D3C-4AA8-AE33-29B803B5744A}" type="pres">
      <dgm:prSet presAssocID="{7C3FACE1-31D8-43A5-A6E1-E73B256FD75E}" presName="Name0" presStyleCnt="0">
        <dgm:presLayoutVars>
          <dgm:dir/>
          <dgm:animLvl val="lvl"/>
          <dgm:resizeHandles val="exact"/>
        </dgm:presLayoutVars>
      </dgm:prSet>
      <dgm:spPr/>
    </dgm:pt>
    <dgm:pt modelId="{CAA3E604-D01D-4E0A-A152-CF86068B17B0}" type="pres">
      <dgm:prSet presAssocID="{FDAED71B-510A-4A20-9F7D-1BA67EB44090}" presName="composite" presStyleCnt="0"/>
      <dgm:spPr/>
    </dgm:pt>
    <dgm:pt modelId="{A64414E3-F9BE-45B7-8598-9E398E21F36B}" type="pres">
      <dgm:prSet presAssocID="{FDAED71B-510A-4A20-9F7D-1BA67EB440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E6732D-9182-4F33-BC2B-CC52813DB26D}" type="pres">
      <dgm:prSet presAssocID="{FDAED71B-510A-4A20-9F7D-1BA67EB4409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621BCA-F88E-43E6-9B2D-E52940E8A0BF}" type="pres">
      <dgm:prSet presAssocID="{1DFCC5CA-22A6-4CC3-9F39-8FEB89E366FA}" presName="space" presStyleCnt="0"/>
      <dgm:spPr/>
    </dgm:pt>
    <dgm:pt modelId="{78C5077A-E052-4163-A9EB-7D315B7091E0}" type="pres">
      <dgm:prSet presAssocID="{58FB4800-7BC0-4686-ACD5-C475C74FCC73}" presName="composite" presStyleCnt="0"/>
      <dgm:spPr/>
    </dgm:pt>
    <dgm:pt modelId="{623C07D7-4DC1-4BDC-956C-770929C9FE73}" type="pres">
      <dgm:prSet presAssocID="{58FB4800-7BC0-4686-ACD5-C475C74FCC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F9DE24F-224F-4B7B-B769-11B0B83676A0}" type="pres">
      <dgm:prSet presAssocID="{58FB4800-7BC0-4686-ACD5-C475C74FCC7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E1A7AC-F7CC-4F64-9E3A-F1AC533474F0}" type="presOf" srcId="{FDAED71B-510A-4A20-9F7D-1BA67EB44090}" destId="{A64414E3-F9BE-45B7-8598-9E398E21F36B}" srcOrd="0" destOrd="0" presId="urn:microsoft.com/office/officeart/2005/8/layout/hList1"/>
    <dgm:cxn modelId="{19235681-594A-4FC4-BB6F-CB8A78EC689C}" srcId="{7C3FACE1-31D8-43A5-A6E1-E73B256FD75E}" destId="{58FB4800-7BC0-4686-ACD5-C475C74FCC73}" srcOrd="1" destOrd="0" parTransId="{42CB9546-96C8-4F7E-9A68-D32A892656D5}" sibTransId="{CB86E4EC-5A9F-4EDB-8F86-3D6C47025BEE}"/>
    <dgm:cxn modelId="{697A4271-5870-4915-894B-1693629FE15D}" type="presOf" srcId="{C5D1F3D4-B316-4889-B65A-381F4CEECAC4}" destId="{FF9DE24F-224F-4B7B-B769-11B0B83676A0}" srcOrd="0" destOrd="0" presId="urn:microsoft.com/office/officeart/2005/8/layout/hList1"/>
    <dgm:cxn modelId="{DCA46804-4252-42EA-8D60-96A9185D3C85}" type="presOf" srcId="{7C3FACE1-31D8-43A5-A6E1-E73B256FD75E}" destId="{FD434D73-0D3C-4AA8-AE33-29B803B5744A}" srcOrd="0" destOrd="0" presId="urn:microsoft.com/office/officeart/2005/8/layout/hList1"/>
    <dgm:cxn modelId="{95773231-EFE2-4E14-B9CB-0707EB10D6D6}" srcId="{7C3FACE1-31D8-43A5-A6E1-E73B256FD75E}" destId="{FDAED71B-510A-4A20-9F7D-1BA67EB44090}" srcOrd="0" destOrd="0" parTransId="{54978030-6CD0-4DCF-96FD-2A43CBDD001D}" sibTransId="{1DFCC5CA-22A6-4CC3-9F39-8FEB89E366FA}"/>
    <dgm:cxn modelId="{8E4CE000-1167-4940-825A-C43C1FD2AC1A}" srcId="{FDAED71B-510A-4A20-9F7D-1BA67EB44090}" destId="{664449A2-0400-449F-BE6F-3947D20F8353}" srcOrd="0" destOrd="0" parTransId="{268A1050-0E39-4FDA-A2BD-F9F29692606E}" sibTransId="{0C3AD8AA-9762-43CA-AC0B-E8FA707D0579}"/>
    <dgm:cxn modelId="{9CEDAA26-CE03-443E-999A-37E3C2AEA81A}" srcId="{58FB4800-7BC0-4686-ACD5-C475C74FCC73}" destId="{C5D1F3D4-B316-4889-B65A-381F4CEECAC4}" srcOrd="0" destOrd="0" parTransId="{58C543FF-9FBF-4C37-AB24-0DD8FA73FBC5}" sibTransId="{696077EC-DFAA-443F-B7E0-F1503B8F6CF4}"/>
    <dgm:cxn modelId="{F1343575-AC97-4A30-A773-4FD2A8B9AC09}" type="presOf" srcId="{58FB4800-7BC0-4686-ACD5-C475C74FCC73}" destId="{623C07D7-4DC1-4BDC-956C-770929C9FE73}" srcOrd="0" destOrd="0" presId="urn:microsoft.com/office/officeart/2005/8/layout/hList1"/>
    <dgm:cxn modelId="{52486CCA-FA97-4FBB-8B7D-CDFC9B30FA7B}" type="presOf" srcId="{664449A2-0400-449F-BE6F-3947D20F8353}" destId="{6DE6732D-9182-4F33-BC2B-CC52813DB26D}" srcOrd="0" destOrd="0" presId="urn:microsoft.com/office/officeart/2005/8/layout/hList1"/>
    <dgm:cxn modelId="{B6A11A27-D78E-4C68-91E0-C954B2184BE7}" type="presParOf" srcId="{FD434D73-0D3C-4AA8-AE33-29B803B5744A}" destId="{CAA3E604-D01D-4E0A-A152-CF86068B17B0}" srcOrd="0" destOrd="0" presId="urn:microsoft.com/office/officeart/2005/8/layout/hList1"/>
    <dgm:cxn modelId="{FEEDBF5C-3F4B-470F-8C34-4C56330C85FE}" type="presParOf" srcId="{CAA3E604-D01D-4E0A-A152-CF86068B17B0}" destId="{A64414E3-F9BE-45B7-8598-9E398E21F36B}" srcOrd="0" destOrd="0" presId="urn:microsoft.com/office/officeart/2005/8/layout/hList1"/>
    <dgm:cxn modelId="{A9089A76-6B11-4503-94EA-6AF9E356A7A7}" type="presParOf" srcId="{CAA3E604-D01D-4E0A-A152-CF86068B17B0}" destId="{6DE6732D-9182-4F33-BC2B-CC52813DB26D}" srcOrd="1" destOrd="0" presId="urn:microsoft.com/office/officeart/2005/8/layout/hList1"/>
    <dgm:cxn modelId="{DD90493E-1E81-48C7-AB30-B7C155CC2CBE}" type="presParOf" srcId="{FD434D73-0D3C-4AA8-AE33-29B803B5744A}" destId="{8A621BCA-F88E-43E6-9B2D-E52940E8A0BF}" srcOrd="1" destOrd="0" presId="urn:microsoft.com/office/officeart/2005/8/layout/hList1"/>
    <dgm:cxn modelId="{D82D51C7-FB96-4F9C-9049-EACD3826AB19}" type="presParOf" srcId="{FD434D73-0D3C-4AA8-AE33-29B803B5744A}" destId="{78C5077A-E052-4163-A9EB-7D315B7091E0}" srcOrd="2" destOrd="0" presId="urn:microsoft.com/office/officeart/2005/8/layout/hList1"/>
    <dgm:cxn modelId="{6392F9A2-01A5-469E-8446-667B97A339C1}" type="presParOf" srcId="{78C5077A-E052-4163-A9EB-7D315B7091E0}" destId="{623C07D7-4DC1-4BDC-956C-770929C9FE73}" srcOrd="0" destOrd="0" presId="urn:microsoft.com/office/officeart/2005/8/layout/hList1"/>
    <dgm:cxn modelId="{B9F7D551-DC46-4D42-B59B-16884E492226}" type="presParOf" srcId="{78C5077A-E052-4163-A9EB-7D315B7091E0}" destId="{FF9DE24F-224F-4B7B-B769-11B0B83676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FACE1-31D8-43A5-A6E1-E73B256FD75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DAED71B-510A-4A20-9F7D-1BA67EB44090}">
      <dgm:prSet phldrT="[Текст]"/>
      <dgm:spPr/>
      <dgm:t>
        <a:bodyPr/>
        <a:lstStyle/>
        <a:p>
          <a:r>
            <a:rPr lang="ru-RU" b="1" dirty="0" smtClean="0"/>
            <a:t>Датчик освещенности </a:t>
          </a:r>
          <a:endParaRPr lang="ru-RU" dirty="0"/>
        </a:p>
      </dgm:t>
    </dgm:pt>
    <dgm:pt modelId="{54978030-6CD0-4DCF-96FD-2A43CBDD001D}" type="parTrans" cxnId="{95773231-EFE2-4E14-B9CB-0707EB10D6D6}">
      <dgm:prSet/>
      <dgm:spPr/>
      <dgm:t>
        <a:bodyPr/>
        <a:lstStyle/>
        <a:p>
          <a:endParaRPr lang="ru-RU"/>
        </a:p>
      </dgm:t>
    </dgm:pt>
    <dgm:pt modelId="{1DFCC5CA-22A6-4CC3-9F39-8FEB89E366FA}" type="sibTrans" cxnId="{95773231-EFE2-4E14-B9CB-0707EB10D6D6}">
      <dgm:prSet/>
      <dgm:spPr/>
      <dgm:t>
        <a:bodyPr/>
        <a:lstStyle/>
        <a:p>
          <a:endParaRPr lang="ru-RU"/>
        </a:p>
      </dgm:t>
    </dgm:pt>
    <dgm:pt modelId="{664449A2-0400-449F-BE6F-3947D20F8353}">
      <dgm:prSet phldrT="[Текст]"/>
      <dgm:spPr/>
      <dgm:t>
        <a:bodyPr/>
        <a:lstStyle/>
        <a:p>
          <a:r>
            <a:rPr lang="ru-RU" dirty="0" smtClean="0"/>
            <a:t>регулирует яркость экрана</a:t>
          </a:r>
          <a:endParaRPr lang="ru-RU" dirty="0"/>
        </a:p>
      </dgm:t>
    </dgm:pt>
    <dgm:pt modelId="{268A1050-0E39-4FDA-A2BD-F9F29692606E}" type="parTrans" cxnId="{8E4CE000-1167-4940-825A-C43C1FD2AC1A}">
      <dgm:prSet/>
      <dgm:spPr/>
      <dgm:t>
        <a:bodyPr/>
        <a:lstStyle/>
        <a:p>
          <a:endParaRPr lang="ru-RU"/>
        </a:p>
      </dgm:t>
    </dgm:pt>
    <dgm:pt modelId="{0C3AD8AA-9762-43CA-AC0B-E8FA707D0579}" type="sibTrans" cxnId="{8E4CE000-1167-4940-825A-C43C1FD2AC1A}">
      <dgm:prSet/>
      <dgm:spPr/>
      <dgm:t>
        <a:bodyPr/>
        <a:lstStyle/>
        <a:p>
          <a:endParaRPr lang="ru-RU"/>
        </a:p>
      </dgm:t>
    </dgm:pt>
    <dgm:pt modelId="{58FB4800-7BC0-4686-ACD5-C475C74FCC73}">
      <dgm:prSet phldrT="[Текст]"/>
      <dgm:spPr/>
      <dgm:t>
        <a:bodyPr/>
        <a:lstStyle/>
        <a:p>
          <a:r>
            <a:rPr lang="ru-RU" b="1" dirty="0" smtClean="0"/>
            <a:t>Гироскоп</a:t>
          </a:r>
          <a:r>
            <a:rPr lang="ru-RU" dirty="0" smtClean="0"/>
            <a:t> </a:t>
          </a:r>
          <a:endParaRPr lang="ru-RU" dirty="0"/>
        </a:p>
      </dgm:t>
    </dgm:pt>
    <dgm:pt modelId="{42CB9546-96C8-4F7E-9A68-D32A892656D5}" type="parTrans" cxnId="{19235681-594A-4FC4-BB6F-CB8A78EC689C}">
      <dgm:prSet/>
      <dgm:spPr/>
      <dgm:t>
        <a:bodyPr/>
        <a:lstStyle/>
        <a:p>
          <a:endParaRPr lang="ru-RU"/>
        </a:p>
      </dgm:t>
    </dgm:pt>
    <dgm:pt modelId="{CB86E4EC-5A9F-4EDB-8F86-3D6C47025BEE}" type="sibTrans" cxnId="{19235681-594A-4FC4-BB6F-CB8A78EC689C}">
      <dgm:prSet/>
      <dgm:spPr/>
      <dgm:t>
        <a:bodyPr/>
        <a:lstStyle/>
        <a:p>
          <a:endParaRPr lang="ru-RU"/>
        </a:p>
      </dgm:t>
    </dgm:pt>
    <dgm:pt modelId="{C5D1F3D4-B316-4889-B65A-381F4CEECAC4}">
      <dgm:prSet phldrT="[Текст]"/>
      <dgm:spPr/>
      <dgm:t>
        <a:bodyPr/>
        <a:lstStyle/>
        <a:p>
          <a:r>
            <a:rPr lang="ru-RU" dirty="0" smtClean="0"/>
            <a:t>позиционирует устройство </a:t>
          </a:r>
          <a:r>
            <a:rPr lang="en-US" dirty="0" smtClean="0"/>
            <a:t/>
          </a:r>
          <a:br>
            <a:rPr lang="en-US" dirty="0" smtClean="0"/>
          </a:br>
          <a:r>
            <a:rPr lang="ru-RU" dirty="0" smtClean="0"/>
            <a:t>в пространстве</a:t>
          </a:r>
          <a:endParaRPr lang="ru-RU" dirty="0"/>
        </a:p>
      </dgm:t>
    </dgm:pt>
    <dgm:pt modelId="{58C543FF-9FBF-4C37-AB24-0DD8FA73FBC5}" type="parTrans" cxnId="{9CEDAA26-CE03-443E-999A-37E3C2AEA81A}">
      <dgm:prSet/>
      <dgm:spPr/>
      <dgm:t>
        <a:bodyPr/>
        <a:lstStyle/>
        <a:p>
          <a:endParaRPr lang="ru-RU"/>
        </a:p>
      </dgm:t>
    </dgm:pt>
    <dgm:pt modelId="{696077EC-DFAA-443F-B7E0-F1503B8F6CF4}" type="sibTrans" cxnId="{9CEDAA26-CE03-443E-999A-37E3C2AEA81A}">
      <dgm:prSet/>
      <dgm:spPr/>
      <dgm:t>
        <a:bodyPr/>
        <a:lstStyle/>
        <a:p>
          <a:endParaRPr lang="ru-RU"/>
        </a:p>
      </dgm:t>
    </dgm:pt>
    <dgm:pt modelId="{FD434D73-0D3C-4AA8-AE33-29B803B5744A}" type="pres">
      <dgm:prSet presAssocID="{7C3FACE1-31D8-43A5-A6E1-E73B256FD75E}" presName="Name0" presStyleCnt="0">
        <dgm:presLayoutVars>
          <dgm:dir/>
          <dgm:animLvl val="lvl"/>
          <dgm:resizeHandles val="exact"/>
        </dgm:presLayoutVars>
      </dgm:prSet>
      <dgm:spPr/>
    </dgm:pt>
    <dgm:pt modelId="{CAA3E604-D01D-4E0A-A152-CF86068B17B0}" type="pres">
      <dgm:prSet presAssocID="{FDAED71B-510A-4A20-9F7D-1BA67EB44090}" presName="composite" presStyleCnt="0"/>
      <dgm:spPr/>
    </dgm:pt>
    <dgm:pt modelId="{A64414E3-F9BE-45B7-8598-9E398E21F36B}" type="pres">
      <dgm:prSet presAssocID="{FDAED71B-510A-4A20-9F7D-1BA67EB440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E6732D-9182-4F33-BC2B-CC52813DB26D}" type="pres">
      <dgm:prSet presAssocID="{FDAED71B-510A-4A20-9F7D-1BA67EB4409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621BCA-F88E-43E6-9B2D-E52940E8A0BF}" type="pres">
      <dgm:prSet presAssocID="{1DFCC5CA-22A6-4CC3-9F39-8FEB89E366FA}" presName="space" presStyleCnt="0"/>
      <dgm:spPr/>
    </dgm:pt>
    <dgm:pt modelId="{78C5077A-E052-4163-A9EB-7D315B7091E0}" type="pres">
      <dgm:prSet presAssocID="{58FB4800-7BC0-4686-ACD5-C475C74FCC73}" presName="composite" presStyleCnt="0"/>
      <dgm:spPr/>
    </dgm:pt>
    <dgm:pt modelId="{623C07D7-4DC1-4BDC-956C-770929C9FE73}" type="pres">
      <dgm:prSet presAssocID="{58FB4800-7BC0-4686-ACD5-C475C74FCC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9DE24F-224F-4B7B-B769-11B0B83676A0}" type="pres">
      <dgm:prSet presAssocID="{58FB4800-7BC0-4686-ACD5-C475C74FCC7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773231-EFE2-4E14-B9CB-0707EB10D6D6}" srcId="{7C3FACE1-31D8-43A5-A6E1-E73B256FD75E}" destId="{FDAED71B-510A-4A20-9F7D-1BA67EB44090}" srcOrd="0" destOrd="0" parTransId="{54978030-6CD0-4DCF-96FD-2A43CBDD001D}" sibTransId="{1DFCC5CA-22A6-4CC3-9F39-8FEB89E366FA}"/>
    <dgm:cxn modelId="{3A1FC088-FFB8-4674-A35A-E045B81202C2}" type="presOf" srcId="{C5D1F3D4-B316-4889-B65A-381F4CEECAC4}" destId="{FF9DE24F-224F-4B7B-B769-11B0B83676A0}" srcOrd="0" destOrd="0" presId="urn:microsoft.com/office/officeart/2005/8/layout/hList1"/>
    <dgm:cxn modelId="{5219C119-5A42-438E-988E-941DBE8E4A97}" type="presOf" srcId="{664449A2-0400-449F-BE6F-3947D20F8353}" destId="{6DE6732D-9182-4F33-BC2B-CC52813DB26D}" srcOrd="0" destOrd="0" presId="urn:microsoft.com/office/officeart/2005/8/layout/hList1"/>
    <dgm:cxn modelId="{32775A36-D8EB-44FA-9551-B1AD31C581BE}" type="presOf" srcId="{FDAED71B-510A-4A20-9F7D-1BA67EB44090}" destId="{A64414E3-F9BE-45B7-8598-9E398E21F36B}" srcOrd="0" destOrd="0" presId="urn:microsoft.com/office/officeart/2005/8/layout/hList1"/>
    <dgm:cxn modelId="{1926E846-6E22-4B37-9059-F9ECDEB00E88}" type="presOf" srcId="{58FB4800-7BC0-4686-ACD5-C475C74FCC73}" destId="{623C07D7-4DC1-4BDC-956C-770929C9FE73}" srcOrd="0" destOrd="0" presId="urn:microsoft.com/office/officeart/2005/8/layout/hList1"/>
    <dgm:cxn modelId="{B5E00093-728B-4CCB-81FB-CD5FCC75119A}" type="presOf" srcId="{7C3FACE1-31D8-43A5-A6E1-E73B256FD75E}" destId="{FD434D73-0D3C-4AA8-AE33-29B803B5744A}" srcOrd="0" destOrd="0" presId="urn:microsoft.com/office/officeart/2005/8/layout/hList1"/>
    <dgm:cxn modelId="{8E4CE000-1167-4940-825A-C43C1FD2AC1A}" srcId="{FDAED71B-510A-4A20-9F7D-1BA67EB44090}" destId="{664449A2-0400-449F-BE6F-3947D20F8353}" srcOrd="0" destOrd="0" parTransId="{268A1050-0E39-4FDA-A2BD-F9F29692606E}" sibTransId="{0C3AD8AA-9762-43CA-AC0B-E8FA707D0579}"/>
    <dgm:cxn modelId="{9CEDAA26-CE03-443E-999A-37E3C2AEA81A}" srcId="{58FB4800-7BC0-4686-ACD5-C475C74FCC73}" destId="{C5D1F3D4-B316-4889-B65A-381F4CEECAC4}" srcOrd="0" destOrd="0" parTransId="{58C543FF-9FBF-4C37-AB24-0DD8FA73FBC5}" sibTransId="{696077EC-DFAA-443F-B7E0-F1503B8F6CF4}"/>
    <dgm:cxn modelId="{19235681-594A-4FC4-BB6F-CB8A78EC689C}" srcId="{7C3FACE1-31D8-43A5-A6E1-E73B256FD75E}" destId="{58FB4800-7BC0-4686-ACD5-C475C74FCC73}" srcOrd="1" destOrd="0" parTransId="{42CB9546-96C8-4F7E-9A68-D32A892656D5}" sibTransId="{CB86E4EC-5A9F-4EDB-8F86-3D6C47025BEE}"/>
    <dgm:cxn modelId="{1C6CF9EF-176C-45DC-AE52-E1C059527E84}" type="presParOf" srcId="{FD434D73-0D3C-4AA8-AE33-29B803B5744A}" destId="{CAA3E604-D01D-4E0A-A152-CF86068B17B0}" srcOrd="0" destOrd="0" presId="urn:microsoft.com/office/officeart/2005/8/layout/hList1"/>
    <dgm:cxn modelId="{AE88A908-EC6C-4F78-9A25-906F8C66B333}" type="presParOf" srcId="{CAA3E604-D01D-4E0A-A152-CF86068B17B0}" destId="{A64414E3-F9BE-45B7-8598-9E398E21F36B}" srcOrd="0" destOrd="0" presId="urn:microsoft.com/office/officeart/2005/8/layout/hList1"/>
    <dgm:cxn modelId="{D9F7822C-79F7-437E-ACDF-AB08AB483D0A}" type="presParOf" srcId="{CAA3E604-D01D-4E0A-A152-CF86068B17B0}" destId="{6DE6732D-9182-4F33-BC2B-CC52813DB26D}" srcOrd="1" destOrd="0" presId="urn:microsoft.com/office/officeart/2005/8/layout/hList1"/>
    <dgm:cxn modelId="{5ABD6650-7511-4983-976A-35DF2F247D47}" type="presParOf" srcId="{FD434D73-0D3C-4AA8-AE33-29B803B5744A}" destId="{8A621BCA-F88E-43E6-9B2D-E52940E8A0BF}" srcOrd="1" destOrd="0" presId="urn:microsoft.com/office/officeart/2005/8/layout/hList1"/>
    <dgm:cxn modelId="{10C3CA6F-09D8-48CA-9118-0AB78637DC75}" type="presParOf" srcId="{FD434D73-0D3C-4AA8-AE33-29B803B5744A}" destId="{78C5077A-E052-4163-A9EB-7D315B7091E0}" srcOrd="2" destOrd="0" presId="urn:microsoft.com/office/officeart/2005/8/layout/hList1"/>
    <dgm:cxn modelId="{79991443-CC3D-4AEE-8780-7928B4651AC9}" type="presParOf" srcId="{78C5077A-E052-4163-A9EB-7D315B7091E0}" destId="{623C07D7-4DC1-4BDC-956C-770929C9FE73}" srcOrd="0" destOrd="0" presId="urn:microsoft.com/office/officeart/2005/8/layout/hList1"/>
    <dgm:cxn modelId="{DC147472-5D1E-4DD5-953D-7A00BFB9408E}" type="presParOf" srcId="{78C5077A-E052-4163-A9EB-7D315B7091E0}" destId="{FF9DE24F-224F-4B7B-B769-11B0B83676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E4801E-C659-4FB4-A2E0-282DC0237693}">
      <dsp:nvSpPr>
        <dsp:cNvPr id="0" name=""/>
        <dsp:cNvSpPr/>
      </dsp:nvSpPr>
      <dsp:spPr>
        <a:xfrm>
          <a:off x="847052" y="3076"/>
          <a:ext cx="2721966" cy="9941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занимает всю площадь передней панели устройств</a:t>
          </a:r>
          <a:r>
            <a:rPr lang="ru-RU" sz="1600" kern="1200" dirty="0" smtClean="0"/>
            <a:t>а </a:t>
          </a:r>
          <a:endParaRPr lang="ru-RU" sz="1600" kern="1200" dirty="0"/>
        </a:p>
      </dsp:txBody>
      <dsp:txXfrm>
        <a:off x="847052" y="3076"/>
        <a:ext cx="2721966" cy="994100"/>
      </dsp:txXfrm>
    </dsp:sp>
    <dsp:sp modelId="{B481480F-66F0-47D0-9DB6-0A21BADD9F81}">
      <dsp:nvSpPr>
        <dsp:cNvPr id="0" name=""/>
        <dsp:cNvSpPr/>
      </dsp:nvSpPr>
      <dsp:spPr>
        <a:xfrm>
          <a:off x="1919746" y="1077898"/>
          <a:ext cx="576578" cy="576578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919746" y="1077898"/>
        <a:ext cx="576578" cy="576578"/>
      </dsp:txXfrm>
    </dsp:sp>
    <dsp:sp modelId="{0054D1B2-6A44-4824-BB8D-0DF3053369AF}">
      <dsp:nvSpPr>
        <dsp:cNvPr id="0" name=""/>
        <dsp:cNvSpPr/>
      </dsp:nvSpPr>
      <dsp:spPr>
        <a:xfrm>
          <a:off x="960359" y="1735197"/>
          <a:ext cx="2495351" cy="9941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высокое разрешение </a:t>
          </a:r>
          <a:endParaRPr lang="ru-RU" sz="1600" b="1" kern="1200" dirty="0"/>
        </a:p>
      </dsp:txBody>
      <dsp:txXfrm>
        <a:off x="960359" y="1735197"/>
        <a:ext cx="2495351" cy="994100"/>
      </dsp:txXfrm>
    </dsp:sp>
    <dsp:sp modelId="{A08038C2-6E51-45E9-8E01-8B67536D426C}">
      <dsp:nvSpPr>
        <dsp:cNvPr id="0" name=""/>
        <dsp:cNvSpPr/>
      </dsp:nvSpPr>
      <dsp:spPr>
        <a:xfrm>
          <a:off x="1919746" y="2810019"/>
          <a:ext cx="576578" cy="576578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919746" y="2810019"/>
        <a:ext cx="576578" cy="576578"/>
      </dsp:txXfrm>
    </dsp:sp>
    <dsp:sp modelId="{FC3278F3-AA6B-4312-A4AA-827716819203}">
      <dsp:nvSpPr>
        <dsp:cNvPr id="0" name=""/>
        <dsp:cNvSpPr/>
      </dsp:nvSpPr>
      <dsp:spPr>
        <a:xfrm>
          <a:off x="1029007" y="3467318"/>
          <a:ext cx="2358056" cy="9941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чувствителен </a:t>
          </a:r>
          <a:br>
            <a:rPr lang="ru-RU" sz="1600" b="1" kern="1200" dirty="0" smtClean="0"/>
          </a:br>
          <a:r>
            <a:rPr lang="ru-RU" sz="1600" b="1" kern="1200" dirty="0" smtClean="0"/>
            <a:t>к прикосновениям</a:t>
          </a:r>
          <a:endParaRPr lang="ru-RU" sz="1600" b="1" kern="1200" dirty="0"/>
        </a:p>
      </dsp:txBody>
      <dsp:txXfrm>
        <a:off x="1029007" y="3467318"/>
        <a:ext cx="2358056" cy="994100"/>
      </dsp:txXfrm>
    </dsp:sp>
    <dsp:sp modelId="{5ED35133-4CC4-40BE-BE86-CD879757AB24}">
      <dsp:nvSpPr>
        <dsp:cNvPr id="0" name=""/>
        <dsp:cNvSpPr/>
      </dsp:nvSpPr>
      <dsp:spPr>
        <a:xfrm rot="21539975">
          <a:off x="3806910" y="2001139"/>
          <a:ext cx="765341" cy="3698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21539975">
        <a:off x="3806910" y="2001139"/>
        <a:ext cx="765341" cy="369805"/>
      </dsp:txXfrm>
    </dsp:sp>
    <dsp:sp modelId="{EC48FFA6-4135-4D59-B5E7-6980F70114DD}">
      <dsp:nvSpPr>
        <dsp:cNvPr id="0" name=""/>
        <dsp:cNvSpPr/>
      </dsp:nvSpPr>
      <dsp:spPr>
        <a:xfrm>
          <a:off x="5012531" y="1234409"/>
          <a:ext cx="2404292" cy="18557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не физические кнопки, </a:t>
          </a:r>
          <a:br>
            <a:rPr lang="ru-RU" sz="1900" kern="1200" dirty="0" smtClean="0"/>
          </a:br>
          <a:r>
            <a:rPr lang="ru-RU" sz="1900" kern="1200" dirty="0" smtClean="0"/>
            <a:t>а </a:t>
          </a:r>
          <a:r>
            <a:rPr lang="en-US" sz="1900" b="1" kern="1200" dirty="0" smtClean="0"/>
            <a:t>touch</a:t>
          </a:r>
          <a:r>
            <a:rPr lang="ru-RU" sz="1900" b="1" kern="1200" dirty="0" smtClean="0"/>
            <a:t>-интерфейс</a:t>
          </a:r>
          <a:endParaRPr lang="ru-RU" sz="1900" kern="1200" dirty="0"/>
        </a:p>
      </dsp:txBody>
      <dsp:txXfrm>
        <a:off x="5012531" y="1234409"/>
        <a:ext cx="2404292" cy="18557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A82D20-558D-4201-93F2-99B6FF25BE10}">
      <dsp:nvSpPr>
        <dsp:cNvPr id="0" name=""/>
        <dsp:cNvSpPr/>
      </dsp:nvSpPr>
      <dsp:spPr>
        <a:xfrm>
          <a:off x="1216452" y="200649"/>
          <a:ext cx="1337386" cy="13373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Аудио</a:t>
          </a:r>
          <a:br>
            <a:rPr lang="ru-RU" sz="2000" b="1" kern="1200" dirty="0" smtClean="0"/>
          </a:br>
          <a:r>
            <a:rPr lang="ru-RU" sz="2000" b="1" kern="1200" dirty="0" smtClean="0"/>
            <a:t>плеер</a:t>
          </a:r>
          <a:endParaRPr lang="ru-RU" sz="2000" b="1" kern="1200" dirty="0"/>
        </a:p>
      </dsp:txBody>
      <dsp:txXfrm>
        <a:off x="1216452" y="200649"/>
        <a:ext cx="1337386" cy="1337386"/>
      </dsp:txXfrm>
    </dsp:sp>
    <dsp:sp modelId="{135C41F8-23FC-4969-9117-733FE82B8D9B}">
      <dsp:nvSpPr>
        <dsp:cNvPr id="0" name=""/>
        <dsp:cNvSpPr/>
      </dsp:nvSpPr>
      <dsp:spPr>
        <a:xfrm rot="21532189">
          <a:off x="2919433" y="614560"/>
          <a:ext cx="881441" cy="451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50" b="1" kern="1200"/>
        </a:p>
      </dsp:txBody>
      <dsp:txXfrm rot="21532189">
        <a:off x="2919433" y="614560"/>
        <a:ext cx="881441" cy="451368"/>
      </dsp:txXfrm>
    </dsp:sp>
    <dsp:sp modelId="{FB266E95-A4C0-4276-B40F-F36DBD3411B8}">
      <dsp:nvSpPr>
        <dsp:cNvPr id="0" name=""/>
        <dsp:cNvSpPr/>
      </dsp:nvSpPr>
      <dsp:spPr>
        <a:xfrm>
          <a:off x="4216352" y="141467"/>
          <a:ext cx="1337386" cy="1337386"/>
        </a:xfrm>
        <a:prstGeom prst="ellipse">
          <a:avLst/>
        </a:prstGeom>
        <a:gradFill rotWithShape="0">
          <a:gsLst>
            <a:gs pos="0">
              <a:schemeClr val="accent3">
                <a:hueOff val="-477801"/>
                <a:satOff val="393"/>
                <a:lumOff val="-327"/>
                <a:alphaOff val="0"/>
                <a:tint val="96000"/>
                <a:lumMod val="100000"/>
              </a:schemeClr>
            </a:gs>
            <a:gs pos="78000">
              <a:schemeClr val="accent3">
                <a:hueOff val="-477801"/>
                <a:satOff val="393"/>
                <a:lumOff val="-3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Видео</a:t>
          </a:r>
          <a:br>
            <a:rPr lang="ru-RU" sz="2000" b="1" kern="1200" dirty="0" smtClean="0"/>
          </a:br>
          <a:r>
            <a:rPr lang="ru-RU" sz="2000" b="1" kern="1200" dirty="0" smtClean="0"/>
            <a:t>плеер</a:t>
          </a:r>
          <a:endParaRPr lang="ru-RU" sz="2000" b="1" kern="1200" dirty="0"/>
        </a:p>
      </dsp:txBody>
      <dsp:txXfrm>
        <a:off x="4216352" y="141467"/>
        <a:ext cx="1337386" cy="1337386"/>
      </dsp:txXfrm>
    </dsp:sp>
    <dsp:sp modelId="{2193E33E-2D9B-455E-839B-2E75B3F0A721}">
      <dsp:nvSpPr>
        <dsp:cNvPr id="0" name=""/>
        <dsp:cNvSpPr/>
      </dsp:nvSpPr>
      <dsp:spPr>
        <a:xfrm rot="5340674">
          <a:off x="4678036" y="1666039"/>
          <a:ext cx="451351" cy="451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477801"/>
                <a:satOff val="393"/>
                <a:lumOff val="-327"/>
                <a:alphaOff val="0"/>
                <a:tint val="96000"/>
                <a:lumMod val="100000"/>
              </a:schemeClr>
            </a:gs>
            <a:gs pos="78000">
              <a:schemeClr val="accent3">
                <a:hueOff val="-477801"/>
                <a:satOff val="393"/>
                <a:lumOff val="-3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50" b="1" kern="1200"/>
        </a:p>
      </dsp:txBody>
      <dsp:txXfrm rot="5340674">
        <a:off x="4678036" y="1666039"/>
        <a:ext cx="451351" cy="451368"/>
      </dsp:txXfrm>
    </dsp:sp>
    <dsp:sp modelId="{56E1BCF7-05CC-41B2-BB38-871FF1E0D706}">
      <dsp:nvSpPr>
        <dsp:cNvPr id="0" name=""/>
        <dsp:cNvSpPr/>
      </dsp:nvSpPr>
      <dsp:spPr>
        <a:xfrm>
          <a:off x="4019020" y="2330127"/>
          <a:ext cx="1813630" cy="1686939"/>
        </a:xfrm>
        <a:prstGeom prst="ellipse">
          <a:avLst/>
        </a:prstGeom>
        <a:gradFill rotWithShape="0">
          <a:gsLst>
            <a:gs pos="0">
              <a:schemeClr val="accent3">
                <a:hueOff val="-955602"/>
                <a:satOff val="787"/>
                <a:lumOff val="-654"/>
                <a:alphaOff val="0"/>
                <a:tint val="96000"/>
                <a:lumMod val="100000"/>
              </a:schemeClr>
            </a:gs>
            <a:gs pos="78000">
              <a:schemeClr val="accent3">
                <a:hueOff val="-955602"/>
                <a:satOff val="787"/>
                <a:lumOff val="-6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Камера </a:t>
          </a:r>
          <a:br>
            <a:rPr lang="ru-RU" sz="1400" b="1" kern="1200" dirty="0" smtClean="0"/>
          </a:br>
          <a:r>
            <a:rPr lang="ru-RU" sz="1400" b="1" kern="1200" dirty="0" smtClean="0"/>
            <a:t>для фотоснимков и видеосъемки</a:t>
          </a:r>
          <a:endParaRPr lang="ru-RU" sz="1400" b="1" kern="1200" dirty="0"/>
        </a:p>
      </dsp:txBody>
      <dsp:txXfrm>
        <a:off x="4019020" y="2330127"/>
        <a:ext cx="1813630" cy="1686939"/>
      </dsp:txXfrm>
    </dsp:sp>
    <dsp:sp modelId="{7CE7B250-486E-406D-BEB2-5A9D7D4F923D}">
      <dsp:nvSpPr>
        <dsp:cNvPr id="0" name=""/>
        <dsp:cNvSpPr/>
      </dsp:nvSpPr>
      <dsp:spPr>
        <a:xfrm rot="10759414">
          <a:off x="2997147" y="2966420"/>
          <a:ext cx="722207" cy="451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55602"/>
                <a:satOff val="787"/>
                <a:lumOff val="-654"/>
                <a:alphaOff val="0"/>
                <a:tint val="96000"/>
                <a:lumMod val="100000"/>
              </a:schemeClr>
            </a:gs>
            <a:gs pos="78000">
              <a:schemeClr val="accent3">
                <a:hueOff val="-955602"/>
                <a:satOff val="787"/>
                <a:lumOff val="-6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50" b="1" kern="1200"/>
        </a:p>
      </dsp:txBody>
      <dsp:txXfrm rot="10759414">
        <a:off x="2997147" y="2966420"/>
        <a:ext cx="722207" cy="451368"/>
      </dsp:txXfrm>
    </dsp:sp>
    <dsp:sp modelId="{B683FBA3-D3EB-4D3A-8A1E-D77F8BEE434D}">
      <dsp:nvSpPr>
        <dsp:cNvPr id="0" name=""/>
        <dsp:cNvSpPr/>
      </dsp:nvSpPr>
      <dsp:spPr>
        <a:xfrm>
          <a:off x="583710" y="2336175"/>
          <a:ext cx="2072922" cy="1752899"/>
        </a:xfrm>
        <a:prstGeom prst="ellipse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Набор библиотек </a:t>
          </a:r>
          <a:br>
            <a:rPr lang="ru-RU" sz="1400" b="1" kern="1200" dirty="0" smtClean="0"/>
          </a:br>
          <a:r>
            <a:rPr lang="ru-RU" sz="1400" b="1" kern="1200" dirty="0" smtClean="0"/>
            <a:t>для обработки мультимедиа </a:t>
          </a:r>
          <a:r>
            <a:rPr lang="en-US" sz="1400" b="1" kern="1200" dirty="0" smtClean="0"/>
            <a:t>Media Framework</a:t>
          </a:r>
          <a:endParaRPr lang="ru-RU" sz="1400" b="1" kern="1200" dirty="0"/>
        </a:p>
      </dsp:txBody>
      <dsp:txXfrm>
        <a:off x="583710" y="2336175"/>
        <a:ext cx="2072922" cy="1752899"/>
      </dsp:txXfrm>
    </dsp:sp>
    <dsp:sp modelId="{A197897E-8839-458D-90B4-77AE78189141}">
      <dsp:nvSpPr>
        <dsp:cNvPr id="0" name=""/>
        <dsp:cNvSpPr/>
      </dsp:nvSpPr>
      <dsp:spPr>
        <a:xfrm rot="16587088">
          <a:off x="1548006" y="1723389"/>
          <a:ext cx="430090" cy="451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50" b="1" kern="1200"/>
        </a:p>
      </dsp:txBody>
      <dsp:txXfrm rot="16587088">
        <a:off x="1548006" y="1723389"/>
        <a:ext cx="430090" cy="4513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EB9501-031D-41C2-95ED-5AAA0275CAE0}">
      <dsp:nvSpPr>
        <dsp:cNvPr id="0" name=""/>
        <dsp:cNvSpPr/>
      </dsp:nvSpPr>
      <dsp:spPr>
        <a:xfrm>
          <a:off x="524283" y="0"/>
          <a:ext cx="4064000" cy="406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/>
          </a:r>
          <a:br>
            <a:rPr lang="ru-RU" sz="2400" kern="1200" dirty="0" smtClean="0"/>
          </a:br>
          <a:r>
            <a:rPr lang="en-US" sz="2400" kern="1200" dirty="0" smtClean="0"/>
            <a:t>GPS</a:t>
          </a:r>
          <a:r>
            <a:rPr lang="ru-RU" sz="2400" kern="1200" dirty="0" smtClean="0"/>
            <a:t>-модуль </a:t>
          </a:r>
          <a:r>
            <a:rPr lang="ru-RU" sz="1500" kern="1200" dirty="0" smtClean="0"/>
            <a:t>(большинство моделей) </a:t>
          </a:r>
          <a:endParaRPr lang="ru-RU" sz="1500" kern="1200" dirty="0"/>
        </a:p>
      </dsp:txBody>
      <dsp:txXfrm>
        <a:off x="1489483" y="304800"/>
        <a:ext cx="2133600" cy="690880"/>
      </dsp:txXfrm>
    </dsp:sp>
    <dsp:sp modelId="{D482C972-59F9-4AB9-AD5A-7DB2008D7C99}">
      <dsp:nvSpPr>
        <dsp:cNvPr id="0" name=""/>
        <dsp:cNvSpPr/>
      </dsp:nvSpPr>
      <dsp:spPr>
        <a:xfrm>
          <a:off x="1080107" y="1335567"/>
          <a:ext cx="3048000" cy="2568641"/>
        </a:xfrm>
        <a:prstGeom prst="ellipse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Комбинированный модуль </a:t>
          </a:r>
          <a:r>
            <a:rPr lang="en-US" sz="1600" kern="1200" dirty="0" smtClean="0"/>
            <a:t>GPS/</a:t>
          </a:r>
          <a:r>
            <a:rPr lang="ru-RU" sz="1600" kern="1200" dirty="0" smtClean="0"/>
            <a:t>ГЛОНАСС (некоторые модели)</a:t>
          </a:r>
          <a:endParaRPr lang="ru-RU" sz="1600" kern="1200" dirty="0"/>
        </a:p>
      </dsp:txBody>
      <dsp:txXfrm>
        <a:off x="1526476" y="1977727"/>
        <a:ext cx="2155261" cy="12843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4414E3-F9BE-45B7-8598-9E398E21F36B}">
      <dsp:nvSpPr>
        <dsp:cNvPr id="0" name=""/>
        <dsp:cNvSpPr/>
      </dsp:nvSpPr>
      <dsp:spPr>
        <a:xfrm>
          <a:off x="29" y="160000"/>
          <a:ext cx="2848570" cy="845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Датчик приближения </a:t>
          </a:r>
          <a:endParaRPr lang="ru-RU" sz="2400" kern="1200" dirty="0"/>
        </a:p>
      </dsp:txBody>
      <dsp:txXfrm>
        <a:off x="29" y="160000"/>
        <a:ext cx="2848570" cy="845278"/>
      </dsp:txXfrm>
    </dsp:sp>
    <dsp:sp modelId="{6DE6732D-9182-4F33-BC2B-CC52813DB26D}">
      <dsp:nvSpPr>
        <dsp:cNvPr id="0" name=""/>
        <dsp:cNvSpPr/>
      </dsp:nvSpPr>
      <dsp:spPr>
        <a:xfrm>
          <a:off x="29" y="1005279"/>
          <a:ext cx="2848570" cy="2898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отключает подсветку и блокирует экран при приближении телефона </a:t>
          </a:r>
          <a:br>
            <a:rPr lang="ru-RU" sz="2400" kern="1200" dirty="0" smtClean="0"/>
          </a:br>
          <a:r>
            <a:rPr lang="ru-RU" sz="2400" kern="1200" dirty="0" smtClean="0"/>
            <a:t>к уху во время разговора</a:t>
          </a:r>
          <a:endParaRPr lang="ru-RU" sz="2400" kern="1200" dirty="0"/>
        </a:p>
      </dsp:txBody>
      <dsp:txXfrm>
        <a:off x="29" y="1005279"/>
        <a:ext cx="2848570" cy="2898720"/>
      </dsp:txXfrm>
    </dsp:sp>
    <dsp:sp modelId="{623C07D7-4DC1-4BDC-956C-770929C9FE73}">
      <dsp:nvSpPr>
        <dsp:cNvPr id="0" name=""/>
        <dsp:cNvSpPr/>
      </dsp:nvSpPr>
      <dsp:spPr>
        <a:xfrm>
          <a:off x="3247399" y="160000"/>
          <a:ext cx="2848570" cy="845278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Акселерометр</a:t>
          </a:r>
          <a:r>
            <a:rPr lang="ru-RU" sz="2400" kern="1200" dirty="0" smtClean="0"/>
            <a:t> </a:t>
          </a:r>
          <a:endParaRPr lang="ru-RU" sz="2400" kern="1200" dirty="0"/>
        </a:p>
      </dsp:txBody>
      <dsp:txXfrm>
        <a:off x="3247399" y="160000"/>
        <a:ext cx="2848570" cy="845278"/>
      </dsp:txXfrm>
    </dsp:sp>
    <dsp:sp modelId="{FF9DE24F-224F-4B7B-B769-11B0B83676A0}">
      <dsp:nvSpPr>
        <dsp:cNvPr id="0" name=""/>
        <dsp:cNvSpPr/>
      </dsp:nvSpPr>
      <dsp:spPr>
        <a:xfrm>
          <a:off x="3247399" y="1005279"/>
          <a:ext cx="2848570" cy="2898720"/>
        </a:xfrm>
        <a:prstGeom prst="rect">
          <a:avLst/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реагирует на смену ориентации экрана: в играх, особенно симуляторах; 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ru-RU" sz="2400" kern="1200" dirty="0" smtClean="0"/>
            <a:t>в качестве шагомера</a:t>
          </a:r>
          <a:endParaRPr lang="ru-RU" sz="2400" kern="1200" dirty="0"/>
        </a:p>
      </dsp:txBody>
      <dsp:txXfrm>
        <a:off x="3247399" y="1005279"/>
        <a:ext cx="2848570" cy="28987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4414E3-F9BE-45B7-8598-9E398E21F36B}">
      <dsp:nvSpPr>
        <dsp:cNvPr id="0" name=""/>
        <dsp:cNvSpPr/>
      </dsp:nvSpPr>
      <dsp:spPr>
        <a:xfrm>
          <a:off x="29" y="708431"/>
          <a:ext cx="2848570" cy="90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Датчик освещенности </a:t>
          </a:r>
          <a:endParaRPr lang="ru-RU" sz="2600" kern="1200" dirty="0"/>
        </a:p>
      </dsp:txBody>
      <dsp:txXfrm>
        <a:off x="29" y="708431"/>
        <a:ext cx="2848570" cy="907492"/>
      </dsp:txXfrm>
    </dsp:sp>
    <dsp:sp modelId="{6DE6732D-9182-4F33-BC2B-CC52813DB26D}">
      <dsp:nvSpPr>
        <dsp:cNvPr id="0" name=""/>
        <dsp:cNvSpPr/>
      </dsp:nvSpPr>
      <dsp:spPr>
        <a:xfrm>
          <a:off x="29" y="1615924"/>
          <a:ext cx="2848570" cy="17396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dirty="0" smtClean="0"/>
            <a:t>регулирует яркость экрана</a:t>
          </a:r>
          <a:endParaRPr lang="ru-RU" sz="2600" kern="1200" dirty="0"/>
        </a:p>
      </dsp:txBody>
      <dsp:txXfrm>
        <a:off x="29" y="1615924"/>
        <a:ext cx="2848570" cy="1739643"/>
      </dsp:txXfrm>
    </dsp:sp>
    <dsp:sp modelId="{623C07D7-4DC1-4BDC-956C-770929C9FE73}">
      <dsp:nvSpPr>
        <dsp:cNvPr id="0" name=""/>
        <dsp:cNvSpPr/>
      </dsp:nvSpPr>
      <dsp:spPr>
        <a:xfrm>
          <a:off x="3247399" y="708431"/>
          <a:ext cx="2848570" cy="907492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Гироскоп</a:t>
          </a: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3247399" y="708431"/>
        <a:ext cx="2848570" cy="907492"/>
      </dsp:txXfrm>
    </dsp:sp>
    <dsp:sp modelId="{FF9DE24F-224F-4B7B-B769-11B0B83676A0}">
      <dsp:nvSpPr>
        <dsp:cNvPr id="0" name=""/>
        <dsp:cNvSpPr/>
      </dsp:nvSpPr>
      <dsp:spPr>
        <a:xfrm>
          <a:off x="3247399" y="1615924"/>
          <a:ext cx="2848570" cy="1739643"/>
        </a:xfrm>
        <a:prstGeom prst="rect">
          <a:avLst/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dirty="0" smtClean="0"/>
            <a:t>позиционирует устройство 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ru-RU" sz="2600" kern="1200" dirty="0" smtClean="0"/>
            <a:t>в пространстве</a:t>
          </a:r>
          <a:endParaRPr lang="ru-RU" sz="2600" kern="1200" dirty="0"/>
        </a:p>
      </dsp:txBody>
      <dsp:txXfrm>
        <a:off x="3247399" y="1615924"/>
        <a:ext cx="2848570" cy="173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Player.html#StateDiagram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Recorder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186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Жизненный цикл экземпляра класса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MediaPlayer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http://developer.android.com/reference/android/media/MediaPlayer.html#StateDiagram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Рис. 5.2. Жизненный цикл экземпляра класса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MediaRecorder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http://developer.android.com/reference/android/media/MediaRecorder.html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91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5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91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6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91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7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911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114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F28626-CFC0-452F-A4A7-F65C8C48B601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32922-A2D9-4200-9569-7088DCA2A4F1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D35B50-BCA7-47CB-9AA0-666E25AC5A2D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9A820-4252-43A9-91CD-A0742AF1699E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46D120-75BC-44FA-A1C7-923DB609BE16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82AF-2730-4AC7-ABDF-42841DF60F88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CDB649-56EE-4528-A77C-7E35DBA570A9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137025-3854-40EF-8FF4-E0ACE879AA98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BAF724-F4CA-4DCD-A837-7458CD53381E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D19D0A-D894-424C-9F08-4116B65DE646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D5E5AC-13FC-431D-AF59-DA803A92ED1C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A919D3-88E1-4433-8B84-66DE3F5ACC36}" type="datetime1">
              <a:rPr lang="ru-RU" smtClean="0"/>
              <a:t>22.02.2014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B7C4F4-B3F9-4C81-AD88-0DC1C0289AEB}" type="datetime1">
              <a:rPr lang="ru-RU" smtClean="0"/>
              <a:t>22.02.2014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B26938-25A5-4755-BD11-D098D05313EA}" type="datetime1">
              <a:rPr lang="ru-RU" smtClean="0"/>
              <a:t>22.02.2014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01D586-7B2E-494C-A25D-009443A098AE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43D09C-34F9-48E1-8437-2671F58FF415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5B3E97-B469-4683-855C-EF0014BF9D85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edia/mediaplayer.html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developer.android.com/guide/appendix/media-forma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media/audio-capture.html" TargetMode="External"/><Relationship Id="rId5" Type="http://schemas.openxmlformats.org/officeDocument/2006/relationships/hyperlink" Target="http://developer.android.com/reference/android/media/MediaRecorder.html" TargetMode="External"/><Relationship Id="rId4" Type="http://schemas.openxmlformats.org/officeDocument/2006/relationships/hyperlink" Target="http://developer.android.com/reference/android/media/MediaPlayer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50905/" TargetMode="External"/><Relationship Id="rId2" Type="http://schemas.openxmlformats.org/officeDocument/2006/relationships/hyperlink" Target="http://www.cmsmagazine.ru/library/items/moblile/tactile-intera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city.az/?p=8233" TargetMode="External"/><Relationship Id="rId4" Type="http://schemas.openxmlformats.org/officeDocument/2006/relationships/hyperlink" Target="http://software.intel.com/ru-ru/node/39425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Использование возможностей смартфона в приложениях</a:t>
            </a:r>
            <a:endParaRPr lang="ru-RU" sz="40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Смартфон «взаимодействует» со средой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24544" y="2912950"/>
            <a:ext cx="3960440" cy="3945050"/>
          </a:xfrm>
        </p:spPr>
        <p:txBody>
          <a:bodyPr/>
          <a:lstStyle/>
          <a:p>
            <a:r>
              <a:rPr lang="ru-RU" dirty="0" smtClean="0"/>
              <a:t>— 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graphicFrame>
        <p:nvGraphicFramePr>
          <p:cNvPr id="7" name="Схема 6"/>
          <p:cNvGraphicFramePr/>
          <p:nvPr/>
        </p:nvGraphicFramePr>
        <p:xfrm>
          <a:off x="75557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Смартфон «взаимодействует» со средой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graphicFrame>
        <p:nvGraphicFramePr>
          <p:cNvPr id="7" name="Схема 6"/>
          <p:cNvGraphicFramePr/>
          <p:nvPr/>
        </p:nvGraphicFramePr>
        <p:xfrm>
          <a:off x="68356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Сенсорное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(</a:t>
            </a:r>
            <a:r>
              <a:rPr lang="en-US" b="1" dirty="0" smtClean="0"/>
              <a:t>touch</a:t>
            </a:r>
            <a:r>
              <a:rPr lang="ru-RU" b="1" dirty="0" smtClean="0"/>
              <a:t>) управление</a:t>
            </a:r>
            <a:endParaRPr lang="ru-RU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008945"/>
          </a:xfrm>
        </p:spPr>
        <p:txBody>
          <a:bodyPr/>
          <a:lstStyle/>
          <a:p>
            <a:r>
              <a:rPr lang="ru-RU" dirty="0" smtClean="0"/>
              <a:t>подразумевает </a:t>
            </a:r>
            <a:r>
              <a:rPr lang="ru-RU" dirty="0" smtClean="0"/>
              <a:t>использование сенсорных жестов для взаимодействия с </a:t>
            </a:r>
            <a:r>
              <a:rPr lang="ru-RU" dirty="0" smtClean="0"/>
              <a:t>приложением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83767" y="1844823"/>
            <a:ext cx="4473545" cy="3024337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175260" algn="l"/>
              </a:tabLs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Касание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touch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>
              <a:spcAft>
                <a:spcPts val="0"/>
              </a:spcAft>
              <a:tabLst>
                <a:tab pos="175260" algn="l"/>
              </a:tabLs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Использование: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 Запуск действия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по умолчанию </a:t>
            </a:r>
            <a:b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для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выбранного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элемента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>
              <a:spcAft>
                <a:spcPts val="0"/>
              </a:spcAft>
              <a:tabLst>
                <a:tab pos="175260" algn="l"/>
              </a:tabLs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нажать,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отпустить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endParaRPr lang="ru-RU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168" cy="2760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83767" y="1844823"/>
            <a:ext cx="4473545" cy="3456385"/>
          </a:xfrm>
        </p:spPr>
        <p:txBody>
          <a:bodyPr/>
          <a:lstStyle/>
          <a:p>
            <a:pPr marL="360363" indent="-360363" algn="l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Длинное касание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long touch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360363" indent="-360363"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: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Выбор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элемента. Не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стоит использовать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этот жест для вызова контекстного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меню</a:t>
            </a:r>
            <a:endParaRPr lang="en-US" kern="50" dirty="0" smtClean="0">
              <a:solidFill>
                <a:schemeClr val="tx2"/>
              </a:solidFill>
              <a:ea typeface="SimSun"/>
              <a:cs typeface="Calibri"/>
            </a:endParaRPr>
          </a:p>
          <a:p>
            <a:pPr marL="360363" indent="-360363"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нажать, ждать,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отпустить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72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83767" y="1844823"/>
            <a:ext cx="4473545" cy="3888433"/>
          </a:xfrm>
        </p:spPr>
        <p:txBody>
          <a:bodyPr/>
          <a:lstStyle/>
          <a:p>
            <a:pPr marL="3175" marR="3175" indent="266700">
              <a:spcBef>
                <a:spcPts val="1200"/>
              </a:spcBef>
              <a:spcAft>
                <a:spcPts val="0"/>
              </a:spcAft>
              <a:tabLst>
                <a:tab pos="38100" algn="l"/>
              </a:tabLs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Скольжение или перетаскивание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swipe or drag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3175" marR="3175" indent="266700">
              <a:spcAft>
                <a:spcPts val="0"/>
              </a:spcAft>
              <a:tabLst>
                <a:tab pos="38100" algn="l"/>
              </a:tabLs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Прокрутка содержимого или навигация </a:t>
            </a:r>
            <a:b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между элементами интерфейса </a:t>
            </a:r>
            <a:b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одного уровня иерархии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3175" indent="266700"/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нажать, переместить, отпустить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66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267745" y="1700809"/>
            <a:ext cx="4689568" cy="3744415"/>
          </a:xfrm>
        </p:spPr>
        <p:txBody>
          <a:bodyPr/>
          <a:lstStyle/>
          <a:p>
            <a:pPr marL="547688" indent="-368300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Скольжение после длинного касания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long press drag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547688" indent="-368300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Использование: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Перегруппировка данных или перемещение в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контейнер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547688" indent="-368300"/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длительное касание, переместить, отпустить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74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11759" y="1700809"/>
            <a:ext cx="4752529" cy="2808311"/>
          </a:xfrm>
        </p:spPr>
        <p:txBody>
          <a:bodyPr/>
          <a:lstStyle/>
          <a:p>
            <a:pPr marL="269875" indent="-269875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Двойное касание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d</a:t>
            </a:r>
            <a:r>
              <a:rPr lang="ru-RU" b="1" kern="50" dirty="0" err="1" smtClean="0">
                <a:solidFill>
                  <a:schemeClr val="tx2"/>
                </a:solidFill>
                <a:ea typeface="SimSun"/>
                <a:cs typeface="Calibri"/>
              </a:rPr>
              <a:t>ouble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 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touch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269875" indent="-269875"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</a:t>
            </a: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: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Увеличение масштаба, выделение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текста</a:t>
            </a:r>
            <a:endParaRPr lang="ru-RU" sz="18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269875" indent="-269875"/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: быстрая последовательность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двух касаний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91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339753" y="1700809"/>
            <a:ext cx="5184576" cy="4032447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</a:pP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Перетаскивание с двойным </a:t>
            </a: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касанием </a:t>
            </a:r>
            <a:b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(</a:t>
            </a:r>
            <a:r>
              <a:rPr lang="en-US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d</a:t>
            </a:r>
            <a:r>
              <a:rPr lang="ru-RU" sz="1800" b="1" kern="50" dirty="0" err="1" smtClean="0">
                <a:solidFill>
                  <a:schemeClr val="tx2"/>
                </a:solidFill>
                <a:ea typeface="SimSun"/>
                <a:cs typeface="Calibri"/>
              </a:rPr>
              <a:t>ouble</a:t>
            </a: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 </a:t>
            </a:r>
            <a:r>
              <a:rPr lang="en-US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touch drag</a:t>
            </a: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endParaRPr lang="ru-RU" sz="1600" b="1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285750" indent="-285750">
              <a:spcAft>
                <a:spcPts val="0"/>
              </a:spcAft>
            </a:pP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</a:t>
            </a: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: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 Изменение размеров: расширение или сужение по отношению 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/>
            </a:r>
            <a:b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к 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центру 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жеста</a:t>
            </a:r>
            <a:endParaRPr lang="ru-RU" sz="16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285750" indent="-285750">
              <a:spcAft>
                <a:spcPts val="0"/>
              </a:spcAft>
            </a:pPr>
            <a:r>
              <a:rPr lang="ru-RU" sz="1800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: касание, следующее </a:t>
            </a:r>
            <a:r>
              <a:rPr lang="en-US" sz="1800" kern="50" dirty="0" smtClean="0">
                <a:solidFill>
                  <a:schemeClr val="tx2"/>
                </a:solidFill>
                <a:ea typeface="SimSun"/>
                <a:cs typeface="Calibri"/>
              </a:rPr>
              <a:t/>
            </a:r>
            <a:br>
              <a:rPr lang="en-US" sz="1800" kern="50" dirty="0" smtClean="0">
                <a:solidFill>
                  <a:schemeClr val="tx2"/>
                </a:solidFill>
                <a:ea typeface="SimSun"/>
                <a:cs typeface="Calibri"/>
              </a:rPr>
            </a:b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за 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двойным касанием со 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Calibri"/>
              </a:rPr>
              <a:t>смещением:</a:t>
            </a:r>
            <a:endParaRPr lang="ru-RU" sz="16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pPr marL="285750" lvl="1">
              <a:spcAft>
                <a:spcPts val="0"/>
              </a:spcAft>
              <a:buFont typeface="Wingdings"/>
              <a:buChar char=""/>
              <a:tabLst>
                <a:tab pos="457200" algn="l"/>
              </a:tabLst>
            </a:pPr>
            <a:r>
              <a:rPr lang="ru-RU" sz="1400" kern="50" dirty="0" smtClean="0">
                <a:solidFill>
                  <a:schemeClr val="tx2"/>
                </a:solidFill>
                <a:ea typeface="SimSun"/>
                <a:cs typeface="Calibri"/>
              </a:rPr>
              <a:t>смещение вверх уменьшает размер </a:t>
            </a:r>
            <a:r>
              <a:rPr lang="ru-RU" sz="1400" kern="50" dirty="0" smtClean="0">
                <a:solidFill>
                  <a:schemeClr val="tx2"/>
                </a:solidFill>
                <a:ea typeface="SimSun"/>
                <a:cs typeface="Calibri"/>
              </a:rPr>
              <a:t>содержимого</a:t>
            </a:r>
            <a:endParaRPr lang="ru-RU" sz="1200" kern="50" dirty="0" smtClean="0">
              <a:solidFill>
                <a:schemeClr val="tx2"/>
              </a:solidFill>
              <a:ea typeface="SimSun"/>
              <a:cs typeface="OpenSymbol"/>
            </a:endParaRPr>
          </a:p>
          <a:p>
            <a:pPr marL="285750" lvl="1"/>
            <a:r>
              <a:rPr lang="ru-RU" sz="1400" kern="50" dirty="0" smtClean="0">
                <a:solidFill>
                  <a:schemeClr val="tx2"/>
                </a:solidFill>
                <a:ea typeface="SimSun"/>
                <a:cs typeface="Calibri"/>
              </a:rPr>
              <a:t>смещение вниз увеличивает размер </a:t>
            </a:r>
            <a:r>
              <a:rPr lang="ru-RU" sz="1400" kern="50" dirty="0" smtClean="0">
                <a:solidFill>
                  <a:schemeClr val="tx2"/>
                </a:solidFill>
                <a:ea typeface="SimSun"/>
                <a:cs typeface="Calibri"/>
              </a:rPr>
              <a:t>содержимого</a:t>
            </a:r>
            <a:endParaRPr lang="ru-RU" sz="1400" dirty="0">
              <a:solidFill>
                <a:schemeClr val="tx2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86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 anchor="t"/>
          <a:lstStyle/>
          <a:p>
            <a:r>
              <a:rPr lang="ru-RU" dirty="0" smtClean="0"/>
              <a:t>Отличительные особенности смартфонов</a:t>
            </a:r>
          </a:p>
          <a:p>
            <a:r>
              <a:rPr lang="ru-RU" dirty="0" smtClean="0"/>
              <a:t>Сенсорное </a:t>
            </a:r>
            <a:r>
              <a:rPr lang="ru-RU" dirty="0" smtClean="0"/>
              <a:t>(</a:t>
            </a:r>
            <a:r>
              <a:rPr lang="en-US" dirty="0" smtClean="0"/>
              <a:t>touch) </a:t>
            </a:r>
            <a:r>
              <a:rPr lang="ru-RU" dirty="0" smtClean="0"/>
              <a:t>управление</a:t>
            </a:r>
          </a:p>
          <a:p>
            <a:r>
              <a:rPr lang="ru-RU" dirty="0" smtClean="0"/>
              <a:t>Работа </a:t>
            </a:r>
            <a:r>
              <a:rPr lang="ru-RU" dirty="0" smtClean="0"/>
              <a:t>с мультимедиа  </a:t>
            </a:r>
          </a:p>
          <a:p>
            <a:r>
              <a:rPr lang="ru-RU" dirty="0" smtClean="0"/>
              <a:t>Использование </a:t>
            </a:r>
            <a:r>
              <a:rPr lang="ru-RU" dirty="0" smtClean="0"/>
              <a:t>встроенной камеры</a:t>
            </a:r>
          </a:p>
          <a:p>
            <a:r>
              <a:rPr lang="ru-RU" dirty="0" smtClean="0"/>
              <a:t>Взаимодействие </a:t>
            </a:r>
            <a:r>
              <a:rPr lang="ru-RU" dirty="0" smtClean="0"/>
              <a:t>с системами позиционирования </a:t>
            </a:r>
          </a:p>
          <a:p>
            <a:r>
              <a:rPr lang="ru-RU" dirty="0" smtClean="0"/>
              <a:t>Другие </a:t>
            </a:r>
            <a:r>
              <a:rPr lang="ru-RU" dirty="0" smtClean="0"/>
              <a:t>сенсоры и датчики</a:t>
            </a:r>
          </a:p>
          <a:p>
            <a:pPr marL="0" indent="0" eaLnBrk="1" hangingPunct="1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11759" y="1700809"/>
            <a:ext cx="4545553" cy="2808311"/>
          </a:xfrm>
        </p:spPr>
        <p:txBody>
          <a:bodyPr/>
          <a:lstStyle/>
          <a:p>
            <a:pPr marL="269875" indent="-269875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Сведение пальцев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pinch close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Mangal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Использование: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уменьшение содержимого,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сворачивание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Выполнение: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 касание экрана двумя пальцами, свести,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отпустить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91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Сенсорное управление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411759" y="1700809"/>
            <a:ext cx="4545553" cy="3384375"/>
          </a:xfrm>
        </p:spPr>
        <p:txBody>
          <a:bodyPr/>
          <a:lstStyle/>
          <a:p>
            <a:pPr marL="360363" indent="-360363">
              <a:spcBef>
                <a:spcPts val="1200"/>
              </a:spcBef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Разведение пальцев (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pinch open</a:t>
            </a:r>
            <a:r>
              <a:rPr lang="en-US" b="1" kern="50" dirty="0" smtClean="0">
                <a:solidFill>
                  <a:schemeClr val="tx2"/>
                </a:solidFill>
                <a:ea typeface="SimSun"/>
                <a:cs typeface="Calibri"/>
              </a:rPr>
              <a:t>)</a:t>
            </a:r>
            <a:r>
              <a:rPr lang="ru-RU" sz="1800" kern="50" dirty="0" smtClean="0">
                <a:solidFill>
                  <a:schemeClr val="tx2"/>
                </a:solidFill>
                <a:ea typeface="SimSun"/>
                <a:cs typeface="Mangal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Использование: 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увеличение содержимого, разворачивание.</a:t>
            </a:r>
            <a:endParaRPr lang="ru-RU" sz="1800" kern="50" dirty="0" smtClean="0">
              <a:solidFill>
                <a:schemeClr val="tx2"/>
              </a:solidFill>
              <a:ea typeface="SimSun"/>
              <a:cs typeface="Mangal"/>
            </a:endParaRPr>
          </a:p>
          <a:p>
            <a:r>
              <a:rPr lang="ru-RU" b="1" kern="50" dirty="0" smtClean="0">
                <a:solidFill>
                  <a:schemeClr val="tx2"/>
                </a:solidFill>
                <a:ea typeface="SimSun"/>
                <a:cs typeface="Calibri"/>
              </a:rPr>
              <a:t>Выполнение:</a:t>
            </a:r>
            <a:r>
              <a:rPr lang="ru-RU" kern="50" dirty="0" smtClean="0">
                <a:solidFill>
                  <a:schemeClr val="tx2"/>
                </a:solidFill>
                <a:ea typeface="SimSun"/>
                <a:cs typeface="Calibri"/>
              </a:rPr>
              <a:t> касание экрана двумя пальцами, развести, отпустить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1512000" cy="29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распознавания жеста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700808"/>
            <a:ext cx="6347714" cy="1152127"/>
          </a:xfrm>
        </p:spPr>
        <p:txBody>
          <a:bodyPr/>
          <a:lstStyle/>
          <a:p>
            <a:pPr indent="450215">
              <a:spcAft>
                <a:spcPts val="0"/>
              </a:spcAft>
            </a:pPr>
            <a:r>
              <a:rPr lang="ru-RU" sz="2400" dirty="0" smtClean="0"/>
              <a:t>сбор данных </a:t>
            </a:r>
            <a:endParaRPr lang="ru-RU" sz="2400" dirty="0" smtClean="0"/>
          </a:p>
          <a:p>
            <a:pPr indent="450215">
              <a:spcAft>
                <a:spcPts val="0"/>
              </a:spcAft>
            </a:pPr>
            <a:r>
              <a:rPr lang="ru-RU" sz="2400" dirty="0" smtClean="0"/>
              <a:t>распознавание жеста</a:t>
            </a:r>
            <a:endParaRPr lang="ru-RU" sz="2400" kern="50" dirty="0">
              <a:latin typeface="Times New Roman"/>
              <a:ea typeface="SimSun"/>
              <a:cs typeface="Mang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443711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ru-RU" b="1" kern="50" dirty="0" smtClean="0">
                <a:solidFill>
                  <a:schemeClr val="tx2"/>
                </a:solidFill>
                <a:latin typeface="+mn-lt"/>
                <a:ea typeface="SimSun"/>
                <a:cs typeface="Calibri"/>
              </a:rPr>
              <a:t>Приложение управляется с помощью сенсорных жестов, если оно способно распознать, что под набором касаний экрана скрывается некоторый жест </a:t>
            </a:r>
            <a:r>
              <a:rPr lang="ru-RU" b="1" kern="50" dirty="0" smtClean="0">
                <a:solidFill>
                  <a:schemeClr val="tx2"/>
                </a:solidFill>
                <a:latin typeface="+mn-lt"/>
                <a:ea typeface="SimSun"/>
                <a:cs typeface="Calibri"/>
              </a:rPr>
              <a:t>и </a:t>
            </a:r>
            <a:r>
              <a:rPr lang="ru-RU" b="1" kern="50" dirty="0" smtClean="0">
                <a:solidFill>
                  <a:schemeClr val="tx2"/>
                </a:solidFill>
                <a:latin typeface="+mn-lt"/>
                <a:ea typeface="SimSun"/>
                <a:cs typeface="Calibri"/>
              </a:rPr>
              <a:t>выполнить соответствующее действие. </a:t>
            </a:r>
            <a:endParaRPr lang="ru-RU" sz="1600" b="1" kern="50" dirty="0">
              <a:solidFill>
                <a:schemeClr val="tx2"/>
              </a:solidFill>
              <a:latin typeface="+mn-lt"/>
              <a:ea typeface="SimSun"/>
              <a:cs typeface="Mang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   Процесс </a:t>
            </a:r>
            <a:r>
              <a:rPr lang="ru-RU" dirty="0" smtClean="0"/>
              <a:t>распознавания </a:t>
            </a:r>
            <a:r>
              <a:rPr lang="ru-RU" dirty="0" smtClean="0"/>
              <a:t>жеста.</a:t>
            </a:r>
            <a:br>
              <a:rPr lang="ru-RU" dirty="0" smtClean="0"/>
            </a:br>
            <a:r>
              <a:rPr lang="ru-RU" dirty="0" smtClean="0"/>
              <a:t>1. Сбор </a:t>
            </a:r>
            <a:r>
              <a:rPr lang="ru-RU" dirty="0" smtClean="0"/>
              <a:t>данных о сенсорных событиях. 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4248472"/>
          </a:xfrm>
        </p:spPr>
        <p:txBody>
          <a:bodyPr/>
          <a:lstStyle/>
          <a:p>
            <a:pPr indent="450215">
              <a:spcAft>
                <a:spcPts val="0"/>
              </a:spcAft>
            </a:pPr>
            <a:r>
              <a:rPr lang="ru-RU" dirty="0" smtClean="0"/>
              <a:t>Основные действия пользователя </a:t>
            </a:r>
            <a:br>
              <a:rPr lang="ru-RU" dirty="0" smtClean="0"/>
            </a:br>
            <a:r>
              <a:rPr lang="ru-RU" dirty="0" smtClean="0"/>
              <a:t>при </a:t>
            </a:r>
            <a:r>
              <a:rPr lang="ru-RU" dirty="0" smtClean="0"/>
              <a:t>взаимодействии с сенсорным экраном: </a:t>
            </a:r>
            <a:endParaRPr lang="ru-RU" dirty="0" smtClean="0"/>
          </a:p>
          <a:p>
            <a:pPr indent="450215">
              <a:spcAft>
                <a:spcPts val="0"/>
              </a:spcAft>
            </a:pPr>
            <a:r>
              <a:rPr lang="ru-RU" dirty="0" smtClean="0"/>
              <a:t>касание экрана пальцем </a:t>
            </a:r>
          </a:p>
          <a:p>
            <a:pPr indent="450215">
              <a:spcAft>
                <a:spcPts val="0"/>
              </a:spcAft>
            </a:pPr>
            <a:r>
              <a:rPr lang="ru-RU" dirty="0" smtClean="0"/>
              <a:t>перемещение пальца </a:t>
            </a:r>
            <a:r>
              <a:rPr lang="ru-RU" dirty="0" smtClean="0"/>
              <a:t>по экрану </a:t>
            </a:r>
            <a:endParaRPr lang="ru-RU" dirty="0" smtClean="0"/>
          </a:p>
          <a:p>
            <a:pPr indent="450215">
              <a:spcAft>
                <a:spcPts val="0"/>
              </a:spcAft>
            </a:pPr>
            <a:r>
              <a:rPr lang="ru-RU" dirty="0" smtClean="0"/>
              <a:t>отпускание пальца</a:t>
            </a:r>
          </a:p>
          <a:p>
            <a:pPr indent="450215">
              <a:spcAft>
                <a:spcPts val="0"/>
              </a:spcAft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сенсорные </a:t>
            </a:r>
            <a:r>
              <a:rPr lang="ru-RU" dirty="0" smtClean="0"/>
              <a:t>события (touch-события</a:t>
            </a:r>
            <a:r>
              <a:rPr lang="ru-RU" dirty="0" smtClean="0"/>
              <a:t>)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sp>
        <p:nvSpPr>
          <p:cNvPr id="9" name="Стрелка вправо 8"/>
          <p:cNvSpPr/>
          <p:nvPr/>
        </p:nvSpPr>
        <p:spPr>
          <a:xfrm rot="16200000">
            <a:off x="3707904" y="5013176"/>
            <a:ext cx="432047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Сенсорные </a:t>
            </a:r>
            <a:r>
              <a:rPr lang="ru-RU" dirty="0" smtClean="0"/>
              <a:t>события (touch-события</a:t>
            </a:r>
            <a:r>
              <a:rPr lang="ru-RU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396044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u-RU" b="1" dirty="0" smtClean="0"/>
              <a:t>Жест </a:t>
            </a:r>
            <a:endParaRPr lang="ru-RU" b="1" dirty="0" smtClean="0"/>
          </a:p>
          <a:p>
            <a:r>
              <a:rPr lang="ru-RU" b="1" dirty="0" smtClean="0">
                <a:solidFill>
                  <a:schemeClr val="accent2"/>
                </a:solidFill>
              </a:rPr>
              <a:t>начинается</a:t>
            </a:r>
            <a:r>
              <a:rPr lang="ru-RU" dirty="0" smtClean="0"/>
              <a:t> </a:t>
            </a:r>
            <a:r>
              <a:rPr lang="ru-RU" dirty="0" smtClean="0"/>
              <a:t>при первом касании </a:t>
            </a:r>
            <a:r>
              <a:rPr lang="ru-RU" dirty="0" smtClean="0"/>
              <a:t>экрана</a:t>
            </a:r>
          </a:p>
          <a:p>
            <a:r>
              <a:rPr lang="ru-RU" b="1" dirty="0" smtClean="0">
                <a:solidFill>
                  <a:schemeClr val="accent2"/>
                </a:solidFill>
              </a:rPr>
              <a:t>продолжается</a:t>
            </a:r>
            <a:r>
              <a:rPr lang="ru-RU" b="1" dirty="0" smtClean="0"/>
              <a:t> </a:t>
            </a:r>
            <a:r>
              <a:rPr lang="ru-RU" dirty="0" smtClean="0"/>
              <a:t>пока система отслеживает положение пальцев пользователя </a:t>
            </a:r>
            <a:endParaRPr lang="ru-RU" dirty="0" smtClean="0"/>
          </a:p>
          <a:p>
            <a:r>
              <a:rPr lang="ru-RU" b="1" dirty="0" smtClean="0">
                <a:solidFill>
                  <a:schemeClr val="accent2"/>
                </a:solidFill>
              </a:rPr>
              <a:t>заканчивается</a:t>
            </a:r>
            <a:r>
              <a:rPr lang="ru-RU" dirty="0" smtClean="0"/>
              <a:t> </a:t>
            </a:r>
            <a:r>
              <a:rPr lang="ru-RU" dirty="0" smtClean="0"/>
              <a:t>получением финального события, состоящего в том, что ни один палец не касается </a:t>
            </a:r>
            <a:r>
              <a:rPr lang="ru-RU" dirty="0" smtClean="0"/>
              <a:t>экрана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Сенсорные </a:t>
            </a:r>
            <a:r>
              <a:rPr lang="ru-RU" dirty="0" smtClean="0"/>
              <a:t>события (touch-события</a:t>
            </a:r>
            <a:r>
              <a:rPr lang="ru-RU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4032448"/>
          </a:xfrm>
        </p:spPr>
        <p:txBody>
          <a:bodyPr/>
          <a:lstStyle/>
          <a:p>
            <a:r>
              <a:rPr lang="ru-RU" dirty="0" smtClean="0"/>
              <a:t>инициируют </a:t>
            </a:r>
            <a:r>
              <a:rPr lang="ru-RU" dirty="0" smtClean="0"/>
              <a:t>вызов метода </a:t>
            </a:r>
            <a:r>
              <a:rPr lang="en-US" dirty="0" smtClean="0"/>
              <a:t>onTouchEvent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о</a:t>
            </a:r>
            <a:r>
              <a:rPr lang="ru-RU" dirty="0" smtClean="0"/>
              <a:t>брабатываются, если </a:t>
            </a:r>
            <a:r>
              <a:rPr lang="ru-RU" dirty="0" smtClean="0"/>
              <a:t>этот метод  реализован в классе активности или некоторого компонента, иначе событие просто </a:t>
            </a:r>
            <a:r>
              <a:rPr lang="ru-RU" dirty="0" smtClean="0"/>
              <a:t>игнорируется 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Сенсорные </a:t>
            </a:r>
            <a:r>
              <a:rPr lang="ru-RU" dirty="0" smtClean="0"/>
              <a:t>события (touch-события</a:t>
            </a:r>
            <a:r>
              <a:rPr lang="ru-RU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2808312"/>
          </a:xfrm>
        </p:spPr>
        <p:txBody>
          <a:bodyPr/>
          <a:lstStyle/>
          <a:p>
            <a:r>
              <a:rPr lang="ru-RU" dirty="0" smtClean="0"/>
              <a:t>Объект </a:t>
            </a:r>
            <a:r>
              <a:rPr lang="ru-RU" u="sng" dirty="0" err="1" smtClean="0"/>
              <a:t>MotionEvent</a:t>
            </a:r>
            <a:r>
              <a:rPr lang="ru-RU" dirty="0" smtClean="0"/>
              <a:t>, передаваемый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метод </a:t>
            </a:r>
            <a:r>
              <a:rPr lang="ru-RU" u="sng" dirty="0" err="1" smtClean="0"/>
              <a:t>onTouchEvent</a:t>
            </a:r>
            <a:r>
              <a:rPr lang="ru-RU" u="sng" dirty="0" smtClean="0"/>
              <a:t>()</a:t>
            </a:r>
            <a:r>
              <a:rPr lang="ru-RU" dirty="0" smtClean="0"/>
              <a:t>, предоставляет детали каждого </a:t>
            </a:r>
            <a:r>
              <a:rPr lang="ru-RU" dirty="0" smtClean="0"/>
              <a:t>взаимодействия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Константы класса </a:t>
            </a:r>
            <a:r>
              <a:rPr lang="en-US" dirty="0" smtClean="0"/>
              <a:t>MotionEvent, </a:t>
            </a:r>
            <a:r>
              <a:rPr lang="ru-RU" dirty="0" smtClean="0"/>
              <a:t>определяющие сенсорные </a:t>
            </a:r>
            <a:r>
              <a:rPr lang="ru-RU" dirty="0" smtClean="0"/>
              <a:t>события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844824"/>
            <a:ext cx="5627634" cy="3960440"/>
          </a:xfrm>
        </p:spPr>
        <p:txBody>
          <a:bodyPr/>
          <a:lstStyle/>
          <a:p>
            <a:pPr lvl="0"/>
            <a:r>
              <a:rPr lang="en-US" b="1" dirty="0" smtClean="0"/>
              <a:t>MotionEvent</a:t>
            </a:r>
            <a:r>
              <a:rPr lang="ru-RU" b="1" dirty="0" smtClean="0"/>
              <a:t>.</a:t>
            </a:r>
            <a:r>
              <a:rPr lang="en-US" b="1" dirty="0" smtClean="0"/>
              <a:t>ACTION</a:t>
            </a:r>
            <a:r>
              <a:rPr lang="ru-RU" b="1" dirty="0" smtClean="0"/>
              <a:t>_</a:t>
            </a:r>
            <a:r>
              <a:rPr lang="en-US" b="1" dirty="0" smtClean="0"/>
              <a:t>DOWN</a:t>
            </a:r>
            <a:r>
              <a:rPr lang="ru-RU" b="1" dirty="0" smtClean="0"/>
              <a:t> </a:t>
            </a:r>
            <a:r>
              <a:rPr lang="ru-RU" dirty="0" smtClean="0"/>
              <a:t>—</a:t>
            </a:r>
            <a:r>
              <a:rPr lang="ru-RU" dirty="0" smtClean="0"/>
              <a:t> </a:t>
            </a:r>
            <a:r>
              <a:rPr lang="ru-RU" dirty="0" smtClean="0"/>
              <a:t>касание экрана пальцем, </a:t>
            </a:r>
            <a:r>
              <a:rPr lang="ru-RU" dirty="0" smtClean="0"/>
              <a:t>начальная точка </a:t>
            </a:r>
            <a:r>
              <a:rPr lang="ru-RU" dirty="0" smtClean="0"/>
              <a:t>для любого сенсорного события или </a:t>
            </a:r>
            <a:r>
              <a:rPr lang="ru-RU" dirty="0" smtClean="0"/>
              <a:t>жеста</a:t>
            </a:r>
            <a:endParaRPr lang="ru-RU" dirty="0" smtClean="0"/>
          </a:p>
          <a:p>
            <a:pPr lvl="0" algn="l"/>
            <a:r>
              <a:rPr lang="en-US" b="1" dirty="0" smtClean="0"/>
              <a:t>MotionEvent</a:t>
            </a:r>
            <a:r>
              <a:rPr lang="ru-RU" b="1" dirty="0" smtClean="0"/>
              <a:t>.</a:t>
            </a:r>
            <a:r>
              <a:rPr lang="en-US" b="1" dirty="0" smtClean="0"/>
              <a:t>ACTION</a:t>
            </a:r>
            <a:r>
              <a:rPr lang="ru-RU" b="1" dirty="0" smtClean="0"/>
              <a:t>_</a:t>
            </a:r>
            <a:r>
              <a:rPr lang="en-US" b="1" dirty="0" smtClean="0"/>
              <a:t>MOVE</a:t>
            </a:r>
            <a:r>
              <a:rPr lang="ru-RU" b="1" dirty="0" smtClean="0"/>
              <a:t> </a:t>
            </a:r>
            <a:r>
              <a:rPr lang="ru-RU" dirty="0" smtClean="0"/>
              <a:t>—</a:t>
            </a:r>
            <a:r>
              <a:rPr lang="ru-RU" dirty="0" smtClean="0"/>
              <a:t> </a:t>
            </a:r>
            <a:r>
              <a:rPr lang="ru-RU" dirty="0" smtClean="0"/>
              <a:t>перемещение пальца по </a:t>
            </a:r>
            <a:r>
              <a:rPr lang="ru-RU" dirty="0" smtClean="0"/>
              <a:t>экрану</a:t>
            </a:r>
            <a:endParaRPr lang="ru-RU" dirty="0" smtClean="0"/>
          </a:p>
          <a:p>
            <a:pPr lvl="0" algn="l"/>
            <a:r>
              <a:rPr lang="en-US" b="1" dirty="0" smtClean="0"/>
              <a:t>MotionEvent</a:t>
            </a:r>
            <a:r>
              <a:rPr lang="ru-RU" b="1" dirty="0" smtClean="0"/>
              <a:t>.</a:t>
            </a:r>
            <a:r>
              <a:rPr lang="en-US" b="1" dirty="0" smtClean="0"/>
              <a:t>ACTION</a:t>
            </a:r>
            <a:r>
              <a:rPr lang="ru-RU" b="1" dirty="0" smtClean="0"/>
              <a:t>_</a:t>
            </a:r>
            <a:r>
              <a:rPr lang="en-US" b="1" dirty="0" smtClean="0"/>
              <a:t>UP</a:t>
            </a:r>
            <a:r>
              <a:rPr lang="ru-RU" b="1" dirty="0" smtClean="0"/>
              <a:t> </a:t>
            </a:r>
            <a:r>
              <a:rPr lang="ru-RU" dirty="0" smtClean="0"/>
              <a:t>—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поднятие </a:t>
            </a:r>
            <a:r>
              <a:rPr lang="ru-RU" dirty="0" smtClean="0"/>
              <a:t>пальца от </a:t>
            </a:r>
            <a:r>
              <a:rPr lang="ru-RU" dirty="0" smtClean="0"/>
              <a:t>экрана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296144"/>
          </a:xfrm>
        </p:spPr>
        <p:txBody>
          <a:bodyPr>
            <a:normAutofit/>
          </a:bodyPr>
          <a:lstStyle/>
          <a:p>
            <a:r>
              <a:rPr lang="ru-RU" dirty="0" smtClean="0"/>
              <a:t>Процесс распознавания жеста.</a:t>
            </a:r>
            <a:br>
              <a:rPr lang="ru-RU" dirty="0" smtClean="0"/>
            </a:b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Обработка </a:t>
            </a:r>
            <a:r>
              <a:rPr lang="ru-RU" dirty="0" smtClean="0"/>
              <a:t>событий для распознавания жеста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844824"/>
            <a:ext cx="5627634" cy="3960440"/>
          </a:xfrm>
        </p:spPr>
        <p:txBody>
          <a:bodyPr/>
          <a:lstStyle/>
          <a:p>
            <a:pPr lvl="0"/>
            <a:r>
              <a:rPr lang="ru-RU" dirty="0" smtClean="0"/>
              <a:t>своя собственная обработка событий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 smtClean="0"/>
              <a:t>работать </a:t>
            </a:r>
            <a:r>
              <a:rPr lang="ru-RU" dirty="0" smtClean="0"/>
              <a:t>с произвольными жестами </a:t>
            </a:r>
            <a:endParaRPr lang="en-US" dirty="0" smtClean="0"/>
          </a:p>
          <a:p>
            <a:pPr lvl="0"/>
            <a:r>
              <a:rPr lang="ru-RU" dirty="0" smtClean="0"/>
              <a:t>стандартные жесты</a:t>
            </a:r>
            <a:r>
              <a:rPr lang="en-US" dirty="0" smtClean="0"/>
              <a:t> </a:t>
            </a:r>
            <a:r>
              <a:rPr lang="ru-RU" dirty="0" smtClean="0"/>
              <a:t>без обработки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 smtClean="0"/>
              <a:t>отдельных сенсорных событий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класс </a:t>
            </a:r>
            <a:r>
              <a:rPr lang="en-US" dirty="0" smtClean="0"/>
              <a:t>GestureDetector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3384376"/>
          </a:xfrm>
        </p:spPr>
        <p:txBody>
          <a:bodyPr/>
          <a:lstStyle/>
          <a:p>
            <a:r>
              <a:rPr lang="ru-RU" dirty="0" smtClean="0"/>
              <a:t>поддерживает жесты: </a:t>
            </a:r>
            <a:r>
              <a:rPr lang="en-US" dirty="0" smtClean="0"/>
              <a:t>onDown</a:t>
            </a:r>
            <a:r>
              <a:rPr lang="ru-RU" dirty="0" smtClean="0"/>
              <a:t>(), </a:t>
            </a:r>
            <a:r>
              <a:rPr lang="en-US" dirty="0" smtClean="0"/>
              <a:t>onLongPress</a:t>
            </a:r>
            <a:r>
              <a:rPr lang="ru-RU" dirty="0" smtClean="0"/>
              <a:t>(), </a:t>
            </a:r>
            <a:r>
              <a:rPr lang="en-US" dirty="0" smtClean="0"/>
              <a:t>onFling</a:t>
            </a:r>
            <a:r>
              <a:rPr lang="ru-RU" dirty="0" smtClean="0"/>
              <a:t>() и т. 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м</a:t>
            </a:r>
            <a:r>
              <a:rPr lang="ru-RU" dirty="0" smtClean="0"/>
              <a:t>ожет использоваться в </a:t>
            </a:r>
            <a:r>
              <a:rPr lang="ru-RU" dirty="0" smtClean="0"/>
              <a:t>связке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 smtClean="0"/>
              <a:t>методом </a:t>
            </a:r>
            <a:r>
              <a:rPr lang="en-US" dirty="0" smtClean="0"/>
              <a:t>onTouchEvent</a:t>
            </a:r>
            <a:r>
              <a:rPr lang="ru-RU" dirty="0" smtClean="0"/>
              <a:t>()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609599" y="332656"/>
            <a:ext cx="634771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defTabSz="457200"/>
            <a:r>
              <a:rPr lang="ru-RU" sz="25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Класс </a:t>
            </a:r>
            <a:r>
              <a:rPr lang="ru-RU" sz="25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GestureDetector</a:t>
            </a:r>
            <a:r>
              <a:rPr lang="ru-RU" sz="25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для распознавания стандартных </a:t>
            </a:r>
            <a:r>
              <a:rPr lang="ru-RU" sz="25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жестов </a:t>
            </a:r>
            <a:endParaRPr lang="ru-RU" sz="25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Отличительные особенности смартфонов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/>
          </a:bodyPr>
          <a:lstStyle/>
          <a:p>
            <a:r>
              <a:rPr lang="en-US" dirty="0" smtClean="0"/>
              <a:t>API </a:t>
            </a:r>
            <a:r>
              <a:rPr lang="ru-RU" dirty="0" smtClean="0"/>
              <a:t>для работы с жестами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3168352"/>
          </a:xfrm>
        </p:spPr>
        <p:txBody>
          <a:bodyPr/>
          <a:lstStyle/>
          <a:p>
            <a:r>
              <a:rPr lang="ru-RU" dirty="0" smtClean="0"/>
              <a:t>предоставляется </a:t>
            </a:r>
            <a:r>
              <a:rPr lang="en-US" dirty="0" smtClean="0"/>
              <a:t>Android</a:t>
            </a:r>
            <a:r>
              <a:rPr lang="ru-RU" dirty="0" smtClean="0"/>
              <a:t>, начиная </a:t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 smtClean="0"/>
              <a:t>версии </a:t>
            </a:r>
            <a:r>
              <a:rPr lang="ru-RU" dirty="0" smtClean="0"/>
              <a:t>1.6</a:t>
            </a:r>
          </a:p>
          <a:p>
            <a:r>
              <a:rPr lang="ru-RU" dirty="0" smtClean="0"/>
              <a:t>располагается </a:t>
            </a:r>
            <a:r>
              <a:rPr lang="ru-RU" dirty="0" smtClean="0"/>
              <a:t>в пакете </a:t>
            </a:r>
            <a:r>
              <a:rPr lang="en-US" dirty="0" smtClean="0"/>
              <a:t>android</a:t>
            </a:r>
            <a:r>
              <a:rPr lang="ru-RU" dirty="0" smtClean="0"/>
              <a:t>.</a:t>
            </a:r>
            <a:r>
              <a:rPr lang="en-US" dirty="0" smtClean="0"/>
              <a:t>gesture </a:t>
            </a:r>
            <a:endParaRPr lang="ru-RU" dirty="0" smtClean="0"/>
          </a:p>
          <a:p>
            <a:r>
              <a:rPr lang="ru-RU" dirty="0" smtClean="0"/>
              <a:t>позволяет </a:t>
            </a:r>
            <a:r>
              <a:rPr lang="ru-RU" dirty="0" smtClean="0"/>
              <a:t>сохранять, загружать, создавать и распознавать </a:t>
            </a:r>
            <a:r>
              <a:rPr lang="ru-RU" dirty="0" smtClean="0"/>
              <a:t>жесты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Предустановленное приложение </a:t>
            </a:r>
            <a:br>
              <a:rPr lang="ru-RU" dirty="0" smtClean="0"/>
            </a:br>
            <a:r>
              <a:rPr lang="ru-RU" dirty="0" err="1" smtClean="0"/>
              <a:t>Gesture</a:t>
            </a:r>
            <a:r>
              <a:rPr lang="ru-RU" dirty="0" smtClean="0"/>
              <a:t> </a:t>
            </a:r>
            <a:r>
              <a:rPr lang="ru-RU" dirty="0" err="1" smtClean="0"/>
              <a:t>Builder</a:t>
            </a:r>
            <a:r>
              <a:rPr lang="ru-RU" dirty="0" smtClean="0"/>
              <a:t> по созданию </a:t>
            </a:r>
            <a:r>
              <a:rPr lang="ru-RU" dirty="0" smtClean="0"/>
              <a:t>жестов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700808"/>
            <a:ext cx="5627634" cy="3888432"/>
          </a:xfrm>
        </p:spPr>
        <p:txBody>
          <a:bodyPr/>
          <a:lstStyle/>
          <a:p>
            <a:r>
              <a:rPr lang="ru-RU" dirty="0" smtClean="0"/>
              <a:t>содержится в Виртуальном устройстве </a:t>
            </a:r>
            <a:r>
              <a:rPr lang="en-US" dirty="0" smtClean="0"/>
              <a:t>Android </a:t>
            </a:r>
            <a:r>
              <a:rPr lang="ru-RU" dirty="0" smtClean="0"/>
              <a:t>(</a:t>
            </a:r>
            <a:r>
              <a:rPr lang="en-US" dirty="0" smtClean="0"/>
              <a:t>AVD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созданные жесты </a:t>
            </a:r>
            <a:r>
              <a:rPr lang="ru-RU" dirty="0" smtClean="0"/>
              <a:t>сохраняются на </a:t>
            </a:r>
            <a:r>
              <a:rPr lang="en-US" dirty="0" smtClean="0"/>
              <a:t>SD </a:t>
            </a:r>
            <a:r>
              <a:rPr lang="ru-RU" dirty="0" smtClean="0"/>
              <a:t>карте виртуального </a:t>
            </a:r>
            <a:r>
              <a:rPr lang="ru-RU" dirty="0" smtClean="0"/>
              <a:t>устройства</a:t>
            </a:r>
          </a:p>
          <a:p>
            <a:r>
              <a:rPr lang="ru-RU" dirty="0" smtClean="0"/>
              <a:t>с</a:t>
            </a:r>
            <a:r>
              <a:rPr lang="ru-RU" dirty="0" smtClean="0"/>
              <a:t>озданные жесты могут </a:t>
            </a:r>
            <a:r>
              <a:rPr lang="ru-RU" dirty="0" smtClean="0"/>
              <a:t>быть добавлены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приложение в виде бинарного </a:t>
            </a:r>
            <a:r>
              <a:rPr lang="ru-RU" dirty="0" smtClean="0"/>
              <a:t>ресурса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/>
          </a:bodyPr>
          <a:lstStyle/>
          <a:p>
            <a:r>
              <a:rPr lang="ru-RU" dirty="0" smtClean="0"/>
              <a:t>Виртуальное устройство </a:t>
            </a:r>
            <a:r>
              <a:rPr lang="en-US" dirty="0" smtClean="0"/>
              <a:t>Android </a:t>
            </a:r>
            <a:r>
              <a:rPr lang="ru-RU" dirty="0" smtClean="0"/>
              <a:t>(</a:t>
            </a:r>
            <a:r>
              <a:rPr lang="en-US" dirty="0" smtClean="0"/>
              <a:t>AVD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412776"/>
            <a:ext cx="5627634" cy="4464496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ru-RU" dirty="0" smtClean="0"/>
              <a:t>распознавания жестов необходимо добавить компонент </a:t>
            </a:r>
            <a:r>
              <a:rPr lang="en-US" dirty="0" smtClean="0"/>
              <a:t>GestureOverlayView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XML </a:t>
            </a:r>
            <a:r>
              <a:rPr lang="ru-RU" dirty="0" smtClean="0"/>
              <a:t>файл </a:t>
            </a:r>
            <a:r>
              <a:rPr lang="ru-RU" dirty="0" smtClean="0"/>
              <a:t>активности:</a:t>
            </a:r>
          </a:p>
          <a:p>
            <a:pPr lvl="1"/>
            <a:r>
              <a:rPr lang="ru-RU" sz="1800" dirty="0" smtClean="0"/>
              <a:t>как </a:t>
            </a:r>
            <a:r>
              <a:rPr lang="ru-RU" sz="1800" dirty="0" smtClean="0"/>
              <a:t>обычный элемент графического интерфейса пользователя </a:t>
            </a:r>
            <a:r>
              <a:rPr lang="ru-RU" sz="1800" dirty="0" smtClean="0"/>
              <a:t>(встроен </a:t>
            </a:r>
            <a:r>
              <a:rPr lang="ru-RU" sz="1800" dirty="0" smtClean="0"/>
              <a:t>в компоновку, например </a:t>
            </a:r>
            <a:r>
              <a:rPr lang="en-US" sz="1800" dirty="0" smtClean="0"/>
              <a:t>RelativeLayout</a:t>
            </a:r>
            <a:r>
              <a:rPr lang="ru-RU" sz="1800" dirty="0" smtClean="0"/>
              <a:t>) </a:t>
            </a:r>
          </a:p>
          <a:p>
            <a:pPr lvl="1"/>
            <a:r>
              <a:rPr lang="ru-RU" sz="1800" dirty="0" smtClean="0"/>
              <a:t>как </a:t>
            </a:r>
            <a:r>
              <a:rPr lang="ru-RU" sz="1800" dirty="0" smtClean="0"/>
              <a:t>прозрачный слой поверх других </a:t>
            </a:r>
            <a:r>
              <a:rPr lang="ru-RU" sz="1800" dirty="0" smtClean="0"/>
              <a:t>компонентов (</a:t>
            </a:r>
            <a:r>
              <a:rPr lang="ru-RU" sz="1800" dirty="0" smtClean="0"/>
              <a:t>как корневой </a:t>
            </a:r>
            <a:r>
              <a:rPr lang="ru-RU" sz="1800" dirty="0" smtClean="0"/>
              <a:t>элемент в </a:t>
            </a:r>
            <a:r>
              <a:rPr lang="en-US" sz="1800" dirty="0" smtClean="0"/>
              <a:t>XML </a:t>
            </a:r>
            <a:r>
              <a:rPr lang="ru-RU" sz="1800" dirty="0" smtClean="0"/>
              <a:t>файле </a:t>
            </a:r>
            <a:r>
              <a:rPr lang="ru-RU" sz="1800" dirty="0" smtClean="0"/>
              <a:t>активности)</a:t>
            </a:r>
            <a:endParaRPr lang="ru-RU" sz="1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/>
          </a:bodyPr>
          <a:lstStyle/>
          <a:p>
            <a:r>
              <a:rPr lang="ru-RU" dirty="0" smtClean="0"/>
              <a:t>Виртуальное устройство </a:t>
            </a:r>
            <a:r>
              <a:rPr lang="en-US" dirty="0" smtClean="0"/>
              <a:t>Android </a:t>
            </a:r>
            <a:r>
              <a:rPr lang="ru-RU" dirty="0" smtClean="0"/>
              <a:t>(</a:t>
            </a:r>
            <a:r>
              <a:rPr lang="en-US" dirty="0" smtClean="0"/>
              <a:t>AVD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5656" y="1916832"/>
            <a:ext cx="5627634" cy="2952328"/>
          </a:xfrm>
        </p:spPr>
        <p:txBody>
          <a:bodyPr/>
          <a:lstStyle/>
          <a:p>
            <a:r>
              <a:rPr lang="ru-RU" dirty="0" smtClean="0"/>
              <a:t>При использовании собственных </a:t>
            </a:r>
            <a:r>
              <a:rPr lang="ru-RU" dirty="0" smtClean="0"/>
              <a:t>жестов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приложении необходимо реализовать интерфейс  </a:t>
            </a:r>
            <a:r>
              <a:rPr lang="en-US" dirty="0" smtClean="0"/>
              <a:t>OnGesturePerformedListener </a:t>
            </a:r>
            <a:r>
              <a:rPr lang="ru-RU" dirty="0" smtClean="0"/>
              <a:t>и его метод  </a:t>
            </a:r>
            <a:r>
              <a:rPr lang="en-US" dirty="0" smtClean="0"/>
              <a:t>onGesturePerformed</a:t>
            </a:r>
            <a:r>
              <a:rPr lang="ru-RU" dirty="0" smtClean="0"/>
              <a:t>()</a:t>
            </a:r>
            <a:endParaRPr lang="ru-RU" sz="1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34617" cy="134096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734400" cy="12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мультимедиа</a:t>
            </a:r>
            <a:endParaRPr lang="ru-RU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31074" name="Picture 2" descr="audio, dj, headphone, music, snooki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725144"/>
            <a:ext cx="864095" cy="864096"/>
          </a:xfrm>
          <a:prstGeom prst="rect">
            <a:avLst/>
          </a:prstGeom>
          <a:noFill/>
        </p:spPr>
      </p:pic>
      <p:pic>
        <p:nvPicPr>
          <p:cNvPr id="131076" name="Picture 4" descr="video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653136"/>
            <a:ext cx="1008111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/>
          </a:bodyPr>
          <a:lstStyle/>
          <a:p>
            <a:r>
              <a:rPr lang="ru-RU" dirty="0" smtClean="0"/>
              <a:t>Мультимедиа библиотека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268760"/>
            <a:ext cx="6491730" cy="4536504"/>
          </a:xfrm>
        </p:spPr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 smtClean="0"/>
              <a:t>легко использовать в приложениях аудио, видео и </a:t>
            </a:r>
            <a:r>
              <a:rPr lang="ru-RU" dirty="0" smtClean="0"/>
              <a:t>изображения:</a:t>
            </a:r>
          </a:p>
          <a:p>
            <a:pPr lvl="1"/>
            <a:r>
              <a:rPr lang="ru-RU" dirty="0" smtClean="0"/>
              <a:t>из </a:t>
            </a:r>
            <a:r>
              <a:rPr lang="ru-RU" dirty="0" err="1" smtClean="0"/>
              <a:t>медиа</a:t>
            </a:r>
            <a:r>
              <a:rPr lang="ru-RU" dirty="0" smtClean="0"/>
              <a:t> файлов сохраненных как ресурсы приложения (</a:t>
            </a:r>
            <a:r>
              <a:rPr lang="en-US" dirty="0" smtClean="0"/>
              <a:t>raw </a:t>
            </a:r>
            <a:r>
              <a:rPr lang="ru-RU" dirty="0" smtClean="0"/>
              <a:t>ресурсы</a:t>
            </a:r>
            <a:r>
              <a:rPr lang="ru-RU" dirty="0" smtClean="0"/>
              <a:t>) </a:t>
            </a:r>
          </a:p>
          <a:p>
            <a:pPr lvl="1"/>
            <a:r>
              <a:rPr lang="ru-RU" dirty="0" smtClean="0"/>
              <a:t>из </a:t>
            </a:r>
            <a:r>
              <a:rPr lang="ru-RU" dirty="0" smtClean="0"/>
              <a:t>файлов, расположенных в файловой системе </a:t>
            </a:r>
            <a:endParaRPr lang="ru-RU" dirty="0" smtClean="0"/>
          </a:p>
          <a:p>
            <a:pPr lvl="1"/>
            <a:r>
              <a:rPr lang="ru-RU" dirty="0" smtClean="0"/>
              <a:t>из </a:t>
            </a:r>
            <a:r>
              <a:rPr lang="ru-RU" dirty="0" smtClean="0"/>
              <a:t>потока данных, получаемого через сетевое </a:t>
            </a:r>
            <a:r>
              <a:rPr lang="ru-RU" dirty="0" smtClean="0"/>
              <a:t>соединение</a:t>
            </a:r>
          </a:p>
          <a:p>
            <a:r>
              <a:rPr lang="ru-RU" dirty="0" smtClean="0"/>
              <a:t>НО! невозможно </a:t>
            </a:r>
            <a:r>
              <a:rPr lang="ru-RU" dirty="0" smtClean="0"/>
              <a:t>воспроизводить аудио во время </a:t>
            </a:r>
            <a:r>
              <a:rPr lang="ru-RU" dirty="0" smtClean="0"/>
              <a:t>звонка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2902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>
            <a:normAutofit/>
          </a:bodyPr>
          <a:lstStyle/>
          <a:p>
            <a:r>
              <a:rPr lang="ru-RU" dirty="0" smtClean="0"/>
              <a:t>Мультимедиа библиотека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268760"/>
            <a:ext cx="6491730" cy="4320480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ru-RU" dirty="0" smtClean="0"/>
              <a:t>воспроизведения аудио и видео </a:t>
            </a:r>
            <a:r>
              <a:rPr lang="en-US" dirty="0" smtClean="0"/>
              <a:t>Android </a:t>
            </a:r>
            <a:r>
              <a:rPr lang="ru-RU" dirty="0" smtClean="0"/>
              <a:t>предоставляет класс </a:t>
            </a:r>
            <a:r>
              <a:rPr lang="en-US" dirty="0" smtClean="0"/>
              <a:t>MediaPlayer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</a:t>
            </a:r>
            <a:r>
              <a:rPr lang="ru-RU" dirty="0" smtClean="0"/>
              <a:t>ри </a:t>
            </a:r>
            <a:r>
              <a:rPr lang="ru-RU" dirty="0" smtClean="0"/>
              <a:t>работе с </a:t>
            </a:r>
            <a:r>
              <a:rPr lang="ru-RU" dirty="0" err="1" smtClean="0"/>
              <a:t>аудиоконтентом</a:t>
            </a:r>
            <a:r>
              <a:rPr lang="ru-RU" dirty="0" smtClean="0"/>
              <a:t> </a:t>
            </a:r>
            <a:r>
              <a:rPr lang="ru-RU" dirty="0" smtClean="0"/>
              <a:t>можно воспроизводить </a:t>
            </a:r>
            <a:r>
              <a:rPr lang="ru-RU" dirty="0" smtClean="0"/>
              <a:t>необработанные </a:t>
            </a:r>
            <a:r>
              <a:rPr lang="ru-RU" dirty="0" smtClean="0"/>
              <a:t>данные (проигрывание </a:t>
            </a:r>
            <a:r>
              <a:rPr lang="ru-RU" dirty="0" smtClean="0"/>
              <a:t>динамически генерируемого </a:t>
            </a:r>
            <a:r>
              <a:rPr lang="ru-RU" dirty="0" smtClean="0"/>
              <a:t>аудио)</a:t>
            </a:r>
          </a:p>
          <a:p>
            <a:r>
              <a:rPr lang="ru-RU" dirty="0" smtClean="0"/>
              <a:t>Для записи аудио и видео </a:t>
            </a:r>
            <a:r>
              <a:rPr lang="en-US" dirty="0" smtClean="0"/>
              <a:t>Android </a:t>
            </a:r>
            <a:r>
              <a:rPr lang="ru-RU" dirty="0" smtClean="0"/>
              <a:t>предоставляет класс </a:t>
            </a:r>
            <a:r>
              <a:rPr lang="en-US" dirty="0" smtClean="0"/>
              <a:t>MediaRecorder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7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жизненного цикла экземпляра класса </a:t>
            </a:r>
            <a:r>
              <a:rPr lang="en-US" dirty="0" smtClean="0"/>
              <a:t>MediaPlayer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Овалы — </a:t>
            </a:r>
            <a:r>
              <a:rPr lang="ru-RU" dirty="0" smtClean="0"/>
              <a:t>состояния объекта </a:t>
            </a:r>
            <a:r>
              <a:rPr lang="en-US" dirty="0" smtClean="0"/>
              <a:t>MediaPlayer</a:t>
            </a:r>
            <a:endParaRPr lang="ru-RU" dirty="0" smtClean="0"/>
          </a:p>
          <a:p>
            <a:r>
              <a:rPr lang="ru-RU" dirty="0" smtClean="0"/>
              <a:t>Дуги </a:t>
            </a:r>
            <a:r>
              <a:rPr lang="ru-RU" dirty="0" smtClean="0"/>
              <a:t>—</a:t>
            </a:r>
            <a:r>
              <a:rPr lang="ru-RU" dirty="0" smtClean="0"/>
              <a:t> </a:t>
            </a:r>
            <a:r>
              <a:rPr lang="ru-RU" dirty="0" smtClean="0"/>
              <a:t>вызовы каких методов необходимо выполнить, чтобы сменить состояние объекта </a:t>
            </a:r>
            <a:r>
              <a:rPr lang="en-US" dirty="0" smtClean="0"/>
              <a:t>MediaPlayer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Дуги </a:t>
            </a:r>
            <a:r>
              <a:rPr lang="ru-RU" dirty="0" smtClean="0"/>
              <a:t>с одной стрелкой —</a:t>
            </a:r>
            <a:r>
              <a:rPr lang="ru-RU" dirty="0" smtClean="0"/>
              <a:t> </a:t>
            </a:r>
            <a:r>
              <a:rPr lang="ru-RU" dirty="0" smtClean="0"/>
              <a:t>вызовы синхронных </a:t>
            </a:r>
            <a:r>
              <a:rPr lang="ru-RU" dirty="0" smtClean="0"/>
              <a:t>методов</a:t>
            </a:r>
          </a:p>
          <a:p>
            <a:r>
              <a:rPr lang="ru-RU" dirty="0" smtClean="0"/>
              <a:t>Дуги с </a:t>
            </a:r>
            <a:r>
              <a:rPr lang="ru-RU" dirty="0" smtClean="0"/>
              <a:t>двумя стрелками — вызовы асинхронных </a:t>
            </a:r>
            <a:r>
              <a:rPr lang="ru-RU" dirty="0" smtClean="0"/>
              <a:t>методов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жизненного цикла экземпляра класса </a:t>
            </a:r>
            <a:r>
              <a:rPr lang="en-US" dirty="0" smtClean="0"/>
              <a:t>MediaPlayer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1020882"/>
            <a:ext cx="4608512" cy="56422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 descr="music, play, sound, speak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pPr lvl="0"/>
            <a:r>
              <a:rPr lang="ru-RU" b="1" dirty="0" smtClean="0"/>
              <a:t>бездействие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b="1" dirty="0" smtClean="0"/>
              <a:t>Idle</a:t>
            </a:r>
            <a:r>
              <a:rPr lang="ru-RU" dirty="0" smtClean="0"/>
              <a:t>) — создан экземпляр класса </a:t>
            </a:r>
            <a:r>
              <a:rPr lang="en-US" dirty="0" smtClean="0"/>
              <a:t>MediaPlayer </a:t>
            </a:r>
            <a:r>
              <a:rPr lang="ru-RU" dirty="0" smtClean="0"/>
              <a:t>(с помощью оператора </a:t>
            </a:r>
            <a:r>
              <a:rPr lang="en-US" dirty="0" smtClean="0"/>
              <a:t>new </a:t>
            </a:r>
            <a:r>
              <a:rPr lang="ru-RU" dirty="0" smtClean="0"/>
              <a:t>или </a:t>
            </a:r>
            <a:r>
              <a:rPr lang="ru-RU" dirty="0" smtClean="0"/>
              <a:t>вызова </a:t>
            </a:r>
            <a:r>
              <a:rPr lang="ru-RU" dirty="0" smtClean="0"/>
              <a:t>метода </a:t>
            </a:r>
            <a:r>
              <a:rPr lang="en-US" dirty="0" smtClean="0"/>
              <a:t>reset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инициализирован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b="1" dirty="0" smtClean="0"/>
              <a:t>Initialized</a:t>
            </a:r>
            <a:r>
              <a:rPr lang="ru-RU" dirty="0" smtClean="0"/>
              <a:t>) – задан источник </a:t>
            </a:r>
            <a:r>
              <a:rPr lang="ru-RU" dirty="0" err="1" smtClean="0"/>
              <a:t>медиа-информации</a:t>
            </a:r>
            <a:r>
              <a:rPr lang="ru-RU" dirty="0" smtClean="0"/>
              <a:t> (метод </a:t>
            </a:r>
            <a:r>
              <a:rPr lang="en-US" dirty="0" smtClean="0"/>
              <a:t>setDataSource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ошибка</a:t>
            </a:r>
            <a:r>
              <a:rPr lang="ru-RU" dirty="0" smtClean="0"/>
              <a:t> (</a:t>
            </a:r>
            <a:r>
              <a:rPr lang="en-US" b="1" dirty="0" smtClean="0"/>
              <a:t>Error</a:t>
            </a:r>
            <a:r>
              <a:rPr lang="ru-RU" dirty="0" smtClean="0"/>
              <a:t>) – появилась какая-то ошибка, </a:t>
            </a:r>
            <a:r>
              <a:rPr lang="ru-RU" dirty="0" smtClean="0"/>
              <a:t>(не </a:t>
            </a:r>
            <a:r>
              <a:rPr lang="ru-RU" dirty="0" smtClean="0"/>
              <a:t>поддерживаемый </a:t>
            </a:r>
            <a:r>
              <a:rPr lang="ru-RU" dirty="0" smtClean="0"/>
              <a:t>формат</a:t>
            </a:r>
            <a:r>
              <a:rPr lang="ru-RU" dirty="0" smtClean="0"/>
              <a:t>, слишком высокое </a:t>
            </a:r>
            <a:r>
              <a:rPr lang="ru-RU" dirty="0" smtClean="0"/>
              <a:t>разрешение - для вывода объекта </a:t>
            </a:r>
            <a:r>
              <a:rPr lang="ru-RU" dirty="0" smtClean="0"/>
              <a:t>из этого </a:t>
            </a:r>
            <a:r>
              <a:rPr lang="ru-RU" dirty="0" smtClean="0"/>
              <a:t>состояния вызвать </a:t>
            </a:r>
            <a:r>
              <a:rPr lang="ru-RU" dirty="0" smtClean="0"/>
              <a:t>метод </a:t>
            </a:r>
            <a:r>
              <a:rPr lang="en-US" dirty="0" smtClean="0"/>
              <a:t>reset</a:t>
            </a:r>
            <a:r>
              <a:rPr lang="ru-RU" dirty="0" smtClean="0"/>
              <a:t>())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2" descr="music, play, sound, speak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Смартфон </a:t>
            </a:r>
            <a:r>
              <a:rPr lang="ru-RU" dirty="0" smtClean="0"/>
              <a:t>- «умный телефон</a:t>
            </a:r>
            <a:r>
              <a:rPr lang="ru-RU" dirty="0" smtClean="0"/>
              <a:t>»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9"/>
            <a:ext cx="6348413" cy="2648892"/>
          </a:xfrm>
        </p:spPr>
        <p:txBody>
          <a:bodyPr anchor="t"/>
          <a:lstStyle/>
          <a:p>
            <a:pPr algn="l" eaLnBrk="1" hangingPunct="1">
              <a:buNone/>
            </a:pPr>
            <a:r>
              <a:rPr lang="ru-RU" dirty="0" smtClean="0"/>
              <a:t>Это мобильный телефон </a:t>
            </a:r>
          </a:p>
          <a:p>
            <a:pPr algn="l" eaLnBrk="1" hangingPunct="1"/>
            <a:r>
              <a:rPr lang="ru-RU" dirty="0" smtClean="0"/>
              <a:t>с </a:t>
            </a:r>
            <a:r>
              <a:rPr lang="ru-RU" dirty="0" smtClean="0"/>
              <a:t>операционной </a:t>
            </a:r>
            <a:r>
              <a:rPr lang="ru-RU" dirty="0" smtClean="0"/>
              <a:t>системой</a:t>
            </a:r>
          </a:p>
          <a:p>
            <a:pPr algn="l" eaLnBrk="1" hangingPunct="1"/>
            <a:r>
              <a:rPr lang="ru-RU" dirty="0" smtClean="0"/>
              <a:t>с возможностью </a:t>
            </a:r>
            <a:r>
              <a:rPr lang="ru-RU" dirty="0" smtClean="0"/>
              <a:t>установки дополнительных приложений, </a:t>
            </a:r>
            <a:r>
              <a:rPr lang="ru-RU" dirty="0" smtClean="0"/>
              <a:t>расширяющих </a:t>
            </a:r>
            <a:r>
              <a:rPr lang="ru-RU" dirty="0" smtClean="0"/>
              <a:t>функционал </a:t>
            </a:r>
            <a:r>
              <a:rPr lang="ru-RU" dirty="0" smtClean="0"/>
              <a:t>устройства </a:t>
            </a:r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8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2656"/>
            <a:ext cx="1152128" cy="13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pPr lvl="0"/>
            <a:r>
              <a:rPr lang="ru-RU" b="1" dirty="0" smtClean="0"/>
              <a:t>готов</a:t>
            </a:r>
            <a:r>
              <a:rPr lang="ru-RU" dirty="0" smtClean="0"/>
              <a:t> (</a:t>
            </a:r>
            <a:r>
              <a:rPr lang="en-US" b="1" dirty="0" smtClean="0"/>
              <a:t>Prepared</a:t>
            </a:r>
            <a:r>
              <a:rPr lang="ru-RU" dirty="0" smtClean="0"/>
              <a:t>) – состояние готовности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 воспроизведению </a:t>
            </a:r>
          </a:p>
          <a:p>
            <a:pPr lvl="1"/>
            <a:r>
              <a:rPr lang="ru-RU" sz="1800" dirty="0" smtClean="0"/>
              <a:t>синхронный способ - вызов </a:t>
            </a:r>
            <a:r>
              <a:rPr lang="ru-RU" sz="1800" dirty="0" smtClean="0"/>
              <a:t>метода </a:t>
            </a:r>
            <a:r>
              <a:rPr lang="en-US" sz="1800" dirty="0" smtClean="0"/>
              <a:t>prepare</a:t>
            </a:r>
            <a:r>
              <a:rPr lang="ru-RU" sz="1800" dirty="0" smtClean="0"/>
              <a:t>()</a:t>
            </a:r>
          </a:p>
          <a:p>
            <a:pPr lvl="1"/>
            <a:r>
              <a:rPr lang="ru-RU" sz="1800" dirty="0" smtClean="0"/>
              <a:t>асинхронный способ - </a:t>
            </a:r>
            <a:r>
              <a:rPr lang="ru-RU" sz="1800" dirty="0" smtClean="0"/>
              <a:t>срабатывание метода </a:t>
            </a:r>
            <a:r>
              <a:rPr lang="en-US" sz="1800" dirty="0" smtClean="0"/>
              <a:t>onPrepared</a:t>
            </a:r>
            <a:r>
              <a:rPr lang="ru-RU" sz="1800" dirty="0" smtClean="0"/>
              <a:t>() </a:t>
            </a:r>
            <a:r>
              <a:rPr lang="ru-RU" sz="1800" dirty="0" smtClean="0"/>
              <a:t>интерфейса </a:t>
            </a:r>
            <a:r>
              <a:rPr lang="en-US" sz="1800" dirty="0" smtClean="0"/>
              <a:t>OnPreparedListener</a:t>
            </a:r>
            <a:r>
              <a:rPr lang="ru-RU" sz="1800" dirty="0" smtClean="0"/>
              <a:t>() в состоянии подготовки, как реакция на событие готовности</a:t>
            </a:r>
            <a:r>
              <a:rPr lang="ru-RU" sz="1800" dirty="0" smtClean="0"/>
              <a:t>;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pPr lvl="0"/>
            <a:r>
              <a:rPr lang="ru-RU" b="1" dirty="0" smtClean="0"/>
              <a:t>запущен</a:t>
            </a:r>
            <a:r>
              <a:rPr lang="ru-RU" dirty="0" smtClean="0"/>
              <a:t> (</a:t>
            </a:r>
            <a:r>
              <a:rPr lang="en-US" b="1" dirty="0" smtClean="0"/>
              <a:t>Started</a:t>
            </a:r>
            <a:r>
              <a:rPr lang="ru-RU" dirty="0" smtClean="0"/>
              <a:t>) – выполняется воспроизведение </a:t>
            </a:r>
            <a:r>
              <a:rPr lang="ru-RU" dirty="0" err="1" smtClean="0"/>
              <a:t>медиа-контента</a:t>
            </a:r>
            <a:r>
              <a:rPr lang="ru-RU" dirty="0" smtClean="0"/>
              <a:t> (метод </a:t>
            </a:r>
            <a:r>
              <a:rPr lang="en-US" dirty="0" smtClean="0"/>
              <a:t>start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приостановлен</a:t>
            </a:r>
            <a:r>
              <a:rPr lang="ru-RU" dirty="0" smtClean="0"/>
              <a:t> (</a:t>
            </a:r>
            <a:r>
              <a:rPr lang="en-US" b="1" dirty="0" smtClean="0"/>
              <a:t>Paused</a:t>
            </a:r>
            <a:r>
              <a:rPr lang="ru-RU" dirty="0" smtClean="0"/>
              <a:t>) – воспроизведение </a:t>
            </a:r>
            <a:r>
              <a:rPr lang="ru-RU" dirty="0" smtClean="0"/>
              <a:t>приостановлено (метод </a:t>
            </a:r>
            <a:r>
              <a:rPr lang="en-US" dirty="0" smtClean="0"/>
              <a:t>pause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остановлен</a:t>
            </a:r>
            <a:r>
              <a:rPr lang="ru-RU" dirty="0" smtClean="0"/>
              <a:t> (</a:t>
            </a:r>
            <a:r>
              <a:rPr lang="en-US" b="1" dirty="0" smtClean="0"/>
              <a:t>Stopped</a:t>
            </a:r>
            <a:r>
              <a:rPr lang="ru-RU" dirty="0" smtClean="0"/>
              <a:t>) – воспроизведение </a:t>
            </a:r>
            <a:r>
              <a:rPr lang="ru-RU" dirty="0" smtClean="0"/>
              <a:t>остановлено (метод </a:t>
            </a:r>
            <a:r>
              <a:rPr lang="en-US" dirty="0" smtClean="0"/>
              <a:t>stop</a:t>
            </a:r>
            <a:r>
              <a:rPr lang="ru-RU" dirty="0" smtClean="0"/>
              <a:t>())</a:t>
            </a:r>
          </a:p>
          <a:p>
            <a:pPr lvl="0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196753"/>
            <a:ext cx="6482681" cy="4752528"/>
          </a:xfrm>
        </p:spPr>
        <p:txBody>
          <a:bodyPr/>
          <a:lstStyle/>
          <a:p>
            <a:pPr lvl="0"/>
            <a:r>
              <a:rPr lang="ru-RU" b="1" dirty="0" smtClean="0"/>
              <a:t>воспроизведение завершено</a:t>
            </a:r>
            <a:r>
              <a:rPr lang="ru-RU" dirty="0" smtClean="0"/>
              <a:t> (</a:t>
            </a:r>
            <a:r>
              <a:rPr lang="en-US" b="1" dirty="0" smtClean="0"/>
              <a:t>Playback Completed</a:t>
            </a:r>
            <a:r>
              <a:rPr lang="ru-RU" dirty="0" smtClean="0"/>
              <a:t>) – достигнут конец воспроизводимого </a:t>
            </a:r>
            <a:r>
              <a:rPr lang="ru-RU" dirty="0" smtClean="0"/>
              <a:t>содержания (</a:t>
            </a:r>
            <a:r>
              <a:rPr lang="ru-RU" dirty="0" smtClean="0"/>
              <a:t>реакции на конец воспроизводимого материала;</a:t>
            </a:r>
            <a:r>
              <a:rPr lang="ru-RU" dirty="0" smtClean="0"/>
              <a:t> срабатывание </a:t>
            </a:r>
            <a:r>
              <a:rPr lang="ru-RU" dirty="0" smtClean="0"/>
              <a:t>метода </a:t>
            </a:r>
            <a:r>
              <a:rPr lang="en-US" dirty="0" smtClean="0"/>
              <a:t>onCompleted</a:t>
            </a:r>
            <a:r>
              <a:rPr lang="ru-RU" dirty="0" smtClean="0"/>
              <a:t>() интерфейса-слушателя </a:t>
            </a:r>
            <a:r>
              <a:rPr lang="en-US" dirty="0" smtClean="0"/>
              <a:t>OnCompitionListener</a:t>
            </a:r>
            <a:r>
              <a:rPr lang="ru-RU" dirty="0" smtClean="0"/>
              <a:t>) </a:t>
            </a:r>
            <a:endParaRPr lang="ru-RU" dirty="0" smtClean="0"/>
          </a:p>
          <a:p>
            <a:r>
              <a:rPr lang="ru-RU" dirty="0" smtClean="0"/>
              <a:t>метод </a:t>
            </a:r>
            <a:r>
              <a:rPr lang="en-US" dirty="0" smtClean="0"/>
              <a:t>seekTo</a:t>
            </a:r>
            <a:r>
              <a:rPr lang="ru-RU" dirty="0" smtClean="0"/>
              <a:t>() позволяет поменять место </a:t>
            </a:r>
            <a:r>
              <a:rPr lang="ru-RU" dirty="0" smtClean="0"/>
              <a:t>воспроизведения</a:t>
            </a:r>
          </a:p>
          <a:p>
            <a:pPr lvl="0"/>
            <a:r>
              <a:rPr lang="ru-RU" b="1" dirty="0" smtClean="0"/>
              <a:t>конец</a:t>
            </a:r>
            <a:r>
              <a:rPr lang="ru-RU" dirty="0" smtClean="0"/>
              <a:t> (</a:t>
            </a:r>
            <a:r>
              <a:rPr lang="en-US" b="1" dirty="0" smtClean="0"/>
              <a:t>End</a:t>
            </a:r>
            <a:r>
              <a:rPr lang="ru-RU" dirty="0" smtClean="0"/>
              <a:t>) — конец жизненного цикла </a:t>
            </a:r>
            <a:r>
              <a:rPr lang="en-US" dirty="0" smtClean="0"/>
              <a:t>MediaPlayer </a:t>
            </a:r>
            <a:r>
              <a:rPr lang="ru-RU" dirty="0" smtClean="0"/>
              <a:t>(метод </a:t>
            </a:r>
            <a:r>
              <a:rPr lang="en-US" dirty="0" smtClean="0"/>
              <a:t>release</a:t>
            </a:r>
            <a:r>
              <a:rPr lang="ru-RU" dirty="0" smtClean="0"/>
              <a:t>())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жизненного цикла экземпляра класса </a:t>
            </a:r>
            <a:r>
              <a:rPr lang="en-US" dirty="0" smtClean="0"/>
              <a:t>MediaRecorder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Овалы — </a:t>
            </a:r>
            <a:r>
              <a:rPr lang="ru-RU" dirty="0" smtClean="0"/>
              <a:t>состояния объекта </a:t>
            </a:r>
            <a:r>
              <a:rPr lang="en-US" dirty="0" smtClean="0"/>
              <a:t>Media</a:t>
            </a:r>
            <a:r>
              <a:rPr lang="en-US" dirty="0" smtClean="0"/>
              <a:t>Recorder</a:t>
            </a:r>
            <a:endParaRPr lang="ru-RU" dirty="0" smtClean="0"/>
          </a:p>
          <a:p>
            <a:r>
              <a:rPr lang="ru-RU" dirty="0" smtClean="0"/>
              <a:t>Дуги </a:t>
            </a:r>
            <a:r>
              <a:rPr lang="ru-RU" dirty="0" smtClean="0"/>
              <a:t>—</a:t>
            </a:r>
            <a:r>
              <a:rPr lang="ru-RU" dirty="0" smtClean="0"/>
              <a:t> </a:t>
            </a:r>
            <a:r>
              <a:rPr lang="ru-RU" dirty="0" smtClean="0"/>
              <a:t>вызовы каких методов необходимо выполнить, чтобы сменить состояние объекта </a:t>
            </a:r>
            <a:r>
              <a:rPr lang="en-US" dirty="0" smtClean="0"/>
              <a:t>MediaRecorder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Дуги </a:t>
            </a:r>
            <a:r>
              <a:rPr lang="ru-RU" dirty="0" smtClean="0"/>
              <a:t>с одной стрелкой —</a:t>
            </a:r>
            <a:r>
              <a:rPr lang="ru-RU" dirty="0" smtClean="0"/>
              <a:t> </a:t>
            </a:r>
            <a:r>
              <a:rPr lang="ru-RU" dirty="0" smtClean="0"/>
              <a:t>вызовы синхронных </a:t>
            </a:r>
            <a:r>
              <a:rPr lang="ru-RU" dirty="0" smtClean="0"/>
              <a:t>методов</a:t>
            </a:r>
          </a:p>
          <a:p>
            <a:r>
              <a:rPr lang="ru-RU" dirty="0" smtClean="0"/>
              <a:t>Дуги с </a:t>
            </a:r>
            <a:r>
              <a:rPr lang="ru-RU" dirty="0" smtClean="0"/>
              <a:t>двумя стрелками — вызовы асинхронных </a:t>
            </a:r>
            <a:r>
              <a:rPr lang="ru-RU" dirty="0" smtClean="0"/>
              <a:t>методов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жизненного цикла экземпляра класса </a:t>
            </a:r>
            <a:r>
              <a:rPr lang="en-US" dirty="0" smtClean="0"/>
              <a:t>MediaRecorder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24744"/>
            <a:ext cx="4943475" cy="549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MediaRecorder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начальное</a:t>
            </a:r>
            <a:r>
              <a:rPr lang="ru-RU" dirty="0" smtClean="0"/>
              <a:t> (</a:t>
            </a:r>
            <a:r>
              <a:rPr lang="en-US" b="1" dirty="0" smtClean="0"/>
              <a:t>Initial</a:t>
            </a:r>
            <a:r>
              <a:rPr lang="ru-RU" dirty="0" smtClean="0"/>
              <a:t>) – создан объект класса </a:t>
            </a:r>
            <a:r>
              <a:rPr lang="en-US" dirty="0" smtClean="0"/>
              <a:t>MediaRecover</a:t>
            </a:r>
            <a:r>
              <a:rPr lang="ru-RU" dirty="0" smtClean="0"/>
              <a:t> (с помощью оператора </a:t>
            </a:r>
            <a:r>
              <a:rPr lang="en-US" dirty="0" smtClean="0"/>
              <a:t>new </a:t>
            </a:r>
            <a:r>
              <a:rPr lang="ru-RU" dirty="0" smtClean="0"/>
              <a:t>или </a:t>
            </a:r>
            <a:r>
              <a:rPr lang="ru-RU" dirty="0" smtClean="0"/>
              <a:t>вызова </a:t>
            </a:r>
            <a:r>
              <a:rPr lang="ru-RU" dirty="0" smtClean="0"/>
              <a:t>метода </a:t>
            </a:r>
            <a:r>
              <a:rPr lang="en-US" dirty="0" smtClean="0"/>
              <a:t>reset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инициализирован</a:t>
            </a:r>
            <a:r>
              <a:rPr lang="ru-RU" dirty="0" smtClean="0"/>
              <a:t> (</a:t>
            </a:r>
            <a:r>
              <a:rPr lang="en-US" b="1" dirty="0" smtClean="0"/>
              <a:t>Initialized</a:t>
            </a:r>
            <a:r>
              <a:rPr lang="ru-RU" dirty="0" smtClean="0"/>
              <a:t>) – объект </a:t>
            </a:r>
            <a:r>
              <a:rPr lang="en-US" dirty="0" smtClean="0"/>
              <a:t>MediaRecover</a:t>
            </a:r>
            <a:r>
              <a:rPr lang="ru-RU" dirty="0" smtClean="0"/>
              <a:t> готов к </a:t>
            </a:r>
            <a:r>
              <a:rPr lang="ru-RU" dirty="0" smtClean="0"/>
              <a:t>использованию (метод </a:t>
            </a:r>
            <a:r>
              <a:rPr lang="en-US" dirty="0" smtClean="0"/>
              <a:t>setAudioSource</a:t>
            </a:r>
            <a:r>
              <a:rPr lang="ru-RU" dirty="0" smtClean="0"/>
              <a:t>() или </a:t>
            </a:r>
            <a:r>
              <a:rPr lang="en-US" dirty="0" smtClean="0"/>
              <a:t>setVideoSource</a:t>
            </a:r>
            <a:r>
              <a:rPr lang="ru-RU" dirty="0" smtClean="0"/>
              <a:t>())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MediaRecorder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410674" cy="4541189"/>
          </a:xfrm>
        </p:spPr>
        <p:txBody>
          <a:bodyPr/>
          <a:lstStyle/>
          <a:p>
            <a:pPr lvl="0"/>
            <a:r>
              <a:rPr lang="ru-RU" b="1" dirty="0" smtClean="0"/>
              <a:t>сконфигурирован </a:t>
            </a:r>
            <a:r>
              <a:rPr lang="ru-RU" b="1" dirty="0" smtClean="0"/>
              <a:t>приемник данных для записи</a:t>
            </a:r>
            <a:r>
              <a:rPr lang="ru-RU" dirty="0" smtClean="0"/>
              <a:t> (</a:t>
            </a:r>
            <a:r>
              <a:rPr lang="en-US" b="1" dirty="0" smtClean="0"/>
              <a:t>Data Source Configured</a:t>
            </a:r>
            <a:r>
              <a:rPr lang="ru-RU" dirty="0" smtClean="0"/>
              <a:t>) – задаются основные свойства приемника данных, состояние </a:t>
            </a:r>
            <a:r>
              <a:rPr lang="ru-RU" dirty="0" smtClean="0"/>
              <a:t>(метод </a:t>
            </a:r>
            <a:r>
              <a:rPr lang="en-US" dirty="0" smtClean="0"/>
              <a:t>setOutputFormat</a:t>
            </a:r>
            <a:r>
              <a:rPr lang="ru-RU" dirty="0" smtClean="0"/>
              <a:t>(),  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 smtClean="0"/>
              <a:t>настройки </a:t>
            </a:r>
            <a:r>
              <a:rPr lang="ru-RU" dirty="0" smtClean="0"/>
              <a:t>свойств: </a:t>
            </a:r>
            <a:r>
              <a:rPr lang="en-US" dirty="0" smtClean="0"/>
              <a:t>setAudioEncoder</a:t>
            </a:r>
            <a:r>
              <a:rPr lang="ru-RU" dirty="0" smtClean="0"/>
              <a:t>(), </a:t>
            </a:r>
            <a:r>
              <a:rPr lang="en-US" dirty="0" smtClean="0"/>
              <a:t>setVideoEncoder</a:t>
            </a:r>
            <a:r>
              <a:rPr lang="ru-RU" dirty="0" smtClean="0"/>
              <a:t>(), </a:t>
            </a:r>
            <a:r>
              <a:rPr lang="en-US" dirty="0" smtClean="0"/>
              <a:t>setOutputFile</a:t>
            </a:r>
            <a:r>
              <a:rPr lang="ru-RU" dirty="0" smtClean="0"/>
              <a:t>(), </a:t>
            </a:r>
            <a:r>
              <a:rPr lang="en-US" dirty="0" smtClean="0"/>
              <a:t>setVideoSize</a:t>
            </a:r>
            <a:r>
              <a:rPr lang="ru-RU" dirty="0" smtClean="0"/>
              <a:t>(), </a:t>
            </a:r>
            <a:r>
              <a:rPr lang="en-US" dirty="0" smtClean="0"/>
              <a:t>setVideoFrameRate</a:t>
            </a:r>
            <a:r>
              <a:rPr lang="ru-RU" dirty="0" smtClean="0"/>
              <a:t>(), </a:t>
            </a:r>
            <a:r>
              <a:rPr lang="ru-RU" dirty="0" smtClean="0"/>
              <a:t> </a:t>
            </a:r>
            <a:r>
              <a:rPr lang="en-US" dirty="0" smtClean="0"/>
              <a:t>setPreviewDisplay</a:t>
            </a:r>
            <a:r>
              <a:rPr lang="ru-RU" dirty="0" smtClean="0"/>
              <a:t>())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</a:t>
            </a:r>
            <a:r>
              <a:rPr lang="en-US" dirty="0" smtClean="0"/>
              <a:t>MediaRecorder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готов</a:t>
            </a:r>
            <a:r>
              <a:rPr lang="ru-RU" dirty="0" smtClean="0"/>
              <a:t> (</a:t>
            </a:r>
            <a:r>
              <a:rPr lang="en-US" b="1" dirty="0" smtClean="0"/>
              <a:t>Prepared</a:t>
            </a:r>
            <a:r>
              <a:rPr lang="ru-RU" dirty="0" smtClean="0"/>
              <a:t>) – состояние готовности к </a:t>
            </a:r>
            <a:r>
              <a:rPr lang="ru-RU" dirty="0" smtClean="0"/>
              <a:t>записи (метод </a:t>
            </a:r>
            <a:r>
              <a:rPr lang="en-US" dirty="0" smtClean="0"/>
              <a:t>prepare</a:t>
            </a:r>
            <a:r>
              <a:rPr lang="ru-RU" dirty="0" smtClean="0"/>
              <a:t>())</a:t>
            </a:r>
          </a:p>
          <a:p>
            <a:pPr lvl="0"/>
            <a:r>
              <a:rPr lang="ru-RU" b="1" dirty="0" smtClean="0"/>
              <a:t>записывает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b="1" dirty="0" smtClean="0"/>
              <a:t>Recording</a:t>
            </a:r>
            <a:r>
              <a:rPr lang="ru-RU" dirty="0" smtClean="0"/>
              <a:t>) – идет </a:t>
            </a:r>
            <a:r>
              <a:rPr lang="ru-RU" dirty="0" smtClean="0"/>
              <a:t>запись (метод </a:t>
            </a:r>
            <a:r>
              <a:rPr lang="en-US" dirty="0" smtClean="0"/>
              <a:t>start</a:t>
            </a:r>
            <a:r>
              <a:rPr lang="ru-RU" dirty="0" smtClean="0"/>
              <a:t>())</a:t>
            </a:r>
            <a:endParaRPr lang="ru-RU" dirty="0" smtClean="0"/>
          </a:p>
          <a:p>
            <a:pPr lvl="0"/>
            <a:r>
              <a:rPr lang="ru-RU" b="1" dirty="0" smtClean="0"/>
              <a:t>освобожден</a:t>
            </a:r>
            <a:r>
              <a:rPr lang="ru-RU" dirty="0" smtClean="0"/>
              <a:t> (</a:t>
            </a:r>
            <a:r>
              <a:rPr lang="en-US" b="1" dirty="0" smtClean="0"/>
              <a:t>Released</a:t>
            </a:r>
            <a:r>
              <a:rPr lang="ru-RU" dirty="0" smtClean="0"/>
              <a:t>) – запись завершена, все ресурсы </a:t>
            </a:r>
            <a:r>
              <a:rPr lang="ru-RU" dirty="0" smtClean="0"/>
              <a:t>освобождены (метод </a:t>
            </a:r>
            <a:r>
              <a:rPr lang="en-US" dirty="0" smtClean="0"/>
              <a:t>release</a:t>
            </a:r>
            <a:r>
              <a:rPr lang="ru-RU" dirty="0" smtClean="0"/>
              <a:t>())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Актуальная информация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770713" cy="4541189"/>
          </a:xfrm>
        </p:spPr>
        <p:txBody>
          <a:bodyPr/>
          <a:lstStyle/>
          <a:p>
            <a:pPr marL="269875" indent="-269875" algn="l"/>
            <a:r>
              <a:rPr lang="ru-RU" sz="1400" u="sng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ru-RU" sz="1400" u="sng" dirty="0" smtClean="0">
                <a:solidFill>
                  <a:schemeClr val="tx1"/>
                </a:solidFill>
                <a:hlinkClick r:id="rId2"/>
              </a:rPr>
              <a:t>://</a:t>
            </a:r>
            <a:r>
              <a:rPr lang="ru-RU" sz="1400" u="sng" dirty="0" smtClean="0">
                <a:solidFill>
                  <a:schemeClr val="tx1"/>
                </a:solidFill>
                <a:hlinkClick r:id="rId2"/>
              </a:rPr>
              <a:t>developer.android.com/guide/appendix/media-formats.html</a:t>
            </a:r>
            <a:endParaRPr lang="ru-RU" sz="1400" u="sng" dirty="0" smtClean="0">
              <a:solidFill>
                <a:schemeClr val="tx1"/>
              </a:solidFill>
            </a:endParaRPr>
          </a:p>
          <a:p>
            <a:pPr marL="269875" indent="-269875" algn="l"/>
            <a:r>
              <a:rPr lang="ru-RU" sz="14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ru-RU" sz="1400" u="sng" dirty="0" smtClean="0">
                <a:solidFill>
                  <a:schemeClr val="tx1"/>
                </a:solidFill>
                <a:hlinkClick r:id="rId3"/>
              </a:rPr>
              <a:t>://</a:t>
            </a:r>
            <a:r>
              <a:rPr lang="ru-RU" sz="1400" u="sng" dirty="0" smtClean="0">
                <a:solidFill>
                  <a:schemeClr val="tx1"/>
                </a:solidFill>
                <a:hlinkClick r:id="rId3"/>
              </a:rPr>
              <a:t>developer.android.com/guide/topics/media/mediaplayer.html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269875" indent="-269875" algn="l"/>
            <a:r>
              <a:rPr lang="ru-RU" sz="1400" u="sng" dirty="0" smtClean="0">
                <a:solidFill>
                  <a:schemeClr val="tx1"/>
                </a:solidFill>
                <a:hlinkClick r:id="rId4"/>
              </a:rPr>
              <a:t>http://</a:t>
            </a:r>
            <a:r>
              <a:rPr lang="ru-RU" sz="1400" u="sng" dirty="0" smtClean="0">
                <a:solidFill>
                  <a:schemeClr val="tx1"/>
                </a:solidFill>
                <a:hlinkClick r:id="rId4"/>
              </a:rPr>
              <a:t>developer.android.com/reference/android/media/MediaPlayer.html</a:t>
            </a:r>
            <a:endParaRPr lang="ru-RU" sz="1400" u="sng" dirty="0" smtClean="0">
              <a:solidFill>
                <a:schemeClr val="tx1"/>
              </a:solidFill>
            </a:endParaRPr>
          </a:p>
          <a:p>
            <a:r>
              <a:rPr lang="ru-RU" sz="1400" u="sng" dirty="0" smtClean="0">
                <a:solidFill>
                  <a:schemeClr val="tx1"/>
                </a:solidFill>
                <a:hlinkClick r:id="rId5"/>
              </a:rPr>
              <a:t>http://developer.android.com/reference/android/media</a:t>
            </a:r>
            <a:r>
              <a:rPr lang="ru-RU" sz="1400" u="sng" dirty="0" smtClean="0">
                <a:solidFill>
                  <a:schemeClr val="tx1"/>
                </a:solidFill>
                <a:hlinkClick r:id="rId5"/>
              </a:rPr>
              <a:t>/ </a:t>
            </a:r>
            <a:r>
              <a:rPr lang="ru-RU" sz="1400" u="sng" dirty="0" err="1" smtClean="0">
                <a:solidFill>
                  <a:schemeClr val="tx1"/>
                </a:solidFill>
                <a:hlinkClick r:id="rId5"/>
              </a:rPr>
              <a:t>MediaRecorder.html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u="sng" dirty="0" smtClean="0">
                <a:solidFill>
                  <a:schemeClr val="tx1"/>
                </a:solidFill>
                <a:hlinkClick r:id="rId6"/>
              </a:rPr>
              <a:t>http://</a:t>
            </a:r>
            <a:r>
              <a:rPr lang="ru-RU" sz="1400" u="sng" dirty="0" smtClean="0">
                <a:solidFill>
                  <a:schemeClr val="tx1"/>
                </a:solidFill>
                <a:hlinkClick r:id="rId6"/>
              </a:rPr>
              <a:t>developer.android.com/guide/topics/media/audio-capture.html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269875" indent="-269875" algn="l"/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2" descr="music, play, sound, speake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332656"/>
            <a:ext cx="936104" cy="936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Использование встроенной камеры</a:t>
            </a:r>
            <a:endParaRPr lang="ru-RU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10594" name="Picture 2" descr="camera, photography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6510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Экран смартфона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233067"/>
          </a:xfrm>
        </p:spPr>
        <p:txBody>
          <a:bodyPr anchor="t"/>
          <a:lstStyle/>
          <a:p>
            <a:pPr algn="l" eaLnBrk="1" hangingPunct="1"/>
            <a:endParaRPr lang="ru-RU" dirty="0" smtClean="0"/>
          </a:p>
          <a:p>
            <a:pPr algn="l" eaLnBrk="1" hangingPunct="1"/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179512" y="1340768"/>
          <a:ext cx="74168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5"/>
            <a:ext cx="6770713" cy="4161074"/>
          </a:xfrm>
        </p:spPr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Android </a:t>
            </a:r>
            <a:r>
              <a:rPr lang="ru-RU" dirty="0" smtClean="0"/>
              <a:t>позволяет </a:t>
            </a:r>
            <a:r>
              <a:rPr lang="ru-RU" dirty="0" smtClean="0"/>
              <a:t>приложениям получать фотографии и записывать </a:t>
            </a:r>
            <a:r>
              <a:rPr lang="ru-RU" dirty="0" smtClean="0"/>
              <a:t>видео 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решения этих задач, существует два способа:</a:t>
            </a:r>
          </a:p>
          <a:p>
            <a:pPr lvl="1"/>
            <a:r>
              <a:rPr lang="ru-RU" sz="1800" dirty="0" smtClean="0"/>
              <a:t>непосредственное обращение к </a:t>
            </a:r>
            <a:r>
              <a:rPr lang="ru-RU" sz="1800" dirty="0" smtClean="0"/>
              <a:t>камере</a:t>
            </a:r>
            <a:endParaRPr lang="ru-RU" sz="1800" dirty="0" smtClean="0"/>
          </a:p>
          <a:p>
            <a:pPr lvl="1"/>
            <a:r>
              <a:rPr lang="ru-RU" sz="1800" dirty="0" smtClean="0"/>
              <a:t>использование намерений (</a:t>
            </a:r>
            <a:r>
              <a:rPr lang="en-US" sz="1800" dirty="0" smtClean="0"/>
              <a:t>Intent</a:t>
            </a:r>
            <a:r>
              <a:rPr lang="ru-RU" sz="1800" dirty="0" smtClean="0"/>
              <a:t>) для вызова существующего </a:t>
            </a:r>
            <a:r>
              <a:rPr lang="ru-RU" sz="1800" dirty="0" smtClean="0"/>
              <a:t>приложения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2" descr="camera, photograph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32656"/>
            <a:ext cx="1008112" cy="100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объектов по работе с камерой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Camera</a:t>
            </a:r>
            <a:r>
              <a:rPr lang="ru-RU" dirty="0" smtClean="0"/>
              <a:t> </a:t>
            </a:r>
            <a:r>
              <a:rPr lang="ru-RU" dirty="0" smtClean="0"/>
              <a:t>— класс, реализующий управление камерами </a:t>
            </a:r>
            <a:r>
              <a:rPr lang="ru-RU" dirty="0" smtClean="0"/>
              <a:t>устройства (для </a:t>
            </a:r>
            <a:r>
              <a:rPr lang="ru-RU" dirty="0" smtClean="0"/>
              <a:t>получения фотографий или записи </a:t>
            </a:r>
            <a:r>
              <a:rPr lang="ru-RU" dirty="0" smtClean="0"/>
              <a:t>видео) </a:t>
            </a:r>
            <a:endParaRPr lang="ru-RU" dirty="0" smtClean="0"/>
          </a:p>
          <a:p>
            <a:r>
              <a:rPr lang="en-US" b="1" dirty="0" smtClean="0"/>
              <a:t>SurfaceView</a:t>
            </a:r>
            <a:r>
              <a:rPr lang="en-US" dirty="0" smtClean="0"/>
              <a:t> </a:t>
            </a:r>
            <a:r>
              <a:rPr lang="ru-RU" dirty="0" smtClean="0"/>
              <a:t>— класс, используемый для предоставления пользователю возможности предварительного </a:t>
            </a:r>
            <a:r>
              <a:rPr lang="ru-RU" dirty="0" smtClean="0"/>
              <a:t>просмотра</a:t>
            </a:r>
            <a:endParaRPr lang="ru-RU" dirty="0" smtClean="0"/>
          </a:p>
          <a:p>
            <a:r>
              <a:rPr lang="en-US" b="1" dirty="0" smtClean="0"/>
              <a:t>MediaRecorder</a:t>
            </a:r>
            <a:r>
              <a:rPr lang="ru-RU" dirty="0" smtClean="0"/>
              <a:t> – класс, используемый для записи видео с </a:t>
            </a:r>
            <a:r>
              <a:rPr lang="ru-RU" dirty="0" smtClean="0"/>
              <a:t>камеры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2" descr="camera, photograph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32656"/>
            <a:ext cx="1008112" cy="100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объектов по работе с камерой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Intent</a:t>
            </a:r>
            <a:r>
              <a:rPr lang="ru-RU" dirty="0" smtClean="0"/>
              <a:t> – класс, содержащий абстрактное описание выполняемой операции, </a:t>
            </a:r>
            <a:r>
              <a:rPr lang="ru-RU" dirty="0" smtClean="0"/>
              <a:t>оно </a:t>
            </a:r>
            <a:r>
              <a:rPr lang="ru-RU" dirty="0" smtClean="0"/>
              <a:t>передается системе </a:t>
            </a:r>
            <a:r>
              <a:rPr lang="en-US" dirty="0" smtClean="0"/>
              <a:t>Android</a:t>
            </a:r>
            <a:r>
              <a:rPr lang="ru-RU" dirty="0" smtClean="0"/>
              <a:t>, а ОС сама находит и запускает необходимое приложение и возвращает результат его </a:t>
            </a:r>
            <a:r>
              <a:rPr lang="ru-RU" dirty="0" smtClean="0"/>
              <a:t>работы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2" descr="camera, photograph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32656"/>
            <a:ext cx="1008112" cy="100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намерений по работе с камерой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513002"/>
          </a:xfrm>
        </p:spPr>
        <p:txBody>
          <a:bodyPr/>
          <a:lstStyle/>
          <a:p>
            <a:pPr lvl="0" algn="l"/>
            <a:r>
              <a:rPr lang="en-US" dirty="0" smtClean="0"/>
              <a:t>MediaStore</a:t>
            </a:r>
            <a:r>
              <a:rPr lang="ru-RU" dirty="0" smtClean="0"/>
              <a:t>.</a:t>
            </a:r>
            <a:r>
              <a:rPr lang="en-US" dirty="0" smtClean="0"/>
              <a:t>ACTION</a:t>
            </a:r>
            <a:r>
              <a:rPr lang="ru-RU" dirty="0" smtClean="0"/>
              <a:t>_</a:t>
            </a:r>
            <a:r>
              <a:rPr lang="en-US" dirty="0" smtClean="0"/>
              <a:t>IMAGE</a:t>
            </a:r>
            <a:r>
              <a:rPr lang="ru-RU" dirty="0" smtClean="0"/>
              <a:t>_</a:t>
            </a:r>
            <a:r>
              <a:rPr lang="en-US" dirty="0" smtClean="0"/>
              <a:t>CAPTURE</a:t>
            </a:r>
            <a:r>
              <a:rPr lang="ru-RU" dirty="0" smtClean="0"/>
              <a:t> –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 smtClean="0"/>
              <a:t>запроса на выполнение </a:t>
            </a:r>
            <a:r>
              <a:rPr lang="ru-RU" dirty="0" smtClean="0"/>
              <a:t>фотоснимков</a:t>
            </a:r>
            <a:endParaRPr lang="ru-RU" dirty="0" smtClean="0"/>
          </a:p>
          <a:p>
            <a:pPr algn="l"/>
            <a:r>
              <a:rPr lang="en-US" dirty="0" smtClean="0"/>
              <a:t>MediaStore</a:t>
            </a:r>
            <a:r>
              <a:rPr lang="ru-RU" dirty="0" smtClean="0"/>
              <a:t>.</a:t>
            </a:r>
            <a:r>
              <a:rPr lang="en-US" dirty="0" smtClean="0"/>
              <a:t>ACTION</a:t>
            </a:r>
            <a:r>
              <a:rPr lang="ru-RU" dirty="0" smtClean="0"/>
              <a:t>_</a:t>
            </a:r>
            <a:r>
              <a:rPr lang="en-US" dirty="0" smtClean="0"/>
              <a:t>VIDEO</a:t>
            </a:r>
            <a:r>
              <a:rPr lang="ru-RU" dirty="0" smtClean="0"/>
              <a:t>_</a:t>
            </a:r>
            <a:r>
              <a:rPr lang="en-US" dirty="0" smtClean="0"/>
              <a:t>CAPTURE</a:t>
            </a:r>
            <a:r>
              <a:rPr lang="ru-RU" dirty="0" smtClean="0"/>
              <a:t> –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 smtClean="0"/>
              <a:t>запроса на запись </a:t>
            </a:r>
            <a:r>
              <a:rPr lang="ru-RU" dirty="0" smtClean="0"/>
              <a:t>видео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2" descr="camera, photograph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32656"/>
            <a:ext cx="1008112" cy="100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Взаимодействие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 </a:t>
            </a:r>
            <a:r>
              <a:rPr lang="ru-RU" b="1" dirty="0" smtClean="0"/>
              <a:t>системами позиционирования</a:t>
            </a:r>
            <a:endParaRPr lang="ru-RU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104450" name="Picture 2" descr="marker, posi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37113"/>
            <a:ext cx="1080119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844823"/>
            <a:ext cx="6347714" cy="2808313"/>
          </a:xfrm>
        </p:spPr>
        <p:txBody>
          <a:bodyPr/>
          <a:lstStyle/>
          <a:p>
            <a:r>
              <a:rPr lang="ru-RU" dirty="0" smtClean="0"/>
              <a:t>позволяют </a:t>
            </a:r>
            <a:r>
              <a:rPr lang="ru-RU" dirty="0" smtClean="0"/>
              <a:t>определить местоположение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некоторой системе </a:t>
            </a:r>
            <a:r>
              <a:rPr lang="ru-RU" dirty="0" smtClean="0"/>
              <a:t>координат (обычно широта </a:t>
            </a:r>
            <a:r>
              <a:rPr lang="ru-RU" dirty="0" smtClean="0"/>
              <a:t>и </a:t>
            </a:r>
            <a:r>
              <a:rPr lang="ru-RU" dirty="0" smtClean="0"/>
              <a:t>долгота)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8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</a:t>
            </a:r>
            <a:r>
              <a:rPr lang="ru-RU" dirty="0" smtClean="0"/>
              <a:t>позиционирования мобильного телефона (смартфона)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844823"/>
            <a:ext cx="6347714" cy="3816425"/>
          </a:xfrm>
        </p:spPr>
        <p:txBody>
          <a:bodyPr/>
          <a:lstStyle/>
          <a:p>
            <a:pPr lvl="0"/>
            <a:r>
              <a:rPr lang="ru-RU" dirty="0" smtClean="0"/>
              <a:t>смартфон </a:t>
            </a:r>
            <a:r>
              <a:rPr lang="ru-RU" dirty="0" smtClean="0"/>
              <a:t>постоянно связывается с сотовой вышкой, в зоне действия которой он </a:t>
            </a:r>
            <a:r>
              <a:rPr lang="ru-RU" dirty="0" smtClean="0"/>
              <a:t>находится </a:t>
            </a:r>
          </a:p>
          <a:p>
            <a:pPr lvl="0"/>
            <a:r>
              <a:rPr lang="ru-RU" dirty="0" smtClean="0"/>
              <a:t>У каждой вышки </a:t>
            </a:r>
            <a:r>
              <a:rPr lang="ru-RU" dirty="0" smtClean="0"/>
              <a:t>в мире </a:t>
            </a:r>
            <a:r>
              <a:rPr lang="ru-RU" dirty="0" smtClean="0"/>
              <a:t>свой </a:t>
            </a:r>
            <a:r>
              <a:rPr lang="ru-RU" dirty="0" smtClean="0"/>
              <a:t>уникальный </a:t>
            </a:r>
            <a:r>
              <a:rPr lang="ru-RU" dirty="0" smtClean="0"/>
              <a:t>идентификатор - </a:t>
            </a:r>
            <a:r>
              <a:rPr lang="ru-RU" dirty="0" err="1" smtClean="0"/>
              <a:t>идентификатор</a:t>
            </a:r>
            <a:r>
              <a:rPr lang="ru-RU" dirty="0" smtClean="0"/>
              <a:t> </a:t>
            </a:r>
            <a:r>
              <a:rPr lang="ru-RU" dirty="0" smtClean="0"/>
              <a:t>соты (</a:t>
            </a:r>
            <a:r>
              <a:rPr lang="en-US" dirty="0" smtClean="0"/>
              <a:t>Cell ID</a:t>
            </a:r>
            <a:r>
              <a:rPr lang="ru-RU" dirty="0" smtClean="0"/>
              <a:t>), </a:t>
            </a:r>
            <a:r>
              <a:rPr lang="ru-RU" dirty="0" smtClean="0"/>
              <a:t>для </a:t>
            </a:r>
            <a:r>
              <a:rPr lang="ru-RU" dirty="0" smtClean="0"/>
              <a:t>нее точно известны широта и долгота ее </a:t>
            </a:r>
            <a:r>
              <a:rPr lang="ru-RU" dirty="0" smtClean="0"/>
              <a:t>расположения </a:t>
            </a:r>
          </a:p>
          <a:p>
            <a:pPr lvl="0"/>
            <a:r>
              <a:rPr lang="ru-RU" dirty="0" smtClean="0"/>
              <a:t>зная </a:t>
            </a:r>
            <a:r>
              <a:rPr lang="en-US" dirty="0" smtClean="0"/>
              <a:t>Cell ID </a:t>
            </a:r>
            <a:r>
              <a:rPr lang="ru-RU" dirty="0" err="1" smtClean="0"/>
              <a:t>метоположения</a:t>
            </a:r>
            <a:r>
              <a:rPr lang="ru-RU" dirty="0" smtClean="0"/>
              <a:t>, можно получить </a:t>
            </a:r>
            <a:r>
              <a:rPr lang="ru-RU" dirty="0" smtClean="0"/>
              <a:t>географические координаты центра этой </a:t>
            </a:r>
            <a:r>
              <a:rPr lang="ru-RU" dirty="0" smtClean="0"/>
              <a:t>соты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</a:t>
            </a:r>
            <a:r>
              <a:rPr lang="ru-RU" dirty="0" smtClean="0"/>
              <a:t>позиционирования мобильного телефона (смартфона)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844823"/>
            <a:ext cx="6347714" cy="4032449"/>
          </a:xfrm>
        </p:spPr>
        <p:txBody>
          <a:bodyPr/>
          <a:lstStyle/>
          <a:p>
            <a:pPr lvl="0"/>
            <a:r>
              <a:rPr lang="ru-RU" dirty="0" smtClean="0"/>
              <a:t>Радиусы сот варьируются от активности сетевой трафика района</a:t>
            </a:r>
            <a:r>
              <a:rPr lang="ru-RU" b="1" dirty="0" smtClean="0"/>
              <a:t> </a:t>
            </a:r>
            <a:endParaRPr lang="ru-RU" dirty="0" smtClean="0"/>
          </a:p>
          <a:p>
            <a:pPr lvl="0"/>
            <a:r>
              <a:rPr lang="ru-RU" dirty="0" smtClean="0"/>
              <a:t>Результаты приближенные (</a:t>
            </a:r>
            <a:r>
              <a:rPr lang="ru-RU" dirty="0" smtClean="0"/>
              <a:t>«плюс-минус трамвайная остановка</a:t>
            </a:r>
            <a:r>
              <a:rPr lang="ru-RU" dirty="0" smtClean="0"/>
              <a:t>»)</a:t>
            </a:r>
          </a:p>
          <a:p>
            <a:endParaRPr lang="ru-RU" dirty="0" smtClean="0"/>
          </a:p>
          <a:p>
            <a:pPr lvl="0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844823"/>
            <a:ext cx="6347714" cy="4032449"/>
          </a:xfrm>
        </p:spPr>
        <p:txBody>
          <a:bodyPr/>
          <a:lstStyle/>
          <a:p>
            <a:r>
              <a:rPr lang="ru-RU" dirty="0" smtClean="0"/>
              <a:t>Если смартфон </a:t>
            </a:r>
            <a:r>
              <a:rPr lang="ru-RU" dirty="0" smtClean="0"/>
              <a:t>в зоне действия более, чем одной сотовой </a:t>
            </a:r>
            <a:r>
              <a:rPr lang="ru-RU" dirty="0" smtClean="0"/>
              <a:t>вышки, возможно выполнение триангуляции </a:t>
            </a:r>
            <a:r>
              <a:rPr lang="ru-RU" dirty="0" smtClean="0"/>
              <a:t>его </a:t>
            </a:r>
            <a:r>
              <a:rPr lang="ru-RU" dirty="0" smtClean="0"/>
              <a:t>местоположения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сотовая </a:t>
            </a:r>
            <a:r>
              <a:rPr lang="ru-RU" dirty="0" smtClean="0"/>
              <a:t>вышка может определить, с какого направления приходит </a:t>
            </a:r>
            <a:r>
              <a:rPr lang="ru-RU" dirty="0" smtClean="0"/>
              <a:t>сигнал – точное местоположение без установки </a:t>
            </a:r>
            <a:r>
              <a:rPr lang="ru-RU" dirty="0" smtClean="0"/>
              <a:t>дополнительного </a:t>
            </a:r>
            <a:r>
              <a:rPr lang="ru-RU" dirty="0" smtClean="0"/>
              <a:t>оборудования</a:t>
            </a:r>
          </a:p>
          <a:p>
            <a:pPr lvl="0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761999" y="592500"/>
            <a:ext cx="6347713" cy="67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 lnSpcReduction="20000"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Системы позиционирования мобильного телефона (смартфона)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позиционирования смартфона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глобального позиционирования (</a:t>
            </a:r>
            <a:r>
              <a:rPr lang="en-US" dirty="0" smtClean="0"/>
              <a:t>Global Positioning System</a:t>
            </a:r>
            <a:r>
              <a:rPr lang="ru-RU" dirty="0" smtClean="0"/>
              <a:t>, </a:t>
            </a:r>
            <a:r>
              <a:rPr lang="en-US" dirty="0" smtClean="0"/>
              <a:t>GPS</a:t>
            </a:r>
            <a:r>
              <a:rPr lang="ru-RU" dirty="0" smtClean="0"/>
              <a:t>): </a:t>
            </a:r>
          </a:p>
          <a:p>
            <a:pPr lvl="1"/>
            <a:r>
              <a:rPr lang="en-US" sz="1800" dirty="0" smtClean="0"/>
              <a:t>GPS</a:t>
            </a:r>
            <a:r>
              <a:rPr lang="ru-RU" sz="1800" dirty="0" smtClean="0"/>
              <a:t>, разработанная и реализованная в </a:t>
            </a:r>
            <a:r>
              <a:rPr lang="ru-RU" sz="1800" dirty="0" smtClean="0"/>
              <a:t>США</a:t>
            </a:r>
          </a:p>
          <a:p>
            <a:pPr lvl="1"/>
            <a:r>
              <a:rPr lang="ru-RU" sz="1800" dirty="0" smtClean="0"/>
              <a:t>система </a:t>
            </a:r>
            <a:r>
              <a:rPr lang="ru-RU" sz="1800" dirty="0" smtClean="0"/>
              <a:t>ГЛОНАСС (Глобальная навигационная спутниковая система</a:t>
            </a:r>
            <a:r>
              <a:rPr lang="ru-RU" sz="1800" dirty="0" smtClean="0"/>
              <a:t>) - советско-российская </a:t>
            </a:r>
            <a:r>
              <a:rPr lang="ru-RU" sz="1800" dirty="0" smtClean="0"/>
              <a:t>спутниковая система </a:t>
            </a:r>
            <a:r>
              <a:rPr lang="ru-RU" sz="1800" dirty="0" smtClean="0"/>
              <a:t>навигации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</a:t>
            </a:r>
            <a:r>
              <a:rPr lang="en-US" dirty="0" smtClean="0"/>
              <a:t>ouch</a:t>
            </a:r>
            <a:r>
              <a:rPr lang="ru-RU" dirty="0" smtClean="0"/>
              <a:t>-интерфейс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233067"/>
          </a:xfrm>
        </p:spPr>
        <p:txBody>
          <a:bodyPr anchor="t"/>
          <a:lstStyle/>
          <a:p>
            <a:pPr algn="l" eaLnBrk="1" hangingPunct="1"/>
            <a:r>
              <a:rPr lang="ru-RU" dirty="0" smtClean="0"/>
              <a:t>интерфейс</a:t>
            </a:r>
            <a:r>
              <a:rPr lang="ru-RU" dirty="0" smtClean="0"/>
              <a:t>, основанный на виртуальных элементах </a:t>
            </a:r>
            <a:r>
              <a:rPr lang="ru-RU" dirty="0" smtClean="0"/>
              <a:t>управления </a:t>
            </a:r>
          </a:p>
          <a:p>
            <a:pPr algn="l" eaLnBrk="1" hangingPunct="1"/>
            <a:r>
              <a:rPr lang="ru-RU" dirty="0" smtClean="0"/>
              <a:t>выбор выполняется </a:t>
            </a:r>
          </a:p>
          <a:p>
            <a:pPr lvl="1" algn="l" eaLnBrk="1" hangingPunct="1"/>
            <a:r>
              <a:rPr lang="ru-RU" dirty="0" smtClean="0"/>
              <a:t>простым касанием</a:t>
            </a:r>
          </a:p>
          <a:p>
            <a:pPr lvl="1" algn="l" eaLnBrk="1" hangingPunct="1"/>
            <a:r>
              <a:rPr lang="ru-RU" dirty="0" smtClean="0"/>
              <a:t>жестами(</a:t>
            </a:r>
            <a:r>
              <a:rPr lang="en-US" dirty="0" smtClean="0"/>
              <a:t>gestures</a:t>
            </a:r>
            <a:r>
              <a:rPr lang="en-US" dirty="0" smtClean="0"/>
              <a:t>) </a:t>
            </a:r>
            <a:endParaRPr lang="ru-RU" dirty="0" smtClean="0"/>
          </a:p>
          <a:p>
            <a:pPr algn="l" eaLnBrk="1" hangingPunct="1"/>
            <a:r>
              <a:rPr lang="ru-RU" dirty="0" smtClean="0"/>
              <a:t>е</a:t>
            </a:r>
            <a:r>
              <a:rPr lang="ru-RU" dirty="0" smtClean="0"/>
              <a:t>сли </a:t>
            </a:r>
            <a:r>
              <a:rPr lang="ru-RU" dirty="0" smtClean="0"/>
              <a:t>точек касания несколько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т. е. используется несколько пальцев),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интерфейс называется </a:t>
            </a:r>
            <a:r>
              <a:rPr lang="en-US" b="1" dirty="0" smtClean="0">
                <a:solidFill>
                  <a:schemeClr val="accent2"/>
                </a:solidFill>
              </a:rPr>
              <a:t>multi-touch</a:t>
            </a:r>
            <a:r>
              <a:rPr lang="en-US" dirty="0" smtClean="0"/>
              <a:t> </a:t>
            </a:r>
            <a:endParaRPr lang="ru-RU" dirty="0" smtClean="0"/>
          </a:p>
          <a:p>
            <a:pPr algn="l" eaLnBrk="1" hangingPunct="1"/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позиционирования смартфона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Многие </a:t>
            </a:r>
            <a:r>
              <a:rPr lang="ru-RU" dirty="0" smtClean="0"/>
              <a:t>смартфоны </a:t>
            </a:r>
            <a:r>
              <a:rPr lang="ru-RU" dirty="0" smtClean="0"/>
              <a:t>поддерживают обе системы </a:t>
            </a:r>
            <a:r>
              <a:rPr lang="en-US" dirty="0" smtClean="0"/>
              <a:t>GPS</a:t>
            </a:r>
            <a:r>
              <a:rPr lang="ru-RU" dirty="0" smtClean="0"/>
              <a:t> – надежность </a:t>
            </a:r>
            <a:r>
              <a:rPr lang="ru-RU" dirty="0" smtClean="0"/>
              <a:t>и точность определения координат,  прежде всего, в городских </a:t>
            </a:r>
            <a:r>
              <a:rPr lang="ru-RU" dirty="0" smtClean="0"/>
              <a:t>условиях  </a:t>
            </a:r>
            <a:endParaRPr lang="en-US" dirty="0" smtClean="0"/>
          </a:p>
          <a:p>
            <a:r>
              <a:rPr lang="ru-RU" dirty="0" smtClean="0"/>
              <a:t>Есть возможность </a:t>
            </a:r>
            <a:r>
              <a:rPr lang="ru-RU" dirty="0" smtClean="0"/>
              <a:t>использования сигналов </a:t>
            </a:r>
            <a:r>
              <a:rPr lang="en-US" dirty="0" smtClean="0"/>
              <a:t>WiFi</a:t>
            </a:r>
            <a:r>
              <a:rPr lang="ru-RU" dirty="0" smtClean="0"/>
              <a:t>, </a:t>
            </a:r>
            <a:r>
              <a:rPr lang="en-US" dirty="0" smtClean="0"/>
              <a:t>Bluetooth </a:t>
            </a:r>
            <a:r>
              <a:rPr lang="ru-RU" dirty="0" smtClean="0"/>
              <a:t>и </a:t>
            </a:r>
            <a:r>
              <a:rPr lang="en-US" dirty="0" smtClean="0"/>
              <a:t>NFC</a:t>
            </a:r>
            <a:r>
              <a:rPr lang="ru-RU" dirty="0" smtClean="0"/>
              <a:t>, а также внутреннего сенсора для более точной </a:t>
            </a:r>
            <a:r>
              <a:rPr lang="ru-RU" dirty="0" err="1" smtClean="0"/>
              <a:t>геолокации</a:t>
            </a:r>
            <a:r>
              <a:rPr lang="ru-RU" dirty="0" smtClean="0"/>
              <a:t>, особенно внутри </a:t>
            </a:r>
            <a:r>
              <a:rPr lang="ru-RU" dirty="0" smtClean="0"/>
              <a:t>помещений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7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позиционирования смартфона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Многие </a:t>
            </a:r>
            <a:r>
              <a:rPr lang="ru-RU" dirty="0" smtClean="0"/>
              <a:t>смартфоны </a:t>
            </a:r>
            <a:r>
              <a:rPr lang="ru-RU" dirty="0" smtClean="0"/>
              <a:t>поддерживают обе системы </a:t>
            </a:r>
            <a:r>
              <a:rPr lang="en-US" dirty="0" smtClean="0"/>
              <a:t>GPS</a:t>
            </a:r>
            <a:r>
              <a:rPr lang="ru-RU" dirty="0" smtClean="0"/>
              <a:t> - надежность </a:t>
            </a:r>
            <a:r>
              <a:rPr lang="ru-RU" dirty="0" smtClean="0"/>
              <a:t>и точность определения координат,  прежде всего, в городских условиях.  </a:t>
            </a:r>
            <a:endParaRPr lang="en-US" dirty="0" smtClean="0"/>
          </a:p>
          <a:p>
            <a:r>
              <a:rPr lang="ru-RU" dirty="0" smtClean="0"/>
              <a:t>Есть возможность </a:t>
            </a:r>
            <a:r>
              <a:rPr lang="ru-RU" dirty="0" smtClean="0"/>
              <a:t>использования сигналов </a:t>
            </a:r>
            <a:r>
              <a:rPr lang="en-US" dirty="0" smtClean="0"/>
              <a:t>WiFi</a:t>
            </a:r>
            <a:r>
              <a:rPr lang="ru-RU" dirty="0" smtClean="0"/>
              <a:t>, </a:t>
            </a:r>
            <a:r>
              <a:rPr lang="en-US" dirty="0" smtClean="0"/>
              <a:t>Bluetooth </a:t>
            </a:r>
            <a:r>
              <a:rPr lang="ru-RU" dirty="0" smtClean="0"/>
              <a:t>и </a:t>
            </a:r>
            <a:r>
              <a:rPr lang="en-US" dirty="0" smtClean="0"/>
              <a:t>NFC</a:t>
            </a:r>
            <a:r>
              <a:rPr lang="ru-RU" dirty="0" smtClean="0"/>
              <a:t>, а также внутреннего сенсора для более точной </a:t>
            </a:r>
            <a:r>
              <a:rPr lang="ru-RU" dirty="0" err="1" smtClean="0"/>
              <a:t>геолокации</a:t>
            </a:r>
            <a:r>
              <a:rPr lang="ru-RU" dirty="0" smtClean="0"/>
              <a:t>, особенно внутри помещений.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5184"/>
          </a:xfrm>
        </p:spPr>
        <p:txBody>
          <a:bodyPr>
            <a:normAutofit/>
          </a:bodyPr>
          <a:lstStyle/>
          <a:p>
            <a:r>
              <a:rPr lang="ru-RU" dirty="0" smtClean="0"/>
              <a:t>Приложения по учету текущего местоположения </a:t>
            </a:r>
            <a:r>
              <a:rPr lang="ru-RU" dirty="0" smtClean="0"/>
              <a:t>под </a:t>
            </a:r>
            <a:r>
              <a:rPr lang="en-US" dirty="0" smtClean="0"/>
              <a:t>Android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224969"/>
          </a:xfrm>
        </p:spPr>
        <p:txBody>
          <a:bodyPr/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глобального позиционирования </a:t>
            </a:r>
            <a:r>
              <a:rPr lang="ru-RU" dirty="0" smtClean="0"/>
              <a:t> (</a:t>
            </a:r>
            <a:r>
              <a:rPr lang="en-US" dirty="0" smtClean="0"/>
              <a:t>GPS 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определение </a:t>
            </a:r>
            <a:r>
              <a:rPr lang="ru-RU" dirty="0" smtClean="0"/>
              <a:t>местоположения в сети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помощью </a:t>
            </a:r>
            <a:r>
              <a:rPr lang="en-US" dirty="0" smtClean="0"/>
              <a:t>Network Location Provider</a:t>
            </a:r>
            <a:r>
              <a:rPr lang="ru-RU" dirty="0" smtClean="0"/>
              <a:t>)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Спутниковые </a:t>
            </a:r>
            <a:r>
              <a:rPr lang="ru-RU" dirty="0" smtClean="0"/>
              <a:t>системы глобального позиционирования  (</a:t>
            </a:r>
            <a:r>
              <a:rPr lang="en-US" dirty="0" smtClean="0"/>
              <a:t>GPS </a:t>
            </a:r>
            <a:r>
              <a:rPr lang="ru-RU" dirty="0" smtClean="0"/>
              <a:t>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</a:t>
            </a:r>
            <a:r>
              <a:rPr lang="ru-RU" dirty="0" smtClean="0"/>
              <a:t>дает более точные </a:t>
            </a:r>
            <a:r>
              <a:rPr lang="ru-RU" dirty="0" smtClean="0"/>
              <a:t>результаты</a:t>
            </a:r>
          </a:p>
          <a:p>
            <a:pPr>
              <a:buNone/>
            </a:pPr>
            <a:r>
              <a:rPr lang="ru-RU" b="1" dirty="0" smtClean="0"/>
              <a:t>НО</a:t>
            </a:r>
          </a:p>
          <a:p>
            <a:pPr algn="l"/>
            <a:r>
              <a:rPr lang="ru-RU" dirty="0" smtClean="0"/>
              <a:t>плохо </a:t>
            </a:r>
            <a:r>
              <a:rPr lang="ru-RU" dirty="0" smtClean="0"/>
              <a:t>работает в помещениях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 smtClean="0"/>
              <a:t>чаще не работает</a:t>
            </a:r>
            <a:r>
              <a:rPr lang="ru-RU" dirty="0" smtClean="0"/>
              <a:t>)</a:t>
            </a:r>
          </a:p>
          <a:p>
            <a:pPr algn="l"/>
            <a:r>
              <a:rPr lang="ru-RU" dirty="0" smtClean="0"/>
              <a:t>сильно </a:t>
            </a:r>
            <a:r>
              <a:rPr lang="ru-RU" dirty="0" smtClean="0"/>
              <a:t>расходует заряд батареи </a:t>
            </a:r>
            <a:endParaRPr lang="ru-RU" dirty="0" smtClean="0"/>
          </a:p>
          <a:p>
            <a:pPr algn="l"/>
            <a:r>
              <a:rPr lang="ru-RU" dirty="0" smtClean="0"/>
              <a:t>медленно определяет координаты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Location Provider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</a:t>
            </a:r>
            <a:r>
              <a:rPr lang="ru-RU" dirty="0" smtClean="0"/>
              <a:t>координаты, используя сигналы сотовых вышек и </a:t>
            </a:r>
            <a:r>
              <a:rPr lang="en-US" dirty="0" smtClean="0"/>
              <a:t>WiFi</a:t>
            </a:r>
            <a:r>
              <a:rPr lang="ru-RU" dirty="0" smtClean="0"/>
              <a:t>,</a:t>
            </a:r>
          </a:p>
          <a:p>
            <a:r>
              <a:rPr lang="ru-RU" dirty="0" smtClean="0"/>
              <a:t>может </a:t>
            </a:r>
            <a:r>
              <a:rPr lang="ru-RU" dirty="0" smtClean="0"/>
              <a:t>работать как на улице, так и внутри </a:t>
            </a:r>
            <a:r>
              <a:rPr lang="ru-RU" dirty="0" smtClean="0"/>
              <a:t>помещений</a:t>
            </a:r>
          </a:p>
          <a:p>
            <a:r>
              <a:rPr lang="ru-RU" dirty="0" smtClean="0"/>
              <a:t>более </a:t>
            </a:r>
            <a:r>
              <a:rPr lang="ru-RU" dirty="0" smtClean="0"/>
              <a:t>экономно расходует заряд батареи </a:t>
            </a:r>
            <a:endParaRPr lang="ru-RU" dirty="0" smtClean="0"/>
          </a:p>
          <a:p>
            <a:r>
              <a:rPr lang="ru-RU" dirty="0" smtClean="0"/>
              <a:t>работает </a:t>
            </a:r>
            <a:r>
              <a:rPr lang="ru-RU" dirty="0" smtClean="0"/>
              <a:t>быстрее по сравнению с </a:t>
            </a:r>
            <a:r>
              <a:rPr lang="en-US" dirty="0" smtClean="0"/>
              <a:t>GPS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геолокации</a:t>
            </a:r>
            <a:r>
              <a:rPr lang="ru-RU" dirty="0" smtClean="0"/>
              <a:t> смартфона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</a:t>
            </a:r>
            <a:r>
              <a:rPr lang="ru-RU" dirty="0" smtClean="0"/>
              <a:t>существляется через </a:t>
            </a:r>
            <a:r>
              <a:rPr lang="ru-RU" dirty="0" smtClean="0"/>
              <a:t>классы пакета </a:t>
            </a:r>
            <a:r>
              <a:rPr lang="en-US" dirty="0" smtClean="0"/>
              <a:t>android</a:t>
            </a:r>
            <a:r>
              <a:rPr lang="ru-RU" dirty="0" smtClean="0"/>
              <a:t>.</a:t>
            </a:r>
            <a:r>
              <a:rPr lang="en-US" dirty="0" smtClean="0"/>
              <a:t>location</a:t>
            </a:r>
            <a:endParaRPr lang="ru-RU" dirty="0" smtClean="0"/>
          </a:p>
          <a:p>
            <a:r>
              <a:rPr lang="ru-RU" dirty="0" smtClean="0"/>
              <a:t>Центральный класс пакета </a:t>
            </a:r>
            <a:r>
              <a:rPr lang="en-US" dirty="0" smtClean="0"/>
              <a:t>LocationManager</a:t>
            </a:r>
            <a:r>
              <a:rPr lang="ru-RU" dirty="0" smtClean="0"/>
              <a:t> - доступ </a:t>
            </a:r>
            <a:r>
              <a:rPr lang="ru-RU" dirty="0" smtClean="0"/>
              <a:t>к системным сервисам для определения координат </a:t>
            </a:r>
            <a:r>
              <a:rPr lang="ru-RU" dirty="0" smtClean="0"/>
              <a:t>устройства</a:t>
            </a:r>
          </a:p>
          <a:p>
            <a:r>
              <a:rPr lang="ru-RU" dirty="0" smtClean="0"/>
              <a:t>Добавление </a:t>
            </a:r>
            <a:r>
              <a:rPr lang="ru-RU" dirty="0" smtClean="0"/>
              <a:t>карт с помощью </a:t>
            </a:r>
            <a:r>
              <a:rPr lang="en-US" dirty="0" smtClean="0"/>
              <a:t>Google Maps Android </a:t>
            </a:r>
            <a:r>
              <a:rPr lang="en-US" dirty="0" smtClean="0"/>
              <a:t>API</a:t>
            </a:r>
            <a:r>
              <a:rPr lang="ru-RU" dirty="0" smtClean="0"/>
              <a:t>  - автоматический доступ </a:t>
            </a:r>
            <a:r>
              <a:rPr lang="ru-RU" dirty="0" smtClean="0"/>
              <a:t>к серверам </a:t>
            </a:r>
            <a:r>
              <a:rPr lang="en-US" dirty="0" smtClean="0"/>
              <a:t>Google </a:t>
            </a:r>
            <a:r>
              <a:rPr lang="en-US" dirty="0" smtClean="0"/>
              <a:t>Maps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7" name="Picture 2" descr="marker, positio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6672"/>
            <a:ext cx="792088" cy="792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Maps Android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5"/>
            <a:ext cx="6626697" cy="4089066"/>
          </a:xfrm>
        </p:spPr>
        <p:txBody>
          <a:bodyPr/>
          <a:lstStyle/>
          <a:p>
            <a:pPr lvl="1"/>
            <a:r>
              <a:rPr lang="ru-RU" sz="2000" dirty="0" smtClean="0"/>
              <a:t>загрузка данных</a:t>
            </a:r>
          </a:p>
          <a:p>
            <a:pPr lvl="1"/>
            <a:r>
              <a:rPr lang="ru-RU" sz="2000" dirty="0" smtClean="0"/>
              <a:t>отображение </a:t>
            </a:r>
            <a:r>
              <a:rPr lang="ru-RU" sz="2000" dirty="0" smtClean="0"/>
              <a:t>карт </a:t>
            </a:r>
            <a:endParaRPr lang="ru-RU" sz="2000" dirty="0" smtClean="0"/>
          </a:p>
          <a:p>
            <a:pPr lvl="1"/>
            <a:r>
              <a:rPr lang="ru-RU" sz="2000" dirty="0" smtClean="0"/>
              <a:t>сенсорные жесты </a:t>
            </a:r>
            <a:r>
              <a:rPr lang="ru-RU" sz="2000" dirty="0" smtClean="0"/>
              <a:t>на </a:t>
            </a:r>
            <a:r>
              <a:rPr lang="ru-RU" sz="2000" dirty="0" smtClean="0"/>
              <a:t>карте</a:t>
            </a:r>
          </a:p>
          <a:p>
            <a:pPr lvl="1"/>
            <a:r>
              <a:rPr lang="ru-RU" sz="2000" dirty="0" smtClean="0"/>
              <a:t>добавление </a:t>
            </a:r>
            <a:r>
              <a:rPr lang="ru-RU" sz="2000" dirty="0" smtClean="0"/>
              <a:t>маркеров, многоугольников и внешних прозрачных </a:t>
            </a:r>
            <a:r>
              <a:rPr lang="ru-RU" sz="2000" dirty="0" smtClean="0"/>
              <a:t>слоев</a:t>
            </a:r>
          </a:p>
          <a:p>
            <a:pPr lvl="1"/>
            <a:r>
              <a:rPr lang="ru-RU" sz="2000" dirty="0" smtClean="0"/>
              <a:t>изменение пользовательского представления </a:t>
            </a:r>
            <a:r>
              <a:rPr lang="ru-RU" sz="2000" dirty="0" smtClean="0"/>
              <a:t>отдельных участков </a:t>
            </a:r>
            <a:r>
              <a:rPr lang="ru-RU" sz="2000" dirty="0" smtClean="0"/>
              <a:t>карты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91138" name="Picture 2" descr="google, map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1008112" cy="100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Android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Ключевой класс </a:t>
            </a:r>
            <a:r>
              <a:rPr lang="en-US" sz="2400" dirty="0" smtClean="0"/>
              <a:t>MapView</a:t>
            </a:r>
            <a:r>
              <a:rPr lang="ru-RU" sz="2400" dirty="0" smtClean="0"/>
              <a:t> </a:t>
            </a:r>
          </a:p>
          <a:p>
            <a:pPr lvl="1"/>
            <a:r>
              <a:rPr lang="ru-RU" sz="1800" dirty="0" smtClean="0"/>
              <a:t>отображает </a:t>
            </a:r>
            <a:r>
              <a:rPr lang="ru-RU" sz="1800" dirty="0" smtClean="0"/>
              <a:t>карту с данными полученными из сервиса </a:t>
            </a:r>
            <a:r>
              <a:rPr lang="en-US" sz="1800" dirty="0" smtClean="0"/>
              <a:t>Google </a:t>
            </a:r>
            <a:r>
              <a:rPr lang="en-US" sz="1800" dirty="0" smtClean="0"/>
              <a:t>Maps</a:t>
            </a:r>
            <a:r>
              <a:rPr lang="ru-RU" sz="1800" dirty="0" smtClean="0"/>
              <a:t> </a:t>
            </a:r>
          </a:p>
          <a:p>
            <a:pPr lvl="1"/>
            <a:r>
              <a:rPr lang="ru-RU" sz="1800" dirty="0" smtClean="0"/>
              <a:t>предоставляет </a:t>
            </a:r>
            <a:r>
              <a:rPr lang="ru-RU" sz="1800" dirty="0" smtClean="0"/>
              <a:t>все элементы пользовательского интерфейса, необходимые для управления </a:t>
            </a:r>
            <a:r>
              <a:rPr lang="ru-RU" sz="1800" dirty="0" smtClean="0"/>
              <a:t>картой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6" name="Picture 2" descr="google, map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1008112" cy="100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Android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Когда </a:t>
            </a:r>
            <a:r>
              <a:rPr lang="en-US" sz="2400" dirty="0" smtClean="0"/>
              <a:t>MapView </a:t>
            </a:r>
            <a:r>
              <a:rPr lang="ru-RU" sz="2400" dirty="0" smtClean="0"/>
              <a:t>в фокусе</a:t>
            </a:r>
          </a:p>
          <a:p>
            <a:pPr lvl="1"/>
            <a:r>
              <a:rPr lang="ru-RU" sz="1800" dirty="0" smtClean="0"/>
              <a:t>Он перехватывает нажатия </a:t>
            </a:r>
            <a:r>
              <a:rPr lang="ru-RU" sz="1800" dirty="0" smtClean="0"/>
              <a:t>клавиш </a:t>
            </a:r>
            <a:r>
              <a:rPr lang="ru-RU" sz="1800" dirty="0" smtClean="0"/>
              <a:t>и сенсорные </a:t>
            </a:r>
            <a:r>
              <a:rPr lang="ru-RU" sz="1800" dirty="0" smtClean="0"/>
              <a:t>жесты для выполнения автоматического перемещения и изменения масштаба </a:t>
            </a:r>
            <a:r>
              <a:rPr lang="ru-RU" sz="1800" dirty="0" smtClean="0"/>
              <a:t>карты</a:t>
            </a:r>
          </a:p>
          <a:p>
            <a:pPr lvl="1"/>
            <a:r>
              <a:rPr lang="ru-RU" sz="1800" dirty="0" smtClean="0"/>
              <a:t>Он управляет </a:t>
            </a:r>
            <a:r>
              <a:rPr lang="ru-RU" sz="1800" dirty="0" smtClean="0"/>
              <a:t>сетевыми запросами для получения дополнительных фрагментов </a:t>
            </a:r>
            <a:r>
              <a:rPr lang="ru-RU" sz="1800" dirty="0" smtClean="0"/>
              <a:t>карты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6" name="Picture 2" descr="google, map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1008112" cy="100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Android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ru-RU" dirty="0" smtClean="0"/>
              <a:t>является частью платформы </a:t>
            </a:r>
            <a:r>
              <a:rPr lang="en-US" dirty="0" smtClean="0"/>
              <a:t>Android</a:t>
            </a:r>
            <a:endParaRPr lang="ru-RU" dirty="0" smtClean="0"/>
          </a:p>
          <a:p>
            <a:r>
              <a:rPr lang="ru-RU" dirty="0" smtClean="0"/>
              <a:t>доступен </a:t>
            </a:r>
            <a:r>
              <a:rPr lang="ru-RU" dirty="0" smtClean="0"/>
              <a:t>на любом устройстве с </a:t>
            </a:r>
            <a:r>
              <a:rPr lang="en-US" dirty="0" smtClean="0"/>
              <a:t>Google Play Store</a:t>
            </a:r>
            <a:r>
              <a:rPr lang="ru-RU" dirty="0" smtClean="0"/>
              <a:t>, работающем, начиная с </a:t>
            </a:r>
            <a:r>
              <a:rPr lang="en-US" dirty="0" smtClean="0"/>
              <a:t>Android</a:t>
            </a:r>
            <a:r>
              <a:rPr lang="ru-RU" dirty="0" smtClean="0"/>
              <a:t> 2.2, через </a:t>
            </a:r>
            <a:r>
              <a:rPr lang="en-US" dirty="0" smtClean="0"/>
              <a:t>Google Play </a:t>
            </a:r>
            <a:r>
              <a:rPr lang="en-US" dirty="0" smtClean="0"/>
              <a:t>services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для интеграции в приложения, в </a:t>
            </a:r>
            <a:r>
              <a:rPr lang="en-US" dirty="0" smtClean="0"/>
              <a:t>Android SDK</a:t>
            </a:r>
            <a:r>
              <a:rPr lang="ru-RU" dirty="0" smtClean="0"/>
              <a:t> необходимо установить библиотеку </a:t>
            </a:r>
            <a:r>
              <a:rPr lang="en-US" dirty="0" smtClean="0"/>
              <a:t>Google Play </a:t>
            </a:r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6" name="Picture 2" descr="google, map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32656"/>
            <a:ext cx="1008112" cy="100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Смартфон – </a:t>
            </a:r>
            <a:r>
              <a:rPr lang="ru-RU" dirty="0" err="1" smtClean="0"/>
              <a:t>мультимедийный</a:t>
            </a:r>
            <a:r>
              <a:rPr lang="ru-RU" dirty="0" smtClean="0"/>
              <a:t> центр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233067"/>
          </a:xfrm>
        </p:spPr>
        <p:txBody>
          <a:bodyPr anchor="t"/>
          <a:lstStyle/>
          <a:p>
            <a:pPr algn="l" eaLnBrk="1" hangingPunct="1"/>
            <a:endParaRPr lang="ru-RU" dirty="0" smtClean="0"/>
          </a:p>
          <a:p>
            <a:pPr algn="l" eaLnBrk="1" hangingPunct="1"/>
            <a:endParaRPr lang="ru-RU" dirty="0" smtClean="0"/>
          </a:p>
          <a:p>
            <a:pPr algn="l" eaLnBrk="1" hangingPunct="1"/>
            <a:endParaRPr lang="ru-RU" dirty="0" smtClean="0"/>
          </a:p>
          <a:p>
            <a:pPr algn="l" eaLnBrk="1" hangingPunct="1"/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graphicFrame>
        <p:nvGraphicFramePr>
          <p:cNvPr id="12" name="Схема 11"/>
          <p:cNvGraphicFramePr/>
          <p:nvPr/>
        </p:nvGraphicFramePr>
        <p:xfrm>
          <a:off x="683568" y="1340768"/>
          <a:ext cx="6696744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Другие сенсоры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 </a:t>
            </a:r>
            <a:r>
              <a:rPr lang="ru-RU" b="1" dirty="0" smtClean="0"/>
              <a:t>датчики</a:t>
            </a:r>
            <a:endParaRPr lang="ru-RU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pic>
        <p:nvPicPr>
          <p:cNvPr id="86018" name="Picture 2" descr="temperatur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653136"/>
            <a:ext cx="720080" cy="720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Сенсоры могут быть полезны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7290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если </a:t>
            </a:r>
            <a:r>
              <a:rPr lang="ru-RU" dirty="0" smtClean="0"/>
              <a:t>необходимо регистрировать </a:t>
            </a:r>
            <a:endParaRPr lang="ru-RU" dirty="0" smtClean="0"/>
          </a:p>
          <a:p>
            <a:r>
              <a:rPr lang="ru-RU" dirty="0" smtClean="0"/>
              <a:t>положение </a:t>
            </a:r>
            <a:r>
              <a:rPr lang="ru-RU" dirty="0" smtClean="0"/>
              <a:t>и </a:t>
            </a:r>
            <a:r>
              <a:rPr lang="ru-RU" dirty="0" smtClean="0"/>
              <a:t>перемещения </a:t>
            </a:r>
          </a:p>
          <a:p>
            <a:r>
              <a:rPr lang="ru-RU" dirty="0" smtClean="0"/>
              <a:t>повороты </a:t>
            </a:r>
            <a:r>
              <a:rPr lang="ru-RU" dirty="0" smtClean="0"/>
              <a:t>устройства в трехмерном </a:t>
            </a:r>
            <a:r>
              <a:rPr lang="ru-RU" dirty="0" smtClean="0"/>
              <a:t>пространстве </a:t>
            </a:r>
          </a:p>
          <a:p>
            <a:r>
              <a:rPr lang="ru-RU" dirty="0" smtClean="0"/>
              <a:t>изменения </a:t>
            </a:r>
            <a:r>
              <a:rPr lang="ru-RU" dirty="0" smtClean="0"/>
              <a:t>параметров окружающей среды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Платформа </a:t>
            </a:r>
            <a:r>
              <a:rPr lang="en-US" dirty="0" smtClean="0"/>
              <a:t>Android </a:t>
            </a:r>
            <a:r>
              <a:rPr lang="ru-RU" dirty="0" smtClean="0"/>
              <a:t>поддерживает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 </a:t>
            </a:r>
            <a:r>
              <a:rPr lang="ru-RU" dirty="0" smtClean="0"/>
              <a:t>категории </a:t>
            </a:r>
            <a:r>
              <a:rPr lang="ru-RU" dirty="0" smtClean="0"/>
              <a:t>сенсоров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657018"/>
          </a:xfrm>
        </p:spPr>
        <p:txBody>
          <a:bodyPr/>
          <a:lstStyle/>
          <a:p>
            <a:pPr lvl="0"/>
            <a:r>
              <a:rPr lang="ru-RU" b="1" dirty="0" smtClean="0"/>
              <a:t>Датчики движения - </a:t>
            </a:r>
            <a:r>
              <a:rPr lang="ru-RU" dirty="0" smtClean="0"/>
              <a:t>измеряют </a:t>
            </a:r>
            <a:r>
              <a:rPr lang="ru-RU" dirty="0" smtClean="0"/>
              <a:t>силы ускорения и вращательные силы по трем </a:t>
            </a:r>
            <a:r>
              <a:rPr lang="ru-RU" dirty="0" smtClean="0"/>
              <a:t>осям </a:t>
            </a:r>
          </a:p>
          <a:p>
            <a:pPr lvl="0"/>
            <a:r>
              <a:rPr lang="ru-RU" dirty="0" smtClean="0"/>
              <a:t>Это акселерометры</a:t>
            </a:r>
            <a:r>
              <a:rPr lang="ru-RU" dirty="0" smtClean="0"/>
              <a:t>, гироскопы, датчики вектора вращения и сенсоры силы </a:t>
            </a:r>
            <a:r>
              <a:rPr lang="ru-RU" dirty="0" smtClean="0"/>
              <a:t>тяжести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Платформа </a:t>
            </a:r>
            <a:r>
              <a:rPr lang="en-US" dirty="0" smtClean="0"/>
              <a:t>Android </a:t>
            </a:r>
            <a:r>
              <a:rPr lang="ru-RU" dirty="0" smtClean="0"/>
              <a:t>поддерживает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 </a:t>
            </a:r>
            <a:r>
              <a:rPr lang="ru-RU" dirty="0" smtClean="0"/>
              <a:t>категории </a:t>
            </a:r>
            <a:r>
              <a:rPr lang="ru-RU" dirty="0" smtClean="0"/>
              <a:t>сенсоров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5"/>
            <a:ext cx="6347714" cy="3657018"/>
          </a:xfrm>
        </p:spPr>
        <p:txBody>
          <a:bodyPr/>
          <a:lstStyle/>
          <a:p>
            <a:r>
              <a:rPr lang="ru-RU" b="1" dirty="0" smtClean="0"/>
              <a:t>Датчики </a:t>
            </a:r>
            <a:r>
              <a:rPr lang="ru-RU" b="1" dirty="0" smtClean="0"/>
              <a:t>окружающей среды</a:t>
            </a:r>
            <a:r>
              <a:rPr lang="ru-RU" dirty="0" smtClean="0"/>
              <a:t> - измеряют различные параметры окружающей среды, (температура воздуха и давление, освещенность и влажность) </a:t>
            </a:r>
            <a:r>
              <a:rPr lang="ru-RU" dirty="0" smtClean="0"/>
              <a:t> </a:t>
            </a:r>
          </a:p>
          <a:p>
            <a:r>
              <a:rPr lang="ru-RU" dirty="0" smtClean="0"/>
              <a:t>Это </a:t>
            </a:r>
            <a:r>
              <a:rPr lang="ru-RU" dirty="0" smtClean="0"/>
              <a:t>барометры, термометры и датчики </a:t>
            </a:r>
            <a:r>
              <a:rPr lang="ru-RU" dirty="0" smtClean="0"/>
              <a:t>освещенности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Платформа </a:t>
            </a:r>
            <a:r>
              <a:rPr lang="en-US" dirty="0" smtClean="0"/>
              <a:t>Android </a:t>
            </a:r>
            <a:r>
              <a:rPr lang="ru-RU" dirty="0" smtClean="0"/>
              <a:t>поддерживает </a:t>
            </a:r>
            <a:br>
              <a:rPr lang="ru-RU" dirty="0" smtClean="0"/>
            </a:br>
            <a:r>
              <a:rPr lang="ru-RU" dirty="0" smtClean="0"/>
              <a:t>3 категории </a:t>
            </a:r>
            <a:r>
              <a:rPr lang="ru-RU" dirty="0" smtClean="0"/>
              <a:t>сенсоров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Датчики положения - </a:t>
            </a:r>
            <a:r>
              <a:rPr lang="ru-RU" dirty="0" smtClean="0"/>
              <a:t>измеряют </a:t>
            </a:r>
            <a:r>
              <a:rPr lang="ru-RU" dirty="0" smtClean="0"/>
              <a:t>физическое положение </a:t>
            </a:r>
            <a:r>
              <a:rPr lang="ru-RU" dirty="0" smtClean="0"/>
              <a:t>устройства</a:t>
            </a:r>
            <a:endParaRPr lang="ru-RU" dirty="0" smtClean="0"/>
          </a:p>
          <a:p>
            <a:pPr lvl="0"/>
            <a:r>
              <a:rPr lang="ru-RU" dirty="0" smtClean="0"/>
              <a:t>Это магнитометры </a:t>
            </a:r>
            <a:r>
              <a:rPr lang="ru-RU" dirty="0" smtClean="0"/>
              <a:t>и датчики ориентации устройства в </a:t>
            </a:r>
            <a:r>
              <a:rPr lang="ru-RU" dirty="0" smtClean="0"/>
              <a:t>пространстве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сенсоров и датчиков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5"/>
            <a:ext cx="6626697" cy="4377098"/>
          </a:xfrm>
        </p:spPr>
        <p:txBody>
          <a:bodyPr/>
          <a:lstStyle/>
          <a:p>
            <a:r>
              <a:rPr lang="ru-RU" b="1" dirty="0" smtClean="0"/>
              <a:t>Аппаратно-реализованные </a:t>
            </a:r>
            <a:r>
              <a:rPr lang="ru-RU" b="1" dirty="0" smtClean="0"/>
              <a:t>датчики </a:t>
            </a:r>
            <a:r>
              <a:rPr lang="ru-RU" dirty="0" smtClean="0"/>
              <a:t>- физические элементы встроенные </a:t>
            </a:r>
            <a:r>
              <a:rPr lang="ru-RU" dirty="0" smtClean="0"/>
              <a:t>в мобильное устройство, </a:t>
            </a:r>
            <a:r>
              <a:rPr lang="ru-RU" dirty="0" smtClean="0"/>
              <a:t>получают данные </a:t>
            </a:r>
            <a:r>
              <a:rPr lang="ru-RU" dirty="0" smtClean="0"/>
              <a:t>путем прямых измерений </a:t>
            </a:r>
            <a:r>
              <a:rPr lang="ru-RU" dirty="0" smtClean="0"/>
              <a:t>свойств (ускорение</a:t>
            </a:r>
            <a:r>
              <a:rPr lang="ru-RU" dirty="0" smtClean="0"/>
              <a:t>, сила геомагнитного </a:t>
            </a:r>
            <a:r>
              <a:rPr lang="ru-RU" dirty="0" smtClean="0"/>
              <a:t>поля, </a:t>
            </a:r>
            <a:r>
              <a:rPr lang="ru-RU" dirty="0" smtClean="0"/>
              <a:t>изменение </a:t>
            </a:r>
            <a:r>
              <a:rPr lang="ru-RU" dirty="0" smtClean="0"/>
              <a:t>углов) </a:t>
            </a:r>
          </a:p>
          <a:p>
            <a:r>
              <a:rPr lang="ru-RU" b="1" dirty="0" smtClean="0"/>
              <a:t>Программно-реализованные датчики </a:t>
            </a:r>
            <a:r>
              <a:rPr lang="ru-RU" dirty="0" smtClean="0"/>
              <a:t>– </a:t>
            </a:r>
            <a:r>
              <a:rPr lang="ru-RU" dirty="0" smtClean="0"/>
              <a:t>получают </a:t>
            </a:r>
            <a:r>
              <a:rPr lang="ru-RU" dirty="0" smtClean="0"/>
              <a:t>данные </a:t>
            </a:r>
            <a:r>
              <a:rPr lang="ru-RU" dirty="0" smtClean="0"/>
              <a:t>с одного или нескольких физических датчиков и вычисляют значение, которое от них </a:t>
            </a:r>
            <a:r>
              <a:rPr lang="ru-RU" dirty="0" smtClean="0"/>
              <a:t>ожидается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типы </a:t>
            </a:r>
            <a:r>
              <a:rPr lang="ru-RU" dirty="0" smtClean="0"/>
              <a:t>датчиков поддерживаются </a:t>
            </a:r>
            <a:r>
              <a:rPr lang="en-US" dirty="0" smtClean="0"/>
              <a:t>Android </a:t>
            </a:r>
            <a:r>
              <a:rPr lang="ru-RU" dirty="0" smtClean="0"/>
              <a:t>можно узнать по ссылке: </a:t>
            </a:r>
            <a:r>
              <a:rPr lang="ru-RU" u="sng" dirty="0" smtClean="0">
                <a:hlinkClick r:id="rId2"/>
              </a:rPr>
              <a:t>http://</a:t>
            </a:r>
            <a:r>
              <a:rPr lang="ru-RU" u="sng" dirty="0" smtClean="0">
                <a:hlinkClick r:id="rId2"/>
              </a:rPr>
              <a:t>developer.android.com/guide/topics/sensors/sensors_overview.html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Набор </a:t>
            </a:r>
            <a:r>
              <a:rPr lang="ru-RU" dirty="0" smtClean="0"/>
              <a:t>классов и интерфейсов для работы с сенсорами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</a:t>
            </a:r>
            <a:r>
              <a:rPr lang="ru-RU" dirty="0" smtClean="0"/>
              <a:t>частью пакета </a:t>
            </a:r>
            <a:r>
              <a:rPr lang="en-US" dirty="0" smtClean="0"/>
              <a:t>android</a:t>
            </a:r>
            <a:r>
              <a:rPr lang="ru-RU" dirty="0" smtClean="0"/>
              <a:t>.</a:t>
            </a:r>
            <a:r>
              <a:rPr lang="en-US" dirty="0" smtClean="0"/>
              <a:t>hardware </a:t>
            </a:r>
            <a:endParaRPr lang="ru-RU" dirty="0" smtClean="0"/>
          </a:p>
          <a:p>
            <a:r>
              <a:rPr lang="ru-RU" dirty="0" smtClean="0"/>
              <a:t>позволяет:</a:t>
            </a:r>
          </a:p>
          <a:p>
            <a:pPr lvl="1"/>
            <a:r>
              <a:rPr lang="ru-RU" sz="1800" dirty="0" smtClean="0"/>
              <a:t>определять </a:t>
            </a:r>
            <a:r>
              <a:rPr lang="ru-RU" sz="1800" dirty="0" smtClean="0"/>
              <a:t>какие сенсоры доступны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на устройстве</a:t>
            </a:r>
            <a:endParaRPr lang="ru-RU" sz="1800" dirty="0" smtClean="0"/>
          </a:p>
          <a:p>
            <a:pPr lvl="1"/>
            <a:r>
              <a:rPr lang="ru-RU" sz="1800" dirty="0" smtClean="0"/>
              <a:t>определять индивидуальные возможности сенсоров, такие как максимальное значение, производитель, требования к потребляемой энергии и </a:t>
            </a:r>
            <a:r>
              <a:rPr lang="ru-RU" sz="1800" dirty="0" smtClean="0"/>
              <a:t>разрешения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Набор классов и интерфейсов для работы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 smtClean="0"/>
              <a:t>сенсорами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позволяет</a:t>
            </a:r>
          </a:p>
          <a:p>
            <a:pPr lvl="1"/>
            <a:r>
              <a:rPr lang="ru-RU" sz="1800" dirty="0" smtClean="0"/>
              <a:t>собирать данные с сенсоров и определять минимальную частоту, с которой выполняется сбор </a:t>
            </a:r>
            <a:r>
              <a:rPr lang="ru-RU" sz="1800" dirty="0" smtClean="0"/>
              <a:t>данных </a:t>
            </a:r>
            <a:endParaRPr lang="ru-RU" sz="1800" dirty="0" smtClean="0"/>
          </a:p>
          <a:p>
            <a:pPr lvl="1"/>
            <a:r>
              <a:rPr lang="ru-RU" sz="1800" dirty="0" smtClean="0"/>
              <a:t>подключать </a:t>
            </a:r>
            <a:r>
              <a:rPr lang="ru-RU" sz="1800" dirty="0" smtClean="0"/>
              <a:t>и отключать слушателей событий от датчиков, события состоят в изменении значений </a:t>
            </a:r>
            <a:r>
              <a:rPr lang="ru-RU" sz="1800" dirty="0" smtClean="0"/>
              <a:t>датчиков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482681" cy="803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Классы </a:t>
            </a:r>
            <a:r>
              <a:rPr lang="ru-RU" dirty="0" smtClean="0"/>
              <a:t>и </a:t>
            </a:r>
            <a:r>
              <a:rPr lang="ru-RU" dirty="0" smtClean="0"/>
              <a:t>интерфейсы по работе </a:t>
            </a:r>
            <a:r>
              <a:rPr lang="ru-RU" dirty="0" smtClean="0"/>
              <a:t>с </a:t>
            </a:r>
            <a:r>
              <a:rPr lang="ru-RU" dirty="0" smtClean="0"/>
              <a:t>датчиками.</a:t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en-US" dirty="0" smtClean="0"/>
              <a:t>SensorManager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54689" cy="4541189"/>
          </a:xfrm>
        </p:spPr>
        <p:txBody>
          <a:bodyPr/>
          <a:lstStyle/>
          <a:p>
            <a:pPr lvl="0"/>
            <a:r>
              <a:rPr lang="ru-RU" dirty="0" smtClean="0"/>
              <a:t>создает экземпляр </a:t>
            </a:r>
            <a:r>
              <a:rPr lang="ru-RU" dirty="0" smtClean="0"/>
              <a:t>сервиса, связанного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сенсором </a:t>
            </a:r>
          </a:p>
          <a:p>
            <a:pPr lvl="0"/>
            <a:r>
              <a:rPr lang="ru-RU" dirty="0" smtClean="0"/>
              <a:t>предоставляет </a:t>
            </a:r>
            <a:r>
              <a:rPr lang="ru-RU" dirty="0" smtClean="0"/>
              <a:t>различные методы </a:t>
            </a:r>
            <a:r>
              <a:rPr lang="ru-RU" dirty="0" smtClean="0"/>
              <a:t>для </a:t>
            </a:r>
            <a:r>
              <a:rPr lang="ru-RU" dirty="0" smtClean="0"/>
              <a:t>доступа и составления списка сенсоров</a:t>
            </a:r>
            <a:r>
              <a:rPr lang="ru-RU" dirty="0" smtClean="0"/>
              <a:t>, подключения </a:t>
            </a:r>
            <a:r>
              <a:rPr lang="ru-RU" dirty="0" smtClean="0"/>
              <a:t>и отключения слушателей событий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 smtClean="0"/>
              <a:t>сенсоров, </a:t>
            </a:r>
            <a:r>
              <a:rPr lang="ru-RU" dirty="0" smtClean="0"/>
              <a:t>сбора информации</a:t>
            </a:r>
          </a:p>
          <a:p>
            <a:r>
              <a:rPr lang="ru-RU" dirty="0" smtClean="0"/>
              <a:t>содержит константы для </a:t>
            </a:r>
            <a:r>
              <a:rPr lang="ru-RU" dirty="0" smtClean="0"/>
              <a:t>задания точности сенсора, частоты получения данных и настройки </a:t>
            </a:r>
            <a:r>
              <a:rPr lang="ru-RU" dirty="0" smtClean="0"/>
              <a:t>датчиков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Смартфон – </a:t>
            </a:r>
            <a:r>
              <a:rPr lang="en-US" dirty="0" smtClean="0"/>
              <a:t>GPS </a:t>
            </a:r>
            <a:r>
              <a:rPr lang="ru-RU" dirty="0" smtClean="0"/>
              <a:t>навигатор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043608" y="1397000"/>
          <a:ext cx="5112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54689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Классы и интерфейсы по работе с датчиками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Sensor</a:t>
            </a:r>
            <a:r>
              <a:rPr lang="ru-RU" b="1" dirty="0" smtClean="0"/>
              <a:t> </a:t>
            </a:r>
            <a:r>
              <a:rPr lang="ru-RU" dirty="0" smtClean="0"/>
              <a:t>- для </a:t>
            </a:r>
            <a:r>
              <a:rPr lang="ru-RU" dirty="0" smtClean="0"/>
              <a:t>создания экземпляра датчика, предоставляет методы, позволяющие определить свойства </a:t>
            </a:r>
            <a:r>
              <a:rPr lang="ru-RU" dirty="0" smtClean="0"/>
              <a:t>сенсора</a:t>
            </a:r>
            <a:endParaRPr lang="ru-RU" dirty="0" smtClean="0"/>
          </a:p>
          <a:p>
            <a:pPr lvl="0"/>
            <a:r>
              <a:rPr lang="en-US" b="1" dirty="0" smtClean="0"/>
              <a:t>SensorEvent</a:t>
            </a:r>
            <a:r>
              <a:rPr lang="ru-RU" b="1" dirty="0" smtClean="0"/>
              <a:t> -</a:t>
            </a:r>
            <a:r>
              <a:rPr lang="ru-RU" dirty="0" smtClean="0"/>
              <a:t> для </a:t>
            </a:r>
            <a:r>
              <a:rPr lang="ru-RU" dirty="0" smtClean="0"/>
              <a:t>создания объекта, соответствующего событию датчика и предоставляющего следующую информацию: данные сенсора; тип сенсора, </a:t>
            </a:r>
            <a:r>
              <a:rPr lang="ru-RU" dirty="0" smtClean="0"/>
              <a:t>породившего событие</a:t>
            </a:r>
            <a:r>
              <a:rPr lang="ru-RU" dirty="0" smtClean="0"/>
              <a:t>, точность данных и время появления </a:t>
            </a:r>
            <a:r>
              <a:rPr lang="ru-RU" dirty="0" smtClean="0"/>
              <a:t>события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54689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Классы и интерфейсы по работе с датчиками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Интерфейс </a:t>
            </a:r>
            <a:r>
              <a:rPr lang="en-US" b="1" dirty="0" smtClean="0"/>
              <a:t>SensorEventListener</a:t>
            </a:r>
            <a:r>
              <a:rPr lang="ru-RU" dirty="0" smtClean="0"/>
              <a:t> - для </a:t>
            </a:r>
            <a:r>
              <a:rPr lang="ru-RU" dirty="0" smtClean="0"/>
              <a:t>реализации двух методов, получающих уведомления (события датчиков), когда меняется значение сенсора или когда меняется точность сенсора.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Подробнее об использовании сенсоров можно узнать по ссылке:</a:t>
            </a:r>
          </a:p>
          <a:p>
            <a:pPr>
              <a:buNone/>
            </a:pPr>
            <a:r>
              <a:rPr lang="ru-RU" u="sng" dirty="0" smtClean="0">
                <a:hlinkClick r:id="rId2"/>
              </a:rPr>
              <a:t>http://</a:t>
            </a:r>
            <a:r>
              <a:rPr lang="ru-RU" u="sng" dirty="0" smtClean="0">
                <a:hlinkClick r:id="rId2"/>
              </a:rPr>
              <a:t>developer.android.com/guide/topics/sensors/sensors_overview.html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Использованные источники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u="sng" dirty="0" err="1" smtClean="0"/>
              <a:t>Зигард</a:t>
            </a:r>
            <a:r>
              <a:rPr lang="ru-RU" u="sng" dirty="0" smtClean="0"/>
              <a:t> </a:t>
            </a:r>
            <a:r>
              <a:rPr lang="ru-RU" u="sng" dirty="0" err="1" smtClean="0"/>
              <a:t>Медникс</a:t>
            </a:r>
            <a:r>
              <a:rPr lang="ru-RU" u="sng" dirty="0" smtClean="0"/>
              <a:t>, </a:t>
            </a:r>
            <a:r>
              <a:rPr lang="ru-RU" u="sng" dirty="0" err="1" smtClean="0"/>
              <a:t>Лайрд</a:t>
            </a:r>
            <a:r>
              <a:rPr lang="ru-RU" u="sng" dirty="0" smtClean="0"/>
              <a:t> </a:t>
            </a:r>
            <a:r>
              <a:rPr lang="ru-RU" u="sng" dirty="0" err="1" smtClean="0"/>
              <a:t>Дорнин</a:t>
            </a:r>
            <a:r>
              <a:rPr lang="ru-RU" u="sng" dirty="0" smtClean="0"/>
              <a:t>, Дж. </a:t>
            </a:r>
            <a:r>
              <a:rPr lang="ru-RU" u="sng" dirty="0" err="1" smtClean="0"/>
              <a:t>Блэйк</a:t>
            </a:r>
            <a:r>
              <a:rPr lang="ru-RU" u="sng" dirty="0" smtClean="0"/>
              <a:t> </a:t>
            </a:r>
            <a:r>
              <a:rPr lang="ru-RU" u="sng" dirty="0" err="1" smtClean="0"/>
              <a:t>Мик</a:t>
            </a:r>
            <a:r>
              <a:rPr lang="ru-RU" u="sng" dirty="0" smtClean="0"/>
              <a:t>, </a:t>
            </a:r>
            <a:r>
              <a:rPr lang="ru-RU" u="sng" dirty="0" err="1" smtClean="0"/>
              <a:t>Масуми</a:t>
            </a:r>
            <a:r>
              <a:rPr lang="ru-RU" u="sng" dirty="0" smtClean="0"/>
              <a:t> </a:t>
            </a:r>
            <a:r>
              <a:rPr lang="ru-RU" u="sng" dirty="0" err="1" smtClean="0"/>
              <a:t>Накамура</a:t>
            </a:r>
            <a:r>
              <a:rPr lang="ru-RU" u="sng" dirty="0" smtClean="0"/>
              <a:t> Программирование под </a:t>
            </a:r>
            <a:r>
              <a:rPr lang="en-US" u="sng" dirty="0" smtClean="0"/>
              <a:t>Android</a:t>
            </a:r>
            <a:r>
              <a:rPr lang="ru-RU" u="sng" dirty="0" smtClean="0"/>
              <a:t>. – СПб.: Питер, 2012</a:t>
            </a:r>
            <a:endParaRPr lang="ru-RU" dirty="0" smtClean="0"/>
          </a:p>
          <a:p>
            <a:pPr lvl="0"/>
            <a:r>
              <a:rPr lang="ru-RU" u="sng" dirty="0" smtClean="0">
                <a:hlinkClick r:id="rId2"/>
              </a:rPr>
              <a:t>http://www.cmsmagazine.ru/library/items/moblile/tactile-interaction/</a:t>
            </a:r>
            <a:endParaRPr lang="ru-RU" dirty="0" smtClean="0"/>
          </a:p>
          <a:p>
            <a:pPr lvl="0"/>
            <a:r>
              <a:rPr lang="ru-RU" u="sng" dirty="0" smtClean="0">
                <a:hlinkClick r:id="rId3"/>
              </a:rPr>
              <a:t>http://habrahabr.ru/post/150905/</a:t>
            </a:r>
            <a:endParaRPr lang="ru-RU" dirty="0" smtClean="0"/>
          </a:p>
          <a:p>
            <a:pPr lvl="0"/>
            <a:r>
              <a:rPr lang="ru-RU" u="sng" dirty="0" smtClean="0">
                <a:hlinkClick r:id="rId4"/>
              </a:rPr>
              <a:t>http://software.intel.com/ru-ru/node/394259</a:t>
            </a:r>
            <a:endParaRPr lang="ru-RU" dirty="0" smtClean="0"/>
          </a:p>
          <a:p>
            <a:pPr lvl="0"/>
            <a:r>
              <a:rPr lang="ru-RU" u="sng" dirty="0" smtClean="0">
                <a:hlinkClick r:id="rId5"/>
              </a:rPr>
              <a:t>http://www.infocity.az/?p=8233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Смартфон – личный тренер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449105"/>
          </a:xfrm>
        </p:spPr>
        <p:txBody>
          <a:bodyPr/>
          <a:lstStyle/>
          <a:p>
            <a:r>
              <a:rPr lang="ru-RU" dirty="0" smtClean="0"/>
              <a:t>отслеживает </a:t>
            </a:r>
            <a:r>
              <a:rPr lang="ru-RU" dirty="0" smtClean="0"/>
              <a:t>параметры человека (спортсмена) во время </a:t>
            </a:r>
            <a:r>
              <a:rPr lang="ru-RU" dirty="0" smtClean="0"/>
              <a:t>бега, езды на </a:t>
            </a:r>
            <a:r>
              <a:rPr lang="ru-RU" dirty="0" smtClean="0"/>
              <a:t>велосипеде, </a:t>
            </a:r>
            <a:r>
              <a:rPr lang="ru-RU" dirty="0" smtClean="0"/>
              <a:t>ходьбы на </a:t>
            </a:r>
            <a:r>
              <a:rPr lang="ru-RU" dirty="0" smtClean="0"/>
              <a:t>лыжах и т. д. </a:t>
            </a:r>
            <a:endParaRPr lang="ru-RU" dirty="0" smtClean="0"/>
          </a:p>
          <a:p>
            <a:r>
              <a:rPr lang="ru-RU" dirty="0" smtClean="0"/>
              <a:t>выдает </a:t>
            </a:r>
            <a:r>
              <a:rPr lang="ru-RU" dirty="0" smtClean="0"/>
              <a:t>полную статистику </a:t>
            </a:r>
            <a:r>
              <a:rPr lang="ru-RU" dirty="0" smtClean="0"/>
              <a:t>маршрута на основе </a:t>
            </a:r>
            <a:r>
              <a:rPr lang="ru-RU" dirty="0" smtClean="0"/>
              <a:t>спутников </a:t>
            </a:r>
            <a:r>
              <a:rPr lang="en-US" dirty="0" smtClean="0"/>
              <a:t>GPS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точное </a:t>
            </a:r>
            <a:r>
              <a:rPr lang="ru-RU" dirty="0" smtClean="0"/>
              <a:t>время в </a:t>
            </a:r>
            <a:r>
              <a:rPr lang="ru-RU" dirty="0" smtClean="0"/>
              <a:t>пути </a:t>
            </a:r>
          </a:p>
          <a:p>
            <a:pPr lvl="1"/>
            <a:r>
              <a:rPr lang="ru-RU" dirty="0" smtClean="0"/>
              <a:t>расстояние</a:t>
            </a:r>
            <a:r>
              <a:rPr lang="ru-RU" dirty="0" smtClean="0"/>
              <a:t>, </a:t>
            </a:r>
            <a:r>
              <a:rPr lang="ru-RU" dirty="0" smtClean="0"/>
              <a:t>подъемы/спуски</a:t>
            </a:r>
          </a:p>
          <a:p>
            <a:pPr lvl="1"/>
            <a:r>
              <a:rPr lang="ru-RU" dirty="0" smtClean="0"/>
              <a:t>среднюю скорость</a:t>
            </a:r>
          </a:p>
          <a:p>
            <a:pPr lvl="1"/>
            <a:r>
              <a:rPr lang="ru-RU" dirty="0" smtClean="0"/>
              <a:t>потраченные </a:t>
            </a:r>
            <a:r>
              <a:rPr lang="ru-RU" dirty="0" smtClean="0"/>
              <a:t>калории и т. д.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5. Тема "Использование возможностей смартфона в приложениях 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3790</Words>
  <Application>Microsoft Office PowerPoint</Application>
  <PresentationFormat>Экран (4:3)</PresentationFormat>
  <Paragraphs>495</Paragraphs>
  <Slides>83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4" baseType="lpstr">
      <vt:lpstr>Грань</vt:lpstr>
      <vt:lpstr>Использование возможностей смартфона в приложениях</vt:lpstr>
      <vt:lpstr>Содержание</vt:lpstr>
      <vt:lpstr>Отличительные особенности смартфонов</vt:lpstr>
      <vt:lpstr>Смартфон - «умный телефон»</vt:lpstr>
      <vt:lpstr>Экран смартфона</vt:lpstr>
      <vt:lpstr>Touch-интерфейс</vt:lpstr>
      <vt:lpstr>Смартфон – мультимедийный центр</vt:lpstr>
      <vt:lpstr>Смартфон – GPS навигатор</vt:lpstr>
      <vt:lpstr>Смартфон – личный тренер</vt:lpstr>
      <vt:lpstr>Смартфон «взаимодействует» со средой</vt:lpstr>
      <vt:lpstr>Смартфон «взаимодействует» со средой</vt:lpstr>
      <vt:lpstr>Сенсорное  (touch)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Сенсорное управление</vt:lpstr>
      <vt:lpstr>Процесс распознавания жеста </vt:lpstr>
      <vt:lpstr>    Процесс распознавания жеста. 1. Сбор данных о сенсорных событиях.   </vt:lpstr>
      <vt:lpstr> Сенсорные события (touch-события)  </vt:lpstr>
      <vt:lpstr> Сенсорные события (touch-события)  </vt:lpstr>
      <vt:lpstr> Сенсорные события (touch-события)  </vt:lpstr>
      <vt:lpstr>Константы класса MotionEvent, определяющие сенсорные события   </vt:lpstr>
      <vt:lpstr>Процесс распознавания жеста. 2. Обработка событий для распознавания жеста </vt:lpstr>
      <vt:lpstr>  </vt:lpstr>
      <vt:lpstr>API для работы с жестами</vt:lpstr>
      <vt:lpstr>Предустановленное приложение  Gesture Builder по созданию жестов</vt:lpstr>
      <vt:lpstr>Виртуальное устройство Android (AVD) </vt:lpstr>
      <vt:lpstr>Виртуальное устройство Android (AVD) </vt:lpstr>
      <vt:lpstr>Работа с мультимедиа</vt:lpstr>
      <vt:lpstr>Мультимедиа библиотека Android</vt:lpstr>
      <vt:lpstr>Мультимедиа библиотека Android</vt:lpstr>
      <vt:lpstr>Диаграмма жизненного цикла экземпляра класса MediaPlayer </vt:lpstr>
      <vt:lpstr>Диаграмма жизненного цикла экземпляра класса MediaPlayer </vt:lpstr>
      <vt:lpstr>Состояния MediaPlayer</vt:lpstr>
      <vt:lpstr>Состояния MediaPlayer</vt:lpstr>
      <vt:lpstr>Состояния MediaPlayer</vt:lpstr>
      <vt:lpstr>Состояния MediaPlayer</vt:lpstr>
      <vt:lpstr>Диаграмма жизненного цикла экземпляра класса MediaRecorder </vt:lpstr>
      <vt:lpstr>Диаграмма жизненного цикла экземпляра класса MediaRecorder </vt:lpstr>
      <vt:lpstr>Состояния MediaRecorder</vt:lpstr>
      <vt:lpstr>Состояния MediaRecorder</vt:lpstr>
      <vt:lpstr>Состояния MediaRecorder</vt:lpstr>
      <vt:lpstr>Актуальная информация </vt:lpstr>
      <vt:lpstr>Использование встроенной камеры</vt:lpstr>
      <vt:lpstr>Поддержка камеры</vt:lpstr>
      <vt:lpstr>Классы объектов по работе с камерой</vt:lpstr>
      <vt:lpstr>Классы объектов по работе с камерой</vt:lpstr>
      <vt:lpstr>Типы намерений по работе с камерой</vt:lpstr>
      <vt:lpstr>Взаимодействие  с системами позиционирования</vt:lpstr>
      <vt:lpstr>Системы позиционирования</vt:lpstr>
      <vt:lpstr>Системы позиционирования мобильного телефона (смартфона)</vt:lpstr>
      <vt:lpstr>Системы позиционирования мобильного телефона (смартфона)</vt:lpstr>
      <vt:lpstr>Слайд 58</vt:lpstr>
      <vt:lpstr>Системы позиционирования смартфона</vt:lpstr>
      <vt:lpstr>Системы позиционирования смартфона</vt:lpstr>
      <vt:lpstr>Системы позиционирования смартфона</vt:lpstr>
      <vt:lpstr>Приложения по учету текущего местоположения под Android </vt:lpstr>
      <vt:lpstr>Спутниковые системы глобального позиционирования  (GPS ) </vt:lpstr>
      <vt:lpstr>Network Location Provider</vt:lpstr>
      <vt:lpstr>Доступ к геолокации смартфона </vt:lpstr>
      <vt:lpstr>Google Maps Android API</vt:lpstr>
      <vt:lpstr>Google Maps Android API</vt:lpstr>
      <vt:lpstr>Google Maps Android API</vt:lpstr>
      <vt:lpstr>Google Maps Android API</vt:lpstr>
      <vt:lpstr>Другие сенсоры  и датчики</vt:lpstr>
      <vt:lpstr>Сенсоры могут быть полезны </vt:lpstr>
      <vt:lpstr>Платформа Android поддерживает  3 категории сенсоров </vt:lpstr>
      <vt:lpstr>Платформа Android поддерживает  3 категории сенсоров </vt:lpstr>
      <vt:lpstr>Платформа Android поддерживает  3 категории сенсоров</vt:lpstr>
      <vt:lpstr>Реализация сенсоров и датчиков</vt:lpstr>
      <vt:lpstr>Слайд 76</vt:lpstr>
      <vt:lpstr>Набор классов и интерфейсов для работы с сенсорами</vt:lpstr>
      <vt:lpstr>Набор классов и интерфейсов для работы  с сенсорами</vt:lpstr>
      <vt:lpstr>Классы и интерфейсы по работе с датчиками.  SensorManager </vt:lpstr>
      <vt:lpstr>Классы и интерфейсы по работе с датчиками</vt:lpstr>
      <vt:lpstr>Классы и интерфейсы по работе с датчиками</vt:lpstr>
      <vt:lpstr>Слайд 82</vt:lpstr>
      <vt:lpstr>Использованные источники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Демонстрационная версия</cp:lastModifiedBy>
  <cp:revision>104</cp:revision>
  <dcterms:created xsi:type="dcterms:W3CDTF">2013-07-18T07:58:01Z</dcterms:created>
  <dcterms:modified xsi:type="dcterms:W3CDTF">2014-02-22T20:21:36Z</dcterms:modified>
</cp:coreProperties>
</file>