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80" r:id="rId6"/>
    <p:sldId id="281" r:id="rId7"/>
    <p:sldId id="282" r:id="rId8"/>
    <p:sldId id="283" r:id="rId9"/>
    <p:sldId id="260" r:id="rId10"/>
    <p:sldId id="284" r:id="rId11"/>
    <p:sldId id="261" r:id="rId12"/>
    <p:sldId id="285" r:id="rId13"/>
    <p:sldId id="262" r:id="rId14"/>
    <p:sldId id="263" r:id="rId15"/>
    <p:sldId id="264" r:id="rId16"/>
    <p:sldId id="265" r:id="rId17"/>
    <p:sldId id="266" r:id="rId18"/>
    <p:sldId id="286" r:id="rId19"/>
    <p:sldId id="287" r:id="rId20"/>
    <p:sldId id="268" r:id="rId21"/>
    <p:sldId id="270" r:id="rId22"/>
    <p:sldId id="288" r:id="rId23"/>
    <p:sldId id="289" r:id="rId24"/>
    <p:sldId id="290" r:id="rId25"/>
    <p:sldId id="291" r:id="rId26"/>
    <p:sldId id="271" r:id="rId27"/>
    <p:sldId id="272" r:id="rId28"/>
    <p:sldId id="292" r:id="rId29"/>
    <p:sldId id="273" r:id="rId30"/>
    <p:sldId id="293" r:id="rId31"/>
    <p:sldId id="275" r:id="rId32"/>
    <p:sldId id="276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804CC4-2DD0-4796-AA8F-5DA69B86F974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EC7ED2A-38DE-4658-943F-8F600287D575}">
      <dgm:prSet phldrT="[Текст]" custT="1"/>
      <dgm:spPr/>
      <dgm:t>
        <a:bodyPr/>
        <a:lstStyle/>
        <a:p>
          <a:r>
            <a:rPr lang="ru-RU" sz="1800" dirty="0" smtClean="0"/>
            <a:t>Активности</a:t>
          </a:r>
        </a:p>
        <a:p>
          <a:r>
            <a:rPr lang="ru-RU" sz="1800" dirty="0" smtClean="0"/>
            <a:t>(</a:t>
          </a:r>
          <a:r>
            <a:rPr lang="en-US" sz="1800" dirty="0" smtClean="0"/>
            <a:t>Activities</a:t>
          </a:r>
          <a:r>
            <a:rPr lang="ru-RU" sz="1800" dirty="0" smtClean="0"/>
            <a:t>)</a:t>
          </a:r>
          <a:endParaRPr lang="ru-RU" sz="1800" dirty="0"/>
        </a:p>
      </dgm:t>
    </dgm:pt>
    <dgm:pt modelId="{8F8EF518-844D-4D1F-8B61-DF238E7FE6C5}" type="parTrans" cxnId="{E9F5A190-92FB-4282-BCA7-BEC62DC78CB6}">
      <dgm:prSet/>
      <dgm:spPr/>
      <dgm:t>
        <a:bodyPr/>
        <a:lstStyle/>
        <a:p>
          <a:endParaRPr lang="ru-RU"/>
        </a:p>
      </dgm:t>
    </dgm:pt>
    <dgm:pt modelId="{9B95A437-F103-40AC-A850-085E8B72BEBE}" type="sibTrans" cxnId="{E9F5A190-92FB-4282-BCA7-BEC62DC78CB6}">
      <dgm:prSet/>
      <dgm:spPr/>
      <dgm:t>
        <a:bodyPr/>
        <a:lstStyle/>
        <a:p>
          <a:endParaRPr lang="ru-RU"/>
        </a:p>
      </dgm:t>
    </dgm:pt>
    <dgm:pt modelId="{B640C62E-042E-4C06-881E-EEDA13204275}">
      <dgm:prSet phldrT="[Текст]" custT="1"/>
      <dgm:spPr/>
      <dgm:t>
        <a:bodyPr/>
        <a:lstStyle/>
        <a:p>
          <a:r>
            <a:rPr lang="ru-RU" sz="1800" dirty="0" smtClean="0"/>
            <a:t>Сервисы</a:t>
          </a:r>
        </a:p>
        <a:p>
          <a:r>
            <a:rPr lang="ru-RU" sz="1800" dirty="0" smtClean="0"/>
            <a:t>(</a:t>
          </a:r>
          <a:r>
            <a:rPr lang="en-US" sz="1800" dirty="0" smtClean="0"/>
            <a:t>Services</a:t>
          </a:r>
          <a:r>
            <a:rPr lang="ru-RU" sz="1800" dirty="0" smtClean="0"/>
            <a:t>)</a:t>
          </a:r>
          <a:endParaRPr lang="ru-RU" sz="1800" dirty="0"/>
        </a:p>
      </dgm:t>
    </dgm:pt>
    <dgm:pt modelId="{2FE68B0A-F121-45B5-93BB-4300F7E0B240}" type="parTrans" cxnId="{8B42D209-0F40-4C4B-A568-E943FDD8FEC6}">
      <dgm:prSet/>
      <dgm:spPr/>
      <dgm:t>
        <a:bodyPr/>
        <a:lstStyle/>
        <a:p>
          <a:endParaRPr lang="ru-RU"/>
        </a:p>
      </dgm:t>
    </dgm:pt>
    <dgm:pt modelId="{60EE4A79-5330-42BD-8D0C-B3D2C53F6F81}" type="sibTrans" cxnId="{8B42D209-0F40-4C4B-A568-E943FDD8FEC6}">
      <dgm:prSet/>
      <dgm:spPr/>
      <dgm:t>
        <a:bodyPr/>
        <a:lstStyle/>
        <a:p>
          <a:endParaRPr lang="ru-RU"/>
        </a:p>
      </dgm:t>
    </dgm:pt>
    <dgm:pt modelId="{970A75A8-B905-4039-A202-5F06A939FE54}">
      <dgm:prSet phldrT="[Текст]" custT="1"/>
      <dgm:spPr/>
      <dgm:t>
        <a:bodyPr/>
        <a:lstStyle/>
        <a:p>
          <a:r>
            <a:rPr lang="ru-RU" sz="1800" dirty="0" smtClean="0"/>
            <a:t>Источники данных</a:t>
          </a:r>
        </a:p>
        <a:p>
          <a:r>
            <a:rPr lang="ru-RU" sz="1800" dirty="0" smtClean="0"/>
            <a:t>(</a:t>
          </a:r>
          <a:r>
            <a:rPr lang="en-US" sz="1800" dirty="0" smtClean="0"/>
            <a:t>Data Sources</a:t>
          </a:r>
          <a:r>
            <a:rPr lang="ru-RU" sz="1800" dirty="0" smtClean="0"/>
            <a:t>)</a:t>
          </a:r>
          <a:endParaRPr lang="ru-RU" sz="1800" dirty="0"/>
        </a:p>
      </dgm:t>
    </dgm:pt>
    <dgm:pt modelId="{4D0C6589-56D3-44B7-A8A3-873D00D5F15F}" type="parTrans" cxnId="{308180CC-CF12-4CA3-800F-3ECF1A09A112}">
      <dgm:prSet/>
      <dgm:spPr/>
      <dgm:t>
        <a:bodyPr/>
        <a:lstStyle/>
        <a:p>
          <a:endParaRPr lang="ru-RU"/>
        </a:p>
      </dgm:t>
    </dgm:pt>
    <dgm:pt modelId="{F6BE56C3-E9A7-46CA-B92A-EE94A3729594}" type="sibTrans" cxnId="{308180CC-CF12-4CA3-800F-3ECF1A09A112}">
      <dgm:prSet/>
      <dgm:spPr/>
      <dgm:t>
        <a:bodyPr/>
        <a:lstStyle/>
        <a:p>
          <a:endParaRPr lang="ru-RU"/>
        </a:p>
      </dgm:t>
    </dgm:pt>
    <dgm:pt modelId="{833DBD86-5791-45EE-9DF3-6A3A86A52FD7}">
      <dgm:prSet phldrT="[Текст]" custT="1"/>
      <dgm:spPr/>
      <dgm:t>
        <a:bodyPr/>
        <a:lstStyle/>
        <a:p>
          <a:r>
            <a:rPr lang="ru-RU" sz="1800" dirty="0" smtClean="0"/>
            <a:t>Намерения (</a:t>
          </a:r>
          <a:r>
            <a:rPr lang="en-US" sz="1800" dirty="0" smtClean="0"/>
            <a:t>Intents</a:t>
          </a:r>
          <a:r>
            <a:rPr lang="ru-RU" sz="1800" dirty="0" smtClean="0"/>
            <a:t>)</a:t>
          </a:r>
          <a:endParaRPr lang="ru-RU" sz="1800" dirty="0"/>
        </a:p>
      </dgm:t>
    </dgm:pt>
    <dgm:pt modelId="{CA2DB236-9E77-4834-8E76-B35DF1DC765F}" type="parTrans" cxnId="{21D0721D-C913-4B22-AF42-C13F8E858F80}">
      <dgm:prSet/>
      <dgm:spPr/>
      <dgm:t>
        <a:bodyPr/>
        <a:lstStyle/>
        <a:p>
          <a:endParaRPr lang="ru-RU"/>
        </a:p>
      </dgm:t>
    </dgm:pt>
    <dgm:pt modelId="{00EE41B0-5986-47C8-8882-CA21F075AEAE}" type="sibTrans" cxnId="{21D0721D-C913-4B22-AF42-C13F8E858F80}">
      <dgm:prSet/>
      <dgm:spPr/>
      <dgm:t>
        <a:bodyPr/>
        <a:lstStyle/>
        <a:p>
          <a:endParaRPr lang="ru-RU"/>
        </a:p>
      </dgm:t>
    </dgm:pt>
    <dgm:pt modelId="{8FAF3C57-ADCE-4EEA-BD8F-E6B0ACC92AA3}">
      <dgm:prSet phldrT="[Текст]" custT="1"/>
      <dgm:spPr/>
      <dgm:t>
        <a:bodyPr/>
        <a:lstStyle/>
        <a:p>
          <a:r>
            <a:rPr lang="ru-RU" sz="1800" dirty="0" smtClean="0"/>
            <a:t>Широковещательные приемники (</a:t>
          </a:r>
          <a:r>
            <a:rPr lang="en-US" sz="1800" dirty="0" smtClean="0"/>
            <a:t>Broadcast Receivers</a:t>
          </a:r>
          <a:r>
            <a:rPr lang="ru-RU" sz="1800" dirty="0" smtClean="0"/>
            <a:t>)</a:t>
          </a:r>
          <a:endParaRPr lang="ru-RU" sz="1800" dirty="0"/>
        </a:p>
      </dgm:t>
    </dgm:pt>
    <dgm:pt modelId="{ABA082E3-8BFA-46BB-81D1-D24668A1AFA9}" type="parTrans" cxnId="{3DBC77FE-E20A-42B7-8909-9241E4597FA9}">
      <dgm:prSet/>
      <dgm:spPr/>
      <dgm:t>
        <a:bodyPr/>
        <a:lstStyle/>
        <a:p>
          <a:endParaRPr lang="ru-RU"/>
        </a:p>
      </dgm:t>
    </dgm:pt>
    <dgm:pt modelId="{124F4905-585B-4401-AA8E-4CFB6F8E9600}" type="sibTrans" cxnId="{3DBC77FE-E20A-42B7-8909-9241E4597FA9}">
      <dgm:prSet/>
      <dgm:spPr/>
      <dgm:t>
        <a:bodyPr/>
        <a:lstStyle/>
        <a:p>
          <a:endParaRPr lang="ru-RU"/>
        </a:p>
      </dgm:t>
    </dgm:pt>
    <dgm:pt modelId="{2CFBB635-71D8-4D19-B7C4-8E42A8972657}">
      <dgm:prSet phldrT="[Текст]" custT="1"/>
      <dgm:spPr/>
      <dgm:t>
        <a:bodyPr/>
        <a:lstStyle/>
        <a:p>
          <a:r>
            <a:rPr lang="ru-RU" sz="1800" dirty="0" err="1" smtClean="0"/>
            <a:t>Виджеты</a:t>
          </a:r>
          <a:r>
            <a:rPr lang="ru-RU" sz="1800" dirty="0" smtClean="0"/>
            <a:t> (</a:t>
          </a:r>
          <a:r>
            <a:rPr lang="en-US" sz="1800" dirty="0" smtClean="0"/>
            <a:t>Widgets</a:t>
          </a:r>
          <a:r>
            <a:rPr lang="ru-RU" sz="1800" dirty="0" smtClean="0"/>
            <a:t>)</a:t>
          </a:r>
          <a:endParaRPr lang="ru-RU" sz="1800" dirty="0"/>
        </a:p>
      </dgm:t>
    </dgm:pt>
    <dgm:pt modelId="{C6B504B4-BF2E-41BD-8F76-3E7AB3A8BFF0}" type="parTrans" cxnId="{7FAA153F-5C66-49E9-A387-B66F5E675395}">
      <dgm:prSet/>
      <dgm:spPr/>
      <dgm:t>
        <a:bodyPr/>
        <a:lstStyle/>
        <a:p>
          <a:endParaRPr lang="ru-RU"/>
        </a:p>
      </dgm:t>
    </dgm:pt>
    <dgm:pt modelId="{4F03F871-A82F-4480-AB90-2ABD4A05B749}" type="sibTrans" cxnId="{7FAA153F-5C66-49E9-A387-B66F5E675395}">
      <dgm:prSet/>
      <dgm:spPr/>
      <dgm:t>
        <a:bodyPr/>
        <a:lstStyle/>
        <a:p>
          <a:endParaRPr lang="ru-RU"/>
        </a:p>
      </dgm:t>
    </dgm:pt>
    <dgm:pt modelId="{ABD53252-26DA-4882-9CF0-E4B444913598}">
      <dgm:prSet phldrT="[Текст]" custT="1"/>
      <dgm:spPr/>
      <dgm:t>
        <a:bodyPr/>
        <a:lstStyle/>
        <a:p>
          <a:r>
            <a:rPr lang="ru-RU" sz="1800" dirty="0" smtClean="0"/>
            <a:t>Уведомления (</a:t>
          </a:r>
          <a:r>
            <a:rPr lang="en-US" sz="1800" dirty="0" smtClean="0"/>
            <a:t>Notifications</a:t>
          </a:r>
          <a:r>
            <a:rPr lang="ru-RU" sz="1800" dirty="0" smtClean="0"/>
            <a:t>)</a:t>
          </a:r>
          <a:endParaRPr lang="ru-RU" sz="1800" dirty="0"/>
        </a:p>
      </dgm:t>
    </dgm:pt>
    <dgm:pt modelId="{1126FEBC-F8EC-43F2-A6F0-29FC36758068}" type="parTrans" cxnId="{E12C121E-B03F-4A8E-A7BB-BFF78A15668F}">
      <dgm:prSet/>
      <dgm:spPr/>
      <dgm:t>
        <a:bodyPr/>
        <a:lstStyle/>
        <a:p>
          <a:endParaRPr lang="ru-RU"/>
        </a:p>
      </dgm:t>
    </dgm:pt>
    <dgm:pt modelId="{E9DEC92F-B1D2-4857-B911-C97B4AB5525B}" type="sibTrans" cxnId="{E12C121E-B03F-4A8E-A7BB-BFF78A15668F}">
      <dgm:prSet/>
      <dgm:spPr/>
      <dgm:t>
        <a:bodyPr/>
        <a:lstStyle/>
        <a:p>
          <a:endParaRPr lang="ru-RU"/>
        </a:p>
      </dgm:t>
    </dgm:pt>
    <dgm:pt modelId="{0BB13766-F670-4B01-BB80-4603A38CEFC0}" type="pres">
      <dgm:prSet presAssocID="{81804CC4-2DD0-4796-AA8F-5DA69B86F97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91B6206-CD16-43B2-806B-4C4A5BF33EC6}" type="pres">
      <dgm:prSet presAssocID="{3EC7ED2A-38DE-4658-943F-8F600287D57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93A525-D202-4EBE-93CC-C6188FD6C115}" type="pres">
      <dgm:prSet presAssocID="{9B95A437-F103-40AC-A850-085E8B72BEBE}" presName="sibTrans" presStyleCnt="0"/>
      <dgm:spPr/>
    </dgm:pt>
    <dgm:pt modelId="{11DA8E0A-921D-446A-8959-ECE69F0ABAC4}" type="pres">
      <dgm:prSet presAssocID="{B640C62E-042E-4C06-881E-EEDA1320427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87656E-DB9B-4203-9102-B422145904C9}" type="pres">
      <dgm:prSet presAssocID="{60EE4A79-5330-42BD-8D0C-B3D2C53F6F81}" presName="sibTrans" presStyleCnt="0"/>
      <dgm:spPr/>
    </dgm:pt>
    <dgm:pt modelId="{1E435AC0-7C16-4C08-9D2C-556C3D6FFDCC}" type="pres">
      <dgm:prSet presAssocID="{970A75A8-B905-4039-A202-5F06A939FE54}" presName="node" presStyleLbl="node1" presStyleIdx="2" presStyleCnt="7" custScaleX="13863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98C510-53D6-482F-B161-36488D0C74FC}" type="pres">
      <dgm:prSet presAssocID="{F6BE56C3-E9A7-46CA-B92A-EE94A3729594}" presName="sibTrans" presStyleCnt="0"/>
      <dgm:spPr/>
    </dgm:pt>
    <dgm:pt modelId="{69B30E48-48E6-41C1-9157-D397E91D1DD2}" type="pres">
      <dgm:prSet presAssocID="{833DBD86-5791-45EE-9DF3-6A3A86A52FD7}" presName="node" presStyleLbl="node1" presStyleIdx="3" presStyleCnt="7" custScaleX="132181" custScaleY="90807" custLinFactNeighborX="-1453" custLinFactNeighborY="27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E2FACF-9FF1-429E-BFAA-AF83697A9945}" type="pres">
      <dgm:prSet presAssocID="{00EE41B0-5986-47C8-8882-CA21F075AEAE}" presName="sibTrans" presStyleCnt="0"/>
      <dgm:spPr/>
    </dgm:pt>
    <dgm:pt modelId="{B1DC4306-0EBE-414A-B05F-C5DE71B1B92C}" type="pres">
      <dgm:prSet presAssocID="{8FAF3C57-ADCE-4EEA-BD8F-E6B0ACC92AA3}" presName="node" presStyleLbl="node1" presStyleIdx="4" presStyleCnt="7" custScaleX="215591" custScaleY="9402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D26DDF-449C-43AB-A2D5-985CE66467EA}" type="pres">
      <dgm:prSet presAssocID="{124F4905-585B-4401-AA8E-4CFB6F8E9600}" presName="sibTrans" presStyleCnt="0"/>
      <dgm:spPr/>
    </dgm:pt>
    <dgm:pt modelId="{87DDF51F-8581-42C1-A922-3BEB6110085F}" type="pres">
      <dgm:prSet presAssocID="{2CFBB635-71D8-4D19-B7C4-8E42A897265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ECFFC5-B6F5-418B-882E-F3D3621F02F5}" type="pres">
      <dgm:prSet presAssocID="{4F03F871-A82F-4480-AB90-2ABD4A05B749}" presName="sibTrans" presStyleCnt="0"/>
      <dgm:spPr/>
    </dgm:pt>
    <dgm:pt modelId="{FDD26A03-29A2-4BC9-8358-AB1EE582F5BE}" type="pres">
      <dgm:prSet presAssocID="{ABD53252-26DA-4882-9CF0-E4B44491359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12C121E-B03F-4A8E-A7BB-BFF78A15668F}" srcId="{81804CC4-2DD0-4796-AA8F-5DA69B86F974}" destId="{ABD53252-26DA-4882-9CF0-E4B444913598}" srcOrd="6" destOrd="0" parTransId="{1126FEBC-F8EC-43F2-A6F0-29FC36758068}" sibTransId="{E9DEC92F-B1D2-4857-B911-C97B4AB5525B}"/>
    <dgm:cxn modelId="{ADB508FA-DE16-4894-818F-2D31FAFE3658}" type="presOf" srcId="{81804CC4-2DD0-4796-AA8F-5DA69B86F974}" destId="{0BB13766-F670-4B01-BB80-4603A38CEFC0}" srcOrd="0" destOrd="0" presId="urn:microsoft.com/office/officeart/2005/8/layout/default"/>
    <dgm:cxn modelId="{3BA3D7AA-2454-4523-865E-08F4D49F3CFD}" type="presOf" srcId="{970A75A8-B905-4039-A202-5F06A939FE54}" destId="{1E435AC0-7C16-4C08-9D2C-556C3D6FFDCC}" srcOrd="0" destOrd="0" presId="urn:microsoft.com/office/officeart/2005/8/layout/default"/>
    <dgm:cxn modelId="{17FDC634-161C-4B7F-BDF7-13A8324D4125}" type="presOf" srcId="{ABD53252-26DA-4882-9CF0-E4B444913598}" destId="{FDD26A03-29A2-4BC9-8358-AB1EE582F5BE}" srcOrd="0" destOrd="0" presId="urn:microsoft.com/office/officeart/2005/8/layout/default"/>
    <dgm:cxn modelId="{E9F5A190-92FB-4282-BCA7-BEC62DC78CB6}" srcId="{81804CC4-2DD0-4796-AA8F-5DA69B86F974}" destId="{3EC7ED2A-38DE-4658-943F-8F600287D575}" srcOrd="0" destOrd="0" parTransId="{8F8EF518-844D-4D1F-8B61-DF238E7FE6C5}" sibTransId="{9B95A437-F103-40AC-A850-085E8B72BEBE}"/>
    <dgm:cxn modelId="{ED8DAA34-17F4-40BA-B112-E39FCF1BF821}" type="presOf" srcId="{3EC7ED2A-38DE-4658-943F-8F600287D575}" destId="{991B6206-CD16-43B2-806B-4C4A5BF33EC6}" srcOrd="0" destOrd="0" presId="urn:microsoft.com/office/officeart/2005/8/layout/default"/>
    <dgm:cxn modelId="{193ECC76-FD72-4D7D-BB95-11BD046043A7}" type="presOf" srcId="{B640C62E-042E-4C06-881E-EEDA13204275}" destId="{11DA8E0A-921D-446A-8959-ECE69F0ABAC4}" srcOrd="0" destOrd="0" presId="urn:microsoft.com/office/officeart/2005/8/layout/default"/>
    <dgm:cxn modelId="{8F377490-C643-4599-9BFD-889619EB0219}" type="presOf" srcId="{833DBD86-5791-45EE-9DF3-6A3A86A52FD7}" destId="{69B30E48-48E6-41C1-9157-D397E91D1DD2}" srcOrd="0" destOrd="0" presId="urn:microsoft.com/office/officeart/2005/8/layout/default"/>
    <dgm:cxn modelId="{3DBC77FE-E20A-42B7-8909-9241E4597FA9}" srcId="{81804CC4-2DD0-4796-AA8F-5DA69B86F974}" destId="{8FAF3C57-ADCE-4EEA-BD8F-E6B0ACC92AA3}" srcOrd="4" destOrd="0" parTransId="{ABA082E3-8BFA-46BB-81D1-D24668A1AFA9}" sibTransId="{124F4905-585B-4401-AA8E-4CFB6F8E9600}"/>
    <dgm:cxn modelId="{E04BE700-EB46-4513-8E80-184AC7BC3220}" type="presOf" srcId="{8FAF3C57-ADCE-4EEA-BD8F-E6B0ACC92AA3}" destId="{B1DC4306-0EBE-414A-B05F-C5DE71B1B92C}" srcOrd="0" destOrd="0" presId="urn:microsoft.com/office/officeart/2005/8/layout/default"/>
    <dgm:cxn modelId="{21D0721D-C913-4B22-AF42-C13F8E858F80}" srcId="{81804CC4-2DD0-4796-AA8F-5DA69B86F974}" destId="{833DBD86-5791-45EE-9DF3-6A3A86A52FD7}" srcOrd="3" destOrd="0" parTransId="{CA2DB236-9E77-4834-8E76-B35DF1DC765F}" sibTransId="{00EE41B0-5986-47C8-8882-CA21F075AEAE}"/>
    <dgm:cxn modelId="{7FAA153F-5C66-49E9-A387-B66F5E675395}" srcId="{81804CC4-2DD0-4796-AA8F-5DA69B86F974}" destId="{2CFBB635-71D8-4D19-B7C4-8E42A8972657}" srcOrd="5" destOrd="0" parTransId="{C6B504B4-BF2E-41BD-8F76-3E7AB3A8BFF0}" sibTransId="{4F03F871-A82F-4480-AB90-2ABD4A05B749}"/>
    <dgm:cxn modelId="{8B42D209-0F40-4C4B-A568-E943FDD8FEC6}" srcId="{81804CC4-2DD0-4796-AA8F-5DA69B86F974}" destId="{B640C62E-042E-4C06-881E-EEDA13204275}" srcOrd="1" destOrd="0" parTransId="{2FE68B0A-F121-45B5-93BB-4300F7E0B240}" sibTransId="{60EE4A79-5330-42BD-8D0C-B3D2C53F6F81}"/>
    <dgm:cxn modelId="{CD46FC5B-1205-47FE-A4F8-747E13B5D2B9}" type="presOf" srcId="{2CFBB635-71D8-4D19-B7C4-8E42A8972657}" destId="{87DDF51F-8581-42C1-A922-3BEB6110085F}" srcOrd="0" destOrd="0" presId="urn:microsoft.com/office/officeart/2005/8/layout/default"/>
    <dgm:cxn modelId="{308180CC-CF12-4CA3-800F-3ECF1A09A112}" srcId="{81804CC4-2DD0-4796-AA8F-5DA69B86F974}" destId="{970A75A8-B905-4039-A202-5F06A939FE54}" srcOrd="2" destOrd="0" parTransId="{4D0C6589-56D3-44B7-A8A3-873D00D5F15F}" sibTransId="{F6BE56C3-E9A7-46CA-B92A-EE94A3729594}"/>
    <dgm:cxn modelId="{24100DDF-3633-45E6-97BD-741352948F85}" type="presParOf" srcId="{0BB13766-F670-4B01-BB80-4603A38CEFC0}" destId="{991B6206-CD16-43B2-806B-4C4A5BF33EC6}" srcOrd="0" destOrd="0" presId="urn:microsoft.com/office/officeart/2005/8/layout/default"/>
    <dgm:cxn modelId="{7C85BB50-AE82-45E3-A293-D0520104B795}" type="presParOf" srcId="{0BB13766-F670-4B01-BB80-4603A38CEFC0}" destId="{7793A525-D202-4EBE-93CC-C6188FD6C115}" srcOrd="1" destOrd="0" presId="urn:microsoft.com/office/officeart/2005/8/layout/default"/>
    <dgm:cxn modelId="{5E671B16-2396-4EF0-8FD8-8BC301A6B11A}" type="presParOf" srcId="{0BB13766-F670-4B01-BB80-4603A38CEFC0}" destId="{11DA8E0A-921D-446A-8959-ECE69F0ABAC4}" srcOrd="2" destOrd="0" presId="urn:microsoft.com/office/officeart/2005/8/layout/default"/>
    <dgm:cxn modelId="{0266F961-CB6A-4B30-A5C0-51E0FA3BC692}" type="presParOf" srcId="{0BB13766-F670-4B01-BB80-4603A38CEFC0}" destId="{3787656E-DB9B-4203-9102-B422145904C9}" srcOrd="3" destOrd="0" presId="urn:microsoft.com/office/officeart/2005/8/layout/default"/>
    <dgm:cxn modelId="{574F8170-2733-44A8-B159-3456EA2435B7}" type="presParOf" srcId="{0BB13766-F670-4B01-BB80-4603A38CEFC0}" destId="{1E435AC0-7C16-4C08-9D2C-556C3D6FFDCC}" srcOrd="4" destOrd="0" presId="urn:microsoft.com/office/officeart/2005/8/layout/default"/>
    <dgm:cxn modelId="{688BAE14-5608-4D5E-9951-E31D48541A7B}" type="presParOf" srcId="{0BB13766-F670-4B01-BB80-4603A38CEFC0}" destId="{A398C510-53D6-482F-B161-36488D0C74FC}" srcOrd="5" destOrd="0" presId="urn:microsoft.com/office/officeart/2005/8/layout/default"/>
    <dgm:cxn modelId="{8CC20488-43A5-4951-AEEA-11055011C86B}" type="presParOf" srcId="{0BB13766-F670-4B01-BB80-4603A38CEFC0}" destId="{69B30E48-48E6-41C1-9157-D397E91D1DD2}" srcOrd="6" destOrd="0" presId="urn:microsoft.com/office/officeart/2005/8/layout/default"/>
    <dgm:cxn modelId="{202C0729-363D-40DE-A869-C11374A29225}" type="presParOf" srcId="{0BB13766-F670-4B01-BB80-4603A38CEFC0}" destId="{D9E2FACF-9FF1-429E-BFAA-AF83697A9945}" srcOrd="7" destOrd="0" presId="urn:microsoft.com/office/officeart/2005/8/layout/default"/>
    <dgm:cxn modelId="{194D7F8B-035B-4F1B-834C-8A52A3E7E338}" type="presParOf" srcId="{0BB13766-F670-4B01-BB80-4603A38CEFC0}" destId="{B1DC4306-0EBE-414A-B05F-C5DE71B1B92C}" srcOrd="8" destOrd="0" presId="urn:microsoft.com/office/officeart/2005/8/layout/default"/>
    <dgm:cxn modelId="{8F627A92-A427-4321-9B41-75626E6D2845}" type="presParOf" srcId="{0BB13766-F670-4B01-BB80-4603A38CEFC0}" destId="{38D26DDF-449C-43AB-A2D5-985CE66467EA}" srcOrd="9" destOrd="0" presId="urn:microsoft.com/office/officeart/2005/8/layout/default"/>
    <dgm:cxn modelId="{D14BA237-4EC0-4725-8AA8-DFA89AC24DB8}" type="presParOf" srcId="{0BB13766-F670-4B01-BB80-4603A38CEFC0}" destId="{87DDF51F-8581-42C1-A922-3BEB6110085F}" srcOrd="10" destOrd="0" presId="urn:microsoft.com/office/officeart/2005/8/layout/default"/>
    <dgm:cxn modelId="{57170AF1-74AC-48C9-8A1E-8390C427E145}" type="presParOf" srcId="{0BB13766-F670-4B01-BB80-4603A38CEFC0}" destId="{6BECFFC5-B6F5-418B-882E-F3D3621F02F5}" srcOrd="11" destOrd="0" presId="urn:microsoft.com/office/officeart/2005/8/layout/default"/>
    <dgm:cxn modelId="{B05EEED3-5277-4334-B61C-A88A8152559A}" type="presParOf" srcId="{0BB13766-F670-4B01-BB80-4603A38CEFC0}" destId="{FDD26A03-29A2-4BC9-8358-AB1EE582F5B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9E603F-270A-4872-A32C-D03ED06610A6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2B697C0-3D9B-4EBB-91F9-FD68B3EA7DF8}">
      <dgm:prSet phldrT="[Текст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/>
            <a:t>Активное</a:t>
          </a:r>
          <a:endParaRPr lang="ru-RU" dirty="0"/>
        </a:p>
      </dgm:t>
    </dgm:pt>
    <dgm:pt modelId="{AF9638A6-6057-4B3B-BC0F-7EE212CD5B26}" type="parTrans" cxnId="{8D8E5EB6-F706-4C9F-B0A8-6BF38AAFB18E}">
      <dgm:prSet/>
      <dgm:spPr/>
      <dgm:t>
        <a:bodyPr/>
        <a:lstStyle/>
        <a:p>
          <a:endParaRPr lang="ru-RU"/>
        </a:p>
      </dgm:t>
    </dgm:pt>
    <dgm:pt modelId="{6826B42C-F951-485D-BFE6-74FF48A89955}" type="sibTrans" cxnId="{8D8E5EB6-F706-4C9F-B0A8-6BF38AAFB18E}">
      <dgm:prSet/>
      <dgm:spPr/>
      <dgm:t>
        <a:bodyPr/>
        <a:lstStyle/>
        <a:p>
          <a:endParaRPr lang="ru-RU"/>
        </a:p>
      </dgm:t>
    </dgm:pt>
    <dgm:pt modelId="{73465E67-09C0-4ED2-944A-A7B9DE79FB52}">
      <dgm:prSet phldrT="[Текст]"/>
      <dgm:spPr/>
      <dgm:t>
        <a:bodyPr/>
        <a:lstStyle/>
        <a:p>
          <a:r>
            <a:rPr lang="ru-RU" dirty="0" smtClean="0"/>
            <a:t>Приостановленное</a:t>
          </a:r>
          <a:endParaRPr lang="ru-RU" dirty="0"/>
        </a:p>
      </dgm:t>
    </dgm:pt>
    <dgm:pt modelId="{3CC83CD6-7731-478E-93F1-111199AE7F68}" type="parTrans" cxnId="{DB3332DF-D46D-400C-862A-EF44AF0660C4}">
      <dgm:prSet/>
      <dgm:spPr/>
      <dgm:t>
        <a:bodyPr/>
        <a:lstStyle/>
        <a:p>
          <a:endParaRPr lang="ru-RU"/>
        </a:p>
      </dgm:t>
    </dgm:pt>
    <dgm:pt modelId="{01331D5E-E09B-46E7-8CF0-56754A09DEFC}" type="sibTrans" cxnId="{DB3332DF-D46D-400C-862A-EF44AF0660C4}">
      <dgm:prSet/>
      <dgm:spPr/>
      <dgm:t>
        <a:bodyPr/>
        <a:lstStyle/>
        <a:p>
          <a:endParaRPr lang="ru-RU"/>
        </a:p>
      </dgm:t>
    </dgm:pt>
    <dgm:pt modelId="{BBD99334-865B-4E32-A606-5CD75682F494}">
      <dgm:prSet phldrT="[Текст]"/>
      <dgm:spPr/>
      <dgm:t>
        <a:bodyPr/>
        <a:lstStyle/>
        <a:p>
          <a:r>
            <a:rPr lang="ru-RU" dirty="0" smtClean="0"/>
            <a:t>Остановленное</a:t>
          </a:r>
          <a:endParaRPr lang="ru-RU" dirty="0"/>
        </a:p>
      </dgm:t>
    </dgm:pt>
    <dgm:pt modelId="{4353D4C2-22D1-4A37-8BB4-D667CB603D92}" type="parTrans" cxnId="{CC3F5AC4-AE9E-43A7-A6DE-1521B53E6BF2}">
      <dgm:prSet/>
      <dgm:spPr/>
      <dgm:t>
        <a:bodyPr/>
        <a:lstStyle/>
        <a:p>
          <a:endParaRPr lang="ru-RU"/>
        </a:p>
      </dgm:t>
    </dgm:pt>
    <dgm:pt modelId="{043C4C1F-9C7E-48EB-BA2A-0594822EED0D}" type="sibTrans" cxnId="{CC3F5AC4-AE9E-43A7-A6DE-1521B53E6BF2}">
      <dgm:prSet/>
      <dgm:spPr/>
      <dgm:t>
        <a:bodyPr/>
        <a:lstStyle/>
        <a:p>
          <a:endParaRPr lang="ru-RU"/>
        </a:p>
      </dgm:t>
    </dgm:pt>
    <dgm:pt modelId="{AC818104-9981-43CC-A4D2-5E842906B733}">
      <dgm:prSet phldrT="[Текст]"/>
      <dgm:spPr/>
      <dgm:t>
        <a:bodyPr/>
        <a:lstStyle/>
        <a:p>
          <a:r>
            <a:rPr lang="ru-RU" dirty="0" smtClean="0"/>
            <a:t>Неактивное</a:t>
          </a:r>
          <a:endParaRPr lang="ru-RU" dirty="0"/>
        </a:p>
      </dgm:t>
    </dgm:pt>
    <dgm:pt modelId="{69AEBBDE-BF8B-40FE-A33A-79AE3B582C3F}" type="parTrans" cxnId="{3FDA361C-AFF2-4D62-AC11-4D20ABDAEF0F}">
      <dgm:prSet/>
      <dgm:spPr/>
      <dgm:t>
        <a:bodyPr/>
        <a:lstStyle/>
        <a:p>
          <a:endParaRPr lang="ru-RU"/>
        </a:p>
      </dgm:t>
    </dgm:pt>
    <dgm:pt modelId="{BFA48C3B-2BB2-4830-A7B5-C9A93005305C}" type="sibTrans" cxnId="{3FDA361C-AFF2-4D62-AC11-4D20ABDAEF0F}">
      <dgm:prSet/>
      <dgm:spPr/>
      <dgm:t>
        <a:bodyPr/>
        <a:lstStyle/>
        <a:p>
          <a:endParaRPr lang="ru-RU"/>
        </a:p>
      </dgm:t>
    </dgm:pt>
    <dgm:pt modelId="{619BA0F2-CCAF-4C0A-BAC4-7A8FD2E40BB8}" type="pres">
      <dgm:prSet presAssocID="{139E603F-270A-4872-A32C-D03ED06610A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31A15D0-A69E-49B1-9D7E-35A68AFF864F}" type="pres">
      <dgm:prSet presAssocID="{82B697C0-3D9B-4EBB-91F9-FD68B3EA7DF8}" presName="node" presStyleLbl="node1" presStyleIdx="0" presStyleCnt="4" custLinFactNeighborX="-1931" custLinFactNeighborY="1458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ru-RU"/>
        </a:p>
      </dgm:t>
    </dgm:pt>
    <dgm:pt modelId="{885594B5-FF39-4ECB-8B1E-ED50A4740731}" type="pres">
      <dgm:prSet presAssocID="{6826B42C-F951-485D-BFE6-74FF48A89955}" presName="sibTrans" presStyleCnt="0"/>
      <dgm:spPr/>
    </dgm:pt>
    <dgm:pt modelId="{CAF86A08-064F-4649-B0CB-20512D11C2E0}" type="pres">
      <dgm:prSet presAssocID="{73465E67-09C0-4ED2-944A-A7B9DE79FB52}" presName="node" presStyleLbl="node1" presStyleIdx="1" presStyleCnt="4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ru-RU"/>
        </a:p>
      </dgm:t>
    </dgm:pt>
    <dgm:pt modelId="{F62F2931-9169-4BDA-9DA7-6EF94E6AD36B}" type="pres">
      <dgm:prSet presAssocID="{01331D5E-E09B-46E7-8CF0-56754A09DEFC}" presName="sibTrans" presStyleCnt="0"/>
      <dgm:spPr/>
    </dgm:pt>
    <dgm:pt modelId="{0A7FF863-606E-4A70-99B2-20C124B23090}" type="pres">
      <dgm:prSet presAssocID="{BBD99334-865B-4E32-A606-5CD75682F494}" presName="node" presStyleLbl="node1" presStyleIdx="2" presStyleCnt="4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ru-RU"/>
        </a:p>
      </dgm:t>
    </dgm:pt>
    <dgm:pt modelId="{FA6D3232-988B-4B4F-ABA9-BF4A9F98E168}" type="pres">
      <dgm:prSet presAssocID="{043C4C1F-9C7E-48EB-BA2A-0594822EED0D}" presName="sibTrans" presStyleCnt="0"/>
      <dgm:spPr/>
    </dgm:pt>
    <dgm:pt modelId="{C30E63CF-83B1-43F1-983C-B93C1446F74B}" type="pres">
      <dgm:prSet presAssocID="{AC818104-9981-43CC-A4D2-5E842906B733}" presName="node" presStyleLbl="node1" presStyleIdx="3" presStyleCnt="4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ru-RU"/>
        </a:p>
      </dgm:t>
    </dgm:pt>
  </dgm:ptLst>
  <dgm:cxnLst>
    <dgm:cxn modelId="{4967D47B-BC32-41E9-99D0-B65CA9CCD9E5}" type="presOf" srcId="{AC818104-9981-43CC-A4D2-5E842906B733}" destId="{C30E63CF-83B1-43F1-983C-B93C1446F74B}" srcOrd="0" destOrd="0" presId="urn:microsoft.com/office/officeart/2005/8/layout/default"/>
    <dgm:cxn modelId="{4696FCFC-AC58-4948-8850-B767ABEFD751}" type="presOf" srcId="{73465E67-09C0-4ED2-944A-A7B9DE79FB52}" destId="{CAF86A08-064F-4649-B0CB-20512D11C2E0}" srcOrd="0" destOrd="0" presId="urn:microsoft.com/office/officeart/2005/8/layout/default"/>
    <dgm:cxn modelId="{CC3F5AC4-AE9E-43A7-A6DE-1521B53E6BF2}" srcId="{139E603F-270A-4872-A32C-D03ED06610A6}" destId="{BBD99334-865B-4E32-A606-5CD75682F494}" srcOrd="2" destOrd="0" parTransId="{4353D4C2-22D1-4A37-8BB4-D667CB603D92}" sibTransId="{043C4C1F-9C7E-48EB-BA2A-0594822EED0D}"/>
    <dgm:cxn modelId="{536189E3-55E7-47B0-A52D-B8E407871265}" type="presOf" srcId="{82B697C0-3D9B-4EBB-91F9-FD68B3EA7DF8}" destId="{331A15D0-A69E-49B1-9D7E-35A68AFF864F}" srcOrd="0" destOrd="0" presId="urn:microsoft.com/office/officeart/2005/8/layout/default"/>
    <dgm:cxn modelId="{3FDA361C-AFF2-4D62-AC11-4D20ABDAEF0F}" srcId="{139E603F-270A-4872-A32C-D03ED06610A6}" destId="{AC818104-9981-43CC-A4D2-5E842906B733}" srcOrd="3" destOrd="0" parTransId="{69AEBBDE-BF8B-40FE-A33A-79AE3B582C3F}" sibTransId="{BFA48C3B-2BB2-4830-A7B5-C9A93005305C}"/>
    <dgm:cxn modelId="{117E1507-E2DE-4796-9EC1-819864B8DCC9}" type="presOf" srcId="{139E603F-270A-4872-A32C-D03ED06610A6}" destId="{619BA0F2-CCAF-4C0A-BAC4-7A8FD2E40BB8}" srcOrd="0" destOrd="0" presId="urn:microsoft.com/office/officeart/2005/8/layout/default"/>
    <dgm:cxn modelId="{1523AE6E-2FC1-4A9A-B5A3-DEEB1723A0A6}" type="presOf" srcId="{BBD99334-865B-4E32-A606-5CD75682F494}" destId="{0A7FF863-606E-4A70-99B2-20C124B23090}" srcOrd="0" destOrd="0" presId="urn:microsoft.com/office/officeart/2005/8/layout/default"/>
    <dgm:cxn modelId="{8D8E5EB6-F706-4C9F-B0A8-6BF38AAFB18E}" srcId="{139E603F-270A-4872-A32C-D03ED06610A6}" destId="{82B697C0-3D9B-4EBB-91F9-FD68B3EA7DF8}" srcOrd="0" destOrd="0" parTransId="{AF9638A6-6057-4B3B-BC0F-7EE212CD5B26}" sibTransId="{6826B42C-F951-485D-BFE6-74FF48A89955}"/>
    <dgm:cxn modelId="{DB3332DF-D46D-400C-862A-EF44AF0660C4}" srcId="{139E603F-270A-4872-A32C-D03ED06610A6}" destId="{73465E67-09C0-4ED2-944A-A7B9DE79FB52}" srcOrd="1" destOrd="0" parTransId="{3CC83CD6-7731-478E-93F1-111199AE7F68}" sibTransId="{01331D5E-E09B-46E7-8CF0-56754A09DEFC}"/>
    <dgm:cxn modelId="{A8B765D6-D823-4BB7-9AAE-06A797A33A73}" type="presParOf" srcId="{619BA0F2-CCAF-4C0A-BAC4-7A8FD2E40BB8}" destId="{331A15D0-A69E-49B1-9D7E-35A68AFF864F}" srcOrd="0" destOrd="0" presId="urn:microsoft.com/office/officeart/2005/8/layout/default"/>
    <dgm:cxn modelId="{C0B40C6F-1776-429D-BECB-3EFD5D54B393}" type="presParOf" srcId="{619BA0F2-CCAF-4C0A-BAC4-7A8FD2E40BB8}" destId="{885594B5-FF39-4ECB-8B1E-ED50A4740731}" srcOrd="1" destOrd="0" presId="urn:microsoft.com/office/officeart/2005/8/layout/default"/>
    <dgm:cxn modelId="{DF79FCDE-F60D-4960-8FF6-B54D2A8E4ECA}" type="presParOf" srcId="{619BA0F2-CCAF-4C0A-BAC4-7A8FD2E40BB8}" destId="{CAF86A08-064F-4649-B0CB-20512D11C2E0}" srcOrd="2" destOrd="0" presId="urn:microsoft.com/office/officeart/2005/8/layout/default"/>
    <dgm:cxn modelId="{142C889E-005E-4892-8378-8716A10F271E}" type="presParOf" srcId="{619BA0F2-CCAF-4C0A-BAC4-7A8FD2E40BB8}" destId="{F62F2931-9169-4BDA-9DA7-6EF94E6AD36B}" srcOrd="3" destOrd="0" presId="urn:microsoft.com/office/officeart/2005/8/layout/default"/>
    <dgm:cxn modelId="{8F620D89-9AEA-465B-B21C-2E60B028F6F3}" type="presParOf" srcId="{619BA0F2-CCAF-4C0A-BAC4-7A8FD2E40BB8}" destId="{0A7FF863-606E-4A70-99B2-20C124B23090}" srcOrd="4" destOrd="0" presId="urn:microsoft.com/office/officeart/2005/8/layout/default"/>
    <dgm:cxn modelId="{6F1ED27D-B45B-485A-A639-4CCF8E84E41B}" type="presParOf" srcId="{619BA0F2-CCAF-4C0A-BAC4-7A8FD2E40BB8}" destId="{FA6D3232-988B-4B4F-ABA9-BF4A9F98E168}" srcOrd="5" destOrd="0" presId="urn:microsoft.com/office/officeart/2005/8/layout/default"/>
    <dgm:cxn modelId="{75B1D1D4-27F8-4E44-B02E-73D9A7F68F23}" type="presParOf" srcId="{619BA0F2-CCAF-4C0A-BAC4-7A8FD2E40BB8}" destId="{C30E63CF-83B1-43F1-983C-B93C1446F74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B6206-CD16-43B2-806B-4C4A5BF33EC6}">
      <dsp:nvSpPr>
        <dsp:cNvPr id="0" name=""/>
        <dsp:cNvSpPr/>
      </dsp:nvSpPr>
      <dsp:spPr>
        <a:xfrm>
          <a:off x="382" y="478010"/>
          <a:ext cx="2014242" cy="12085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Активности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(</a:t>
          </a:r>
          <a:r>
            <a:rPr lang="en-US" sz="1800" kern="1200" dirty="0" smtClean="0"/>
            <a:t>Activities</a:t>
          </a:r>
          <a:r>
            <a:rPr lang="ru-RU" sz="1800" kern="1200" dirty="0" smtClean="0"/>
            <a:t>)</a:t>
          </a:r>
          <a:endParaRPr lang="ru-RU" sz="1800" kern="1200" dirty="0"/>
        </a:p>
      </dsp:txBody>
      <dsp:txXfrm>
        <a:off x="382" y="478010"/>
        <a:ext cx="2014242" cy="1208545"/>
      </dsp:txXfrm>
    </dsp:sp>
    <dsp:sp modelId="{11DA8E0A-921D-446A-8959-ECE69F0ABAC4}">
      <dsp:nvSpPr>
        <dsp:cNvPr id="0" name=""/>
        <dsp:cNvSpPr/>
      </dsp:nvSpPr>
      <dsp:spPr>
        <a:xfrm>
          <a:off x="2216049" y="478010"/>
          <a:ext cx="2014242" cy="12085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Сервисы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(</a:t>
          </a:r>
          <a:r>
            <a:rPr lang="en-US" sz="1800" kern="1200" dirty="0" smtClean="0"/>
            <a:t>Services</a:t>
          </a:r>
          <a:r>
            <a:rPr lang="ru-RU" sz="1800" kern="1200" dirty="0" smtClean="0"/>
            <a:t>)</a:t>
          </a:r>
          <a:endParaRPr lang="ru-RU" sz="1800" kern="1200" dirty="0"/>
        </a:p>
      </dsp:txBody>
      <dsp:txXfrm>
        <a:off x="2216049" y="478010"/>
        <a:ext cx="2014242" cy="1208545"/>
      </dsp:txXfrm>
    </dsp:sp>
    <dsp:sp modelId="{1E435AC0-7C16-4C08-9D2C-556C3D6FFDCC}">
      <dsp:nvSpPr>
        <dsp:cNvPr id="0" name=""/>
        <dsp:cNvSpPr/>
      </dsp:nvSpPr>
      <dsp:spPr>
        <a:xfrm>
          <a:off x="4431716" y="478010"/>
          <a:ext cx="2792364" cy="12085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Источники данных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(</a:t>
          </a:r>
          <a:r>
            <a:rPr lang="en-US" sz="1800" kern="1200" dirty="0" smtClean="0"/>
            <a:t>Data Sources</a:t>
          </a:r>
          <a:r>
            <a:rPr lang="ru-RU" sz="1800" kern="1200" dirty="0" smtClean="0"/>
            <a:t>)</a:t>
          </a:r>
          <a:endParaRPr lang="ru-RU" sz="1800" kern="1200" dirty="0"/>
        </a:p>
      </dsp:txBody>
      <dsp:txXfrm>
        <a:off x="4431716" y="478010"/>
        <a:ext cx="2792364" cy="1208545"/>
      </dsp:txXfrm>
    </dsp:sp>
    <dsp:sp modelId="{69B30E48-48E6-41C1-9157-D397E91D1DD2}">
      <dsp:nvSpPr>
        <dsp:cNvPr id="0" name=""/>
        <dsp:cNvSpPr/>
      </dsp:nvSpPr>
      <dsp:spPr>
        <a:xfrm>
          <a:off x="0" y="1940129"/>
          <a:ext cx="2662446" cy="10974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Намерения (</a:t>
          </a:r>
          <a:r>
            <a:rPr lang="en-US" sz="1800" kern="1200" dirty="0" smtClean="0"/>
            <a:t>Intents</a:t>
          </a:r>
          <a:r>
            <a:rPr lang="ru-RU" sz="1800" kern="1200" dirty="0" smtClean="0"/>
            <a:t>)</a:t>
          </a:r>
          <a:endParaRPr lang="ru-RU" sz="1800" kern="1200" dirty="0"/>
        </a:p>
      </dsp:txBody>
      <dsp:txXfrm>
        <a:off x="0" y="1940129"/>
        <a:ext cx="2662446" cy="1097443"/>
      </dsp:txXfrm>
    </dsp:sp>
    <dsp:sp modelId="{B1DC4306-0EBE-414A-B05F-C5DE71B1B92C}">
      <dsp:nvSpPr>
        <dsp:cNvPr id="0" name=""/>
        <dsp:cNvSpPr/>
      </dsp:nvSpPr>
      <dsp:spPr>
        <a:xfrm>
          <a:off x="2872904" y="1887980"/>
          <a:ext cx="4342525" cy="11363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Широковещательные приемники (</a:t>
          </a:r>
          <a:r>
            <a:rPr lang="en-US" sz="1800" kern="1200" dirty="0" smtClean="0"/>
            <a:t>Broadcast Receivers</a:t>
          </a:r>
          <a:r>
            <a:rPr lang="ru-RU" sz="1800" kern="1200" dirty="0" smtClean="0"/>
            <a:t>)</a:t>
          </a:r>
          <a:endParaRPr lang="ru-RU" sz="1800" kern="1200" dirty="0"/>
        </a:p>
      </dsp:txBody>
      <dsp:txXfrm>
        <a:off x="2872904" y="1887980"/>
        <a:ext cx="4342525" cy="1136359"/>
      </dsp:txXfrm>
    </dsp:sp>
    <dsp:sp modelId="{87DDF51F-8581-42C1-A922-3BEB6110085F}">
      <dsp:nvSpPr>
        <dsp:cNvPr id="0" name=""/>
        <dsp:cNvSpPr/>
      </dsp:nvSpPr>
      <dsp:spPr>
        <a:xfrm>
          <a:off x="1497277" y="3225763"/>
          <a:ext cx="2014242" cy="12085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err="1" smtClean="0"/>
            <a:t>Виджеты</a:t>
          </a:r>
          <a:r>
            <a:rPr lang="ru-RU" sz="1800" kern="1200" dirty="0" smtClean="0"/>
            <a:t> (</a:t>
          </a:r>
          <a:r>
            <a:rPr lang="en-US" sz="1800" kern="1200" dirty="0" smtClean="0"/>
            <a:t>Widgets</a:t>
          </a:r>
          <a:r>
            <a:rPr lang="ru-RU" sz="1800" kern="1200" dirty="0" smtClean="0"/>
            <a:t>)</a:t>
          </a:r>
          <a:endParaRPr lang="ru-RU" sz="1800" kern="1200" dirty="0"/>
        </a:p>
      </dsp:txBody>
      <dsp:txXfrm>
        <a:off x="1497277" y="3225763"/>
        <a:ext cx="2014242" cy="1208545"/>
      </dsp:txXfrm>
    </dsp:sp>
    <dsp:sp modelId="{FDD26A03-29A2-4BC9-8358-AB1EE582F5BE}">
      <dsp:nvSpPr>
        <dsp:cNvPr id="0" name=""/>
        <dsp:cNvSpPr/>
      </dsp:nvSpPr>
      <dsp:spPr>
        <a:xfrm>
          <a:off x="3712944" y="3225763"/>
          <a:ext cx="2014242" cy="12085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1"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atMod val="110000"/>
                <a:lumMod val="10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Уведомления (</a:t>
          </a:r>
          <a:r>
            <a:rPr lang="en-US" sz="1800" kern="1200" dirty="0" smtClean="0"/>
            <a:t>Notifications</a:t>
          </a:r>
          <a:r>
            <a:rPr lang="ru-RU" sz="1800" kern="1200" dirty="0" smtClean="0"/>
            <a:t>)</a:t>
          </a:r>
          <a:endParaRPr lang="ru-RU" sz="1800" kern="1200" dirty="0"/>
        </a:p>
      </dsp:txBody>
      <dsp:txXfrm>
        <a:off x="3712944" y="3225763"/>
        <a:ext cx="2014242" cy="1208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A15D0-A69E-49B1-9D7E-35A68AFF864F}">
      <dsp:nvSpPr>
        <dsp:cNvPr id="0" name=""/>
        <dsp:cNvSpPr/>
      </dsp:nvSpPr>
      <dsp:spPr>
        <a:xfrm>
          <a:off x="504678" y="24784"/>
          <a:ext cx="2696916" cy="1618149"/>
        </a:xfrm>
        <a:prstGeom prst="snip2DiagRect">
          <a:avLst/>
        </a:prstGeom>
        <a:gradFill rotWithShape="1">
          <a:gsLst>
            <a:gs pos="0">
              <a:schemeClr val="accent1"/>
            </a:gs>
            <a:gs pos="100000">
              <a:schemeClr val="accent1">
                <a:shade val="75000"/>
                <a:satMod val="120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/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Активное</a:t>
          </a:r>
          <a:endParaRPr lang="ru-RU" sz="1800" kern="1200" dirty="0"/>
        </a:p>
      </dsp:txBody>
      <dsp:txXfrm>
        <a:off x="639526" y="159632"/>
        <a:ext cx="2427220" cy="1348453"/>
      </dsp:txXfrm>
    </dsp:sp>
    <dsp:sp modelId="{CAF86A08-064F-4649-B0CB-20512D11C2E0}">
      <dsp:nvSpPr>
        <dsp:cNvPr id="0" name=""/>
        <dsp:cNvSpPr/>
      </dsp:nvSpPr>
      <dsp:spPr>
        <a:xfrm>
          <a:off x="3523364" y="1191"/>
          <a:ext cx="2696916" cy="1618149"/>
        </a:xfrm>
        <a:prstGeom prst="snip2Diag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Приостановленное</a:t>
          </a:r>
          <a:endParaRPr lang="ru-RU" sz="1800" kern="1200" dirty="0"/>
        </a:p>
      </dsp:txBody>
      <dsp:txXfrm>
        <a:off x="3658212" y="136039"/>
        <a:ext cx="2427220" cy="1348453"/>
      </dsp:txXfrm>
    </dsp:sp>
    <dsp:sp modelId="{0A7FF863-606E-4A70-99B2-20C124B23090}">
      <dsp:nvSpPr>
        <dsp:cNvPr id="0" name=""/>
        <dsp:cNvSpPr/>
      </dsp:nvSpPr>
      <dsp:spPr>
        <a:xfrm>
          <a:off x="556756" y="1889033"/>
          <a:ext cx="2696916" cy="1618149"/>
        </a:xfrm>
        <a:prstGeom prst="snip2Diag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Остановленное</a:t>
          </a:r>
          <a:endParaRPr lang="ru-RU" sz="1800" kern="1200" dirty="0"/>
        </a:p>
      </dsp:txBody>
      <dsp:txXfrm>
        <a:off x="691604" y="2023881"/>
        <a:ext cx="2427220" cy="1348453"/>
      </dsp:txXfrm>
    </dsp:sp>
    <dsp:sp modelId="{C30E63CF-83B1-43F1-983C-B93C1446F74B}">
      <dsp:nvSpPr>
        <dsp:cNvPr id="0" name=""/>
        <dsp:cNvSpPr/>
      </dsp:nvSpPr>
      <dsp:spPr>
        <a:xfrm>
          <a:off x="3523364" y="1889033"/>
          <a:ext cx="2696916" cy="1618149"/>
        </a:xfrm>
        <a:prstGeom prst="snip2Diag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Неактивное</a:t>
          </a:r>
          <a:endParaRPr lang="ru-RU" sz="1800" kern="1200" dirty="0"/>
        </a:p>
      </dsp:txBody>
      <dsp:txXfrm>
        <a:off x="3658212" y="2023881"/>
        <a:ext cx="2427220" cy="1348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E285-9257-47FF-BE1C-6C6D906EFE36}" type="datetimeFigureOut">
              <a:rPr lang="ru-RU" smtClean="0"/>
              <a:t>28.02.2012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86F9-DCD5-4A1E-8BB2-73A0BB5E1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59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966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804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9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046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21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489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159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52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732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83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03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72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973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112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6220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958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655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2063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57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943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34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66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26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47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22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CB06EB5-A611-47D3-8872-036C24E6C436}" type="datetime1">
              <a:rPr lang="ru-RU" smtClean="0"/>
              <a:t>28.02.2012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A2A-386A-4B0C-A4AB-F931A621A0E5}" type="datetime1">
              <a:rPr lang="ru-RU" smtClean="0"/>
              <a:t>28.02.2012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440-6354-4A46-B2F7-FA8537DEFBB6}" type="datetime1">
              <a:rPr lang="ru-RU" smtClean="0"/>
              <a:t>28.02.2012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E5C2-05D8-4F3F-B368-A7F0C6B7CB63}" type="datetime1">
              <a:rPr lang="ru-RU" smtClean="0"/>
              <a:t>28.02.2012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A584-439B-4906-B399-814330073DAB}" type="datetime1">
              <a:rPr lang="ru-RU" smtClean="0"/>
              <a:t>28.02.2012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97B-9FC0-4DA5-B190-A8C9CB9047D1}" type="datetime1">
              <a:rPr lang="ru-RU" smtClean="0"/>
              <a:t>28.02.2012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EE09-9D7F-4228-849F-EE9A9FE891CE}" type="datetime1">
              <a:rPr lang="ru-RU" smtClean="0"/>
              <a:t>28.02.2012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BBB-21C3-49A9-8189-9AAF137896F6}" type="datetime1">
              <a:rPr lang="ru-RU" smtClean="0"/>
              <a:t>28.02.2012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2FB-2FE0-4959-ABA8-FB4BB0B2AC41}" type="datetime1">
              <a:rPr lang="ru-RU" smtClean="0"/>
              <a:t>28.02.2012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A6F1-A68C-484A-95F0-419B4B0758DB}" type="datetime1">
              <a:rPr lang="ru-RU" smtClean="0"/>
              <a:t>28.02.2012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9E5A-AB76-4B78-8689-0950ECED9E64}" type="datetime1">
              <a:rPr lang="ru-RU" smtClean="0"/>
              <a:t>28.02.2012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FCF507A-23C1-4634-81AD-11FB8F1F7703}" type="datetime1">
              <a:rPr lang="ru-RU" smtClean="0"/>
              <a:t>28.02.2012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4551778" cy="237626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Разработка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мобильных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приложений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под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</a:t>
            </a:r>
            <a:endParaRPr lang="ru-RU" b="1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4733365" y="4421081"/>
            <a:ext cx="3309803" cy="376071"/>
          </a:xfrm>
        </p:spPr>
        <p:txBody>
          <a:bodyPr/>
          <a:lstStyle/>
          <a:p>
            <a:r>
              <a:rPr lang="ru-RU" dirty="0" err="1" smtClean="0"/>
              <a:t>Чиркунов</a:t>
            </a:r>
            <a:r>
              <a:rPr lang="ru-RU" dirty="0" smtClean="0"/>
              <a:t> Кирилл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836712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Лекция 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056" y="5075892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yril.chirkunov@computer.org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76056" y="5409143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</a:t>
            </a:r>
            <a:r>
              <a:rPr lang="en-US" sz="1600" dirty="0" smtClean="0"/>
              <a:t>k.com/</a:t>
            </a:r>
            <a:r>
              <a:rPr lang="en-US" sz="1600" dirty="0" err="1" smtClean="0"/>
              <a:t>chirkunov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20466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ru-RU" dirty="0" smtClean="0"/>
              <a:t>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1844824"/>
            <a:ext cx="6777317" cy="3987805"/>
          </a:xfr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xml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encoding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?&gt;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resources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app_name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To Do List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color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app_background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#FF0000FF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color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dimen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default_border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5px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dimen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array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string_array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Item 1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Item 2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Item 3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array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array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integer_array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3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2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1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item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array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resources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</a:t>
            </a: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477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492896"/>
            <a:ext cx="7488832" cy="3339733"/>
          </a:xfrm>
        </p:spPr>
        <p:txBody>
          <a:bodyPr/>
          <a:lstStyle/>
          <a:p>
            <a:pPr marL="6858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greating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Hello!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adv_greating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Hello!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b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format_greating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lt;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Hello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&amp;lt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;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/b&gt;, %1$s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string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68580" indent="0">
              <a:buNone/>
            </a:pPr>
            <a:endParaRPr lang="ru-RU" sz="1800" dirty="0" smtClean="0"/>
          </a:p>
          <a:p>
            <a:pPr marL="68580" indent="0">
              <a:buNone/>
            </a:pPr>
            <a:endParaRPr lang="ru-RU" sz="1800" dirty="0"/>
          </a:p>
          <a:p>
            <a:pPr marL="68580" indent="0">
              <a:buNone/>
            </a:pPr>
            <a:r>
              <a:rPr lang="en-US" sz="1800" dirty="0" smtClean="0"/>
              <a:t>String </a:t>
            </a:r>
            <a:r>
              <a:rPr lang="en-US" sz="1800" dirty="0" err="1"/>
              <a:t>rString</a:t>
            </a:r>
            <a:r>
              <a:rPr lang="en-US" sz="1800" dirty="0"/>
              <a:t> = </a:t>
            </a:r>
            <a:r>
              <a:rPr lang="en-US" sz="1800" dirty="0" err="1"/>
              <a:t>getString</a:t>
            </a:r>
            <a:r>
              <a:rPr lang="en-US" sz="1800" dirty="0"/>
              <a:t>(</a:t>
            </a:r>
            <a:r>
              <a:rPr lang="en-US" sz="1800" dirty="0" err="1"/>
              <a:t>R.string.format_greating</a:t>
            </a:r>
            <a:r>
              <a:rPr lang="en-US" sz="1800" dirty="0"/>
              <a:t>);</a:t>
            </a:r>
          </a:p>
          <a:p>
            <a:pPr marL="68580" indent="0">
              <a:buNone/>
            </a:pPr>
            <a:r>
              <a:rPr lang="en-US" sz="1800" dirty="0"/>
              <a:t>String </a:t>
            </a:r>
            <a:r>
              <a:rPr lang="en-US" sz="1800" dirty="0" err="1"/>
              <a:t>fString</a:t>
            </a:r>
            <a:r>
              <a:rPr lang="en-US" sz="1800" dirty="0"/>
              <a:t> = </a:t>
            </a:r>
            <a:r>
              <a:rPr lang="en-US" sz="1800" dirty="0" err="1"/>
              <a:t>String.format</a:t>
            </a:r>
            <a:r>
              <a:rPr lang="en-US" sz="1800" dirty="0"/>
              <a:t>(</a:t>
            </a:r>
            <a:r>
              <a:rPr lang="en-US" sz="1800" dirty="0" err="1"/>
              <a:t>rString</a:t>
            </a:r>
            <a:r>
              <a:rPr lang="en-US" sz="1800" dirty="0"/>
              <a:t>, "</a:t>
            </a:r>
            <a:r>
              <a:rPr lang="en-US" sz="1800" dirty="0" err="1"/>
              <a:t>Vasya</a:t>
            </a:r>
            <a:r>
              <a:rPr lang="en-US" sz="1800" dirty="0"/>
              <a:t> </a:t>
            </a:r>
            <a:r>
              <a:rPr lang="en-US" sz="1800" dirty="0" err="1"/>
              <a:t>Pupkin</a:t>
            </a:r>
            <a:r>
              <a:rPr lang="en-US" sz="1800" dirty="0"/>
              <a:t>.");</a:t>
            </a:r>
          </a:p>
          <a:p>
            <a:pPr marL="68580" indent="0">
              <a:buNone/>
            </a:pPr>
            <a:r>
              <a:rPr lang="en-US" sz="1800" dirty="0" err="1"/>
              <a:t>CharSequence</a:t>
            </a:r>
            <a:r>
              <a:rPr lang="en-US" sz="1800" dirty="0"/>
              <a:t> </a:t>
            </a:r>
            <a:r>
              <a:rPr lang="en-US" sz="1800" dirty="0" err="1"/>
              <a:t>boldString</a:t>
            </a:r>
            <a:r>
              <a:rPr lang="en-US" sz="1800" dirty="0"/>
              <a:t> = </a:t>
            </a:r>
            <a:r>
              <a:rPr lang="en-US" sz="1800" dirty="0" err="1"/>
              <a:t>Html.fromHtml</a:t>
            </a:r>
            <a:r>
              <a:rPr lang="en-US" sz="1800" dirty="0"/>
              <a:t> (</a:t>
            </a:r>
            <a:r>
              <a:rPr lang="en-US" sz="1800" dirty="0" err="1"/>
              <a:t>fString</a:t>
            </a:r>
            <a:r>
              <a:rPr lang="en-US" sz="1800" dirty="0"/>
              <a:t>);</a:t>
            </a:r>
          </a:p>
          <a:p>
            <a:endParaRPr lang="ru-RU" dirty="0"/>
          </a:p>
          <a:p>
            <a:pPr marL="6858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01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Цвета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211346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dirty="0" smtClean="0"/>
              <a:t>Поддерживаются форматы:</a:t>
            </a:r>
          </a:p>
          <a:p>
            <a:r>
              <a:rPr lang="en-US" dirty="0" smtClean="0"/>
              <a:t>#RGB</a:t>
            </a:r>
          </a:p>
          <a:p>
            <a:r>
              <a:rPr lang="en-US" dirty="0" smtClean="0"/>
              <a:t>#RRGGBB</a:t>
            </a:r>
          </a:p>
          <a:p>
            <a:r>
              <a:rPr lang="en-US" dirty="0" smtClean="0"/>
              <a:t>#ARGB</a:t>
            </a:r>
          </a:p>
          <a:p>
            <a:r>
              <a:rPr lang="en-US" dirty="0" smtClean="0"/>
              <a:t>#AARRGGBB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509120"/>
            <a:ext cx="78488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  &lt;color name=“</a:t>
            </a:r>
            <a:r>
              <a:rPr lang="en-US" sz="2000" b="1" dirty="0" err="1" smtClean="0"/>
              <a:t>opaque_blue</a:t>
            </a:r>
            <a:r>
              <a:rPr lang="en-US" sz="2000" b="1" dirty="0" smtClean="0"/>
              <a:t>”&gt;#00F&lt;/color&gt;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  &lt;color name=“</a:t>
            </a:r>
            <a:r>
              <a:rPr lang="en-US" sz="2000" b="1" dirty="0" err="1" smtClean="0"/>
              <a:t>transparent_green</a:t>
            </a:r>
            <a:r>
              <a:rPr lang="en-US" sz="2000" b="1" dirty="0" smtClean="0"/>
              <a:t>”&gt;#7700FF00&lt;/color&gt;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44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864096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Размеры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84785"/>
            <a:ext cx="7826892" cy="3168351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p</a:t>
            </a:r>
            <a:r>
              <a:rPr lang="en-US" sz="2000" b="1" dirty="0" err="1" smtClean="0"/>
              <a:t>x</a:t>
            </a:r>
            <a:r>
              <a:rPr lang="en-US" sz="2000" dirty="0" smtClean="0"/>
              <a:t> (</a:t>
            </a:r>
            <a:r>
              <a:rPr lang="ru-RU" sz="2000" dirty="0" smtClean="0"/>
              <a:t>экранные пикселы</a:t>
            </a:r>
            <a:r>
              <a:rPr lang="en-US" sz="2000" dirty="0" smtClean="0"/>
              <a:t>)</a:t>
            </a:r>
          </a:p>
          <a:p>
            <a:r>
              <a:rPr lang="en-US" sz="2000" b="1" dirty="0"/>
              <a:t>i</a:t>
            </a:r>
            <a:r>
              <a:rPr lang="en-US" sz="2000" b="1" dirty="0" smtClean="0"/>
              <a:t>n</a:t>
            </a:r>
            <a:r>
              <a:rPr lang="en-US" sz="2000" dirty="0" smtClean="0"/>
              <a:t> (</a:t>
            </a:r>
            <a:r>
              <a:rPr lang="ru-RU" sz="2000" dirty="0" smtClean="0"/>
              <a:t>дюймы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en-US" sz="2000" b="1" dirty="0" err="1"/>
              <a:t>p</a:t>
            </a:r>
            <a:r>
              <a:rPr lang="en-US" sz="2000" b="1" dirty="0" err="1" smtClean="0"/>
              <a:t>t</a:t>
            </a:r>
            <a:r>
              <a:rPr lang="en-US" sz="2000" dirty="0" smtClean="0"/>
              <a:t> (</a:t>
            </a:r>
            <a:r>
              <a:rPr lang="ru-RU" sz="2000" dirty="0" smtClean="0"/>
              <a:t>физические точки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en-US" sz="2000" b="1" dirty="0"/>
              <a:t>m</a:t>
            </a:r>
            <a:r>
              <a:rPr lang="en-US" sz="2000" b="1" dirty="0" smtClean="0"/>
              <a:t>m</a:t>
            </a:r>
            <a:r>
              <a:rPr lang="en-US" sz="2000" dirty="0" smtClean="0"/>
              <a:t> (</a:t>
            </a:r>
            <a:r>
              <a:rPr lang="ru-RU" sz="2000" dirty="0" smtClean="0"/>
              <a:t>миллиметры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r>
              <a:rPr lang="en-US" sz="2000" b="1" dirty="0" err="1"/>
              <a:t>d</a:t>
            </a:r>
            <a:r>
              <a:rPr lang="en-US" sz="2000" b="1" dirty="0" err="1" smtClean="0"/>
              <a:t>p</a:t>
            </a:r>
            <a:r>
              <a:rPr lang="en-US" sz="2000" dirty="0" smtClean="0"/>
              <a:t> (</a:t>
            </a:r>
            <a:r>
              <a:rPr lang="ru-RU" sz="2000" dirty="0" smtClean="0"/>
              <a:t>аппаратно-независимые пиксели, которые вычисляются относительно экрана с плотностью 160 </a:t>
            </a:r>
            <a:r>
              <a:rPr lang="en-US" sz="2000" dirty="0" smtClean="0"/>
              <a:t>dpi)</a:t>
            </a:r>
          </a:p>
          <a:p>
            <a:r>
              <a:rPr lang="en-US" sz="2000" b="1" dirty="0" err="1"/>
              <a:t>s</a:t>
            </a:r>
            <a:r>
              <a:rPr lang="en-US" sz="2000" b="1" dirty="0" err="1" smtClean="0"/>
              <a:t>p</a:t>
            </a:r>
            <a:r>
              <a:rPr lang="en-US" sz="2000" dirty="0" smtClean="0"/>
              <a:t> (</a:t>
            </a:r>
            <a:r>
              <a:rPr lang="ru-RU" sz="2000" dirty="0" smtClean="0"/>
              <a:t>пикселы, не зависящие от масштаба</a:t>
            </a:r>
            <a:r>
              <a:rPr lang="en-US" sz="2000" dirty="0" smtClean="0"/>
              <a:t>)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580" y="4941168"/>
            <a:ext cx="78488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  &lt;</a:t>
            </a:r>
            <a:r>
              <a:rPr lang="en-US" sz="2000" b="1" dirty="0" err="1" smtClean="0"/>
              <a:t>dimen</a:t>
            </a:r>
            <a:r>
              <a:rPr lang="en-US" sz="2000" b="1" dirty="0" smtClean="0"/>
              <a:t> name=“</a:t>
            </a:r>
            <a:r>
              <a:rPr lang="en-US" sz="2000" b="1" dirty="0" err="1" smtClean="0"/>
              <a:t>standard_border</a:t>
            </a:r>
            <a:r>
              <a:rPr lang="en-US" sz="2000" b="1" dirty="0" smtClean="0"/>
              <a:t>”&gt;5dp&lt;/</a:t>
            </a:r>
            <a:r>
              <a:rPr lang="en-US" sz="2000" b="1" dirty="0" err="1" smtClean="0"/>
              <a:t>dimen</a:t>
            </a:r>
            <a:r>
              <a:rPr lang="en-US" sz="2000" b="1" dirty="0" smtClean="0"/>
              <a:t>&gt;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  &lt;</a:t>
            </a:r>
            <a:r>
              <a:rPr lang="en-US" sz="2000" b="1" dirty="0" err="1" smtClean="0"/>
              <a:t>dimen</a:t>
            </a:r>
            <a:r>
              <a:rPr lang="en-US" sz="2000" b="1" dirty="0" smtClean="0"/>
              <a:t> name=“</a:t>
            </a:r>
            <a:r>
              <a:rPr lang="en-US" sz="2000" b="1" dirty="0" err="1" smtClean="0"/>
              <a:t>large_font_size</a:t>
            </a:r>
            <a:r>
              <a:rPr lang="en-US" sz="2000" b="1" dirty="0" smtClean="0"/>
              <a:t>”&gt;16sp&lt;/</a:t>
            </a:r>
            <a:r>
              <a:rPr lang="en-US" sz="2000" b="1" dirty="0" err="1" smtClean="0"/>
              <a:t>dimen</a:t>
            </a:r>
            <a:r>
              <a:rPr lang="en-US" sz="2000" b="1" dirty="0" smtClean="0"/>
              <a:t>&gt;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990613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20080"/>
          </a:xfrm>
        </p:spPr>
        <p:txBody>
          <a:bodyPr/>
          <a:lstStyle/>
          <a:p>
            <a:r>
              <a:rPr lang="en-US" dirty="0" err="1" smtClean="0"/>
              <a:t>Drawable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Растровые изображения (предпочтительный формат: </a:t>
            </a:r>
            <a:r>
              <a:rPr lang="en-US" dirty="0" smtClean="0"/>
              <a:t>PNG, </a:t>
            </a:r>
            <a:r>
              <a:rPr lang="ru-RU" dirty="0" smtClean="0"/>
              <a:t>но поддерживаются также </a:t>
            </a:r>
            <a:r>
              <a:rPr lang="en-US" dirty="0" smtClean="0"/>
              <a:t>JPEG </a:t>
            </a:r>
            <a:r>
              <a:rPr lang="ru-RU" dirty="0" smtClean="0"/>
              <a:t>и </a:t>
            </a:r>
            <a:r>
              <a:rPr lang="en-US" dirty="0" smtClean="0"/>
              <a:t>GIF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Растягиваемые изображения (</a:t>
            </a:r>
            <a:r>
              <a:rPr lang="en-US" dirty="0" err="1" smtClean="0"/>
              <a:t>NinePatch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Композитные ресурсы: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LevelListDrawables</a:t>
            </a:r>
            <a:r>
              <a:rPr lang="en-US" dirty="0" smtClean="0"/>
              <a:t> (XML)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StateListDrawables</a:t>
            </a:r>
            <a:r>
              <a:rPr lang="en-US" dirty="0" smtClean="0"/>
              <a:t> (XML)</a:t>
            </a:r>
            <a:endParaRPr lang="ru-RU" dirty="0" smtClean="0"/>
          </a:p>
          <a:p>
            <a:pPr marL="68580" indent="0">
              <a:lnSpc>
                <a:spcPct val="150000"/>
              </a:lnSpc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802" y="764704"/>
            <a:ext cx="7024744" cy="1143000"/>
          </a:xfrm>
        </p:spPr>
        <p:txBody>
          <a:bodyPr/>
          <a:lstStyle/>
          <a:p>
            <a:r>
              <a:rPr lang="ru-RU" dirty="0" smtClean="0"/>
              <a:t>Разметка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132856"/>
            <a:ext cx="7992888" cy="432048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xml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encoding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?&gt;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LinearLayout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xmlns:android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http://schemas.android.com/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apk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/res/android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android:orientation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vertical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android:layout_width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fill_parent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android:layout_height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fill_parent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            &lt;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TextView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android:layout_width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fill_parent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android:layout_height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wrap_content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pl-PL" sz="1600" dirty="0">
                <a:solidFill>
                  <a:srgbClr val="0000FF"/>
                </a:solidFill>
                <a:latin typeface="Consolas"/>
              </a:rPr>
              <a:t>                </a:t>
            </a:r>
            <a:r>
              <a:rPr lang="pl-PL" sz="1600" dirty="0">
                <a:solidFill>
                  <a:srgbClr val="FF0000"/>
                </a:solidFill>
                <a:latin typeface="Consolas"/>
              </a:rPr>
              <a:t>android:text</a:t>
            </a:r>
            <a:r>
              <a:rPr lang="pl-PL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pl-PL" sz="1600" dirty="0">
                <a:solidFill>
                  <a:srgbClr val="0000FF"/>
                </a:solidFill>
                <a:latin typeface="Consolas"/>
              </a:rPr>
              <a:t>MY STROILI, STROILI. I NAKONEC POSTROILI!</a:t>
            </a:r>
            <a:r>
              <a:rPr lang="pl-PL" sz="16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          /&gt; 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LinearLayout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6858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808597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196752"/>
            <a:ext cx="7024744" cy="792088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Анимация,</a:t>
            </a:r>
            <a:br>
              <a:rPr lang="ru-RU" sz="3200" dirty="0" smtClean="0"/>
            </a:br>
            <a:r>
              <a:rPr lang="ru-RU" sz="3200" dirty="0" smtClean="0"/>
              <a:t> основанная на расчете промежуточных кадров</a:t>
            </a:r>
            <a:endParaRPr lang="ru-RU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24949"/>
              </p:ext>
            </p:extLst>
          </p:nvPr>
        </p:nvGraphicFramePr>
        <p:xfrm>
          <a:off x="597492" y="2194135"/>
          <a:ext cx="7992888" cy="415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2664296"/>
                <a:gridCol w="2664296"/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Тип анимации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Атрибуты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Допустимые</a:t>
                      </a:r>
                      <a:r>
                        <a:rPr lang="ru-RU" sz="2000" baseline="0" dirty="0" smtClean="0"/>
                        <a:t> значения</a:t>
                      </a:r>
                      <a:endParaRPr lang="ru-RU" sz="2000" dirty="0"/>
                    </a:p>
                  </a:txBody>
                  <a:tcPr anchor="ctr"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Alpha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fromAlpha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toAlpha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Float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ru-RU" sz="1600" baseline="0" dirty="0" smtClean="0"/>
                        <a:t>от 0 до 1</a:t>
                      </a:r>
                      <a:endParaRPr lang="ru-RU" sz="1600" dirty="0"/>
                    </a:p>
                  </a:txBody>
                  <a:tcPr anchor="ctr"/>
                </a:tc>
              </a:tr>
              <a:tr h="432000">
                <a:tc rowSpan="3">
                  <a:txBody>
                    <a:bodyPr/>
                    <a:lstStyle/>
                    <a:p>
                      <a:r>
                        <a:rPr lang="en-US" sz="1600" b="1" dirty="0" smtClean="0"/>
                        <a:t>Scale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fromXScale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toXScale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Float </a:t>
                      </a:r>
                      <a:r>
                        <a:rPr lang="ru-RU" sz="1600" dirty="0" smtClean="0"/>
                        <a:t>от</a:t>
                      </a:r>
                      <a:r>
                        <a:rPr lang="ru-RU" sz="1600" baseline="0" dirty="0" smtClean="0"/>
                        <a:t> 0 до 1</a:t>
                      </a:r>
                      <a:endParaRPr lang="ru-RU" sz="1600" dirty="0"/>
                    </a:p>
                  </a:txBody>
                  <a:tcPr anchor="ctr"/>
                </a:tc>
              </a:tr>
              <a:tr h="432000">
                <a:tc v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fromXScale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toXScale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Float </a:t>
                      </a:r>
                      <a:r>
                        <a:rPr lang="ru-RU" sz="1600" dirty="0" smtClean="0"/>
                        <a:t>от</a:t>
                      </a:r>
                      <a:r>
                        <a:rPr lang="ru-RU" sz="1600" baseline="0" dirty="0" smtClean="0"/>
                        <a:t> 0 до 1</a:t>
                      </a:r>
                      <a:endParaRPr lang="ru-RU" sz="1600" dirty="0"/>
                    </a:p>
                  </a:txBody>
                  <a:tcPr anchor="ctr"/>
                </a:tc>
              </a:tr>
              <a:tr h="432000">
                <a:tc v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pivotX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pivot</a:t>
                      </a:r>
                      <a:r>
                        <a:rPr lang="en-US" sz="1600" baseline="0" dirty="0" err="1" smtClean="0"/>
                        <a:t>Y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</a:t>
                      </a:r>
                      <a:r>
                        <a:rPr lang="ru-RU" sz="1600" baseline="0" dirty="0" smtClean="0"/>
                        <a:t> % от 0 до 100</a:t>
                      </a:r>
                      <a:endParaRPr lang="ru-RU" sz="1600" dirty="0"/>
                    </a:p>
                  </a:txBody>
                  <a:tcPr anchor="ctr"/>
                </a:tc>
              </a:tr>
              <a:tr h="432000">
                <a:tc rowSpan="2">
                  <a:txBody>
                    <a:bodyPr/>
                    <a:lstStyle/>
                    <a:p>
                      <a:r>
                        <a:rPr lang="en-US" sz="1600" b="1" dirty="0" smtClean="0"/>
                        <a:t>Translate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fromX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toX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Float </a:t>
                      </a:r>
                      <a:r>
                        <a:rPr lang="ru-RU" sz="1600" dirty="0" smtClean="0"/>
                        <a:t>от</a:t>
                      </a:r>
                      <a:r>
                        <a:rPr lang="ru-RU" sz="1600" baseline="0" dirty="0" smtClean="0"/>
                        <a:t> 0 до 1</a:t>
                      </a:r>
                      <a:endParaRPr lang="ru-RU" sz="1600" dirty="0"/>
                    </a:p>
                  </a:txBody>
                  <a:tcPr anchor="ctr"/>
                </a:tc>
              </a:tr>
              <a:tr h="432000">
                <a:tc v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fromY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toY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Float </a:t>
                      </a:r>
                      <a:r>
                        <a:rPr lang="ru-RU" sz="1600" dirty="0" smtClean="0"/>
                        <a:t>от</a:t>
                      </a:r>
                      <a:r>
                        <a:rPr lang="ru-RU" sz="1600" baseline="0" dirty="0" smtClean="0"/>
                        <a:t> 0 до 1</a:t>
                      </a:r>
                      <a:endParaRPr lang="ru-RU" sz="1600" dirty="0"/>
                    </a:p>
                  </a:txBody>
                  <a:tcPr anchor="ctr"/>
                </a:tc>
              </a:tr>
              <a:tr h="432000">
                <a:tc rowSpan="2">
                  <a:txBody>
                    <a:bodyPr/>
                    <a:lstStyle/>
                    <a:p>
                      <a:r>
                        <a:rPr lang="en-US" sz="1600" b="1" dirty="0" smtClean="0"/>
                        <a:t>Rotate</a:t>
                      </a:r>
                      <a:endParaRPr lang="ru-R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fromDegrees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toDegrees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Float </a:t>
                      </a:r>
                      <a:r>
                        <a:rPr lang="ru-RU" sz="1600" dirty="0" smtClean="0"/>
                        <a:t>от</a:t>
                      </a:r>
                      <a:r>
                        <a:rPr lang="ru-RU" sz="1600" baseline="0" dirty="0" smtClean="0"/>
                        <a:t> 0 до 360</a:t>
                      </a:r>
                      <a:endParaRPr lang="ru-RU" sz="1600" dirty="0"/>
                    </a:p>
                  </a:txBody>
                  <a:tcPr anchor="ctr"/>
                </a:tc>
              </a:tr>
              <a:tr h="432000">
                <a:tc vMerge="1"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pivotX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pivot</a:t>
                      </a:r>
                      <a:r>
                        <a:rPr lang="en-US" sz="1600" baseline="0" dirty="0" err="1" smtClean="0"/>
                        <a:t>Y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В</a:t>
                      </a:r>
                      <a:r>
                        <a:rPr lang="ru-RU" sz="1600" baseline="0" dirty="0" smtClean="0"/>
                        <a:t> % от 0 до 100</a:t>
                      </a:r>
                      <a:endParaRPr lang="ru-R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095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16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043608" y="1196752"/>
            <a:ext cx="7024744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 smtClean="0"/>
              <a:t>Анимация,</a:t>
            </a:r>
            <a:br>
              <a:rPr lang="ru-RU" sz="3200" dirty="0" smtClean="0"/>
            </a:br>
            <a:r>
              <a:rPr lang="ru-RU" sz="3200" dirty="0" smtClean="0"/>
              <a:t> основанная на расчете промежуточных кадров</a:t>
            </a:r>
            <a:endParaRPr lang="ru-RU" sz="3200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966553" y="2204864"/>
            <a:ext cx="6777317" cy="889323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ru-RU" dirty="0" smtClean="0"/>
              <a:t>Комбинирование разных экземпляров анимации при помощи типа</a:t>
            </a:r>
            <a:r>
              <a:rPr lang="en-US" dirty="0" smtClean="0"/>
              <a:t>/</a:t>
            </a:r>
            <a:r>
              <a:rPr lang="ru-RU" dirty="0" smtClean="0"/>
              <a:t>тэга </a:t>
            </a:r>
            <a:r>
              <a:rPr lang="en-US" b="1" i="1" dirty="0" smtClean="0"/>
              <a:t>set</a:t>
            </a:r>
            <a:endParaRPr lang="ru-RU" b="1" i="1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ru-RU" dirty="0" smtClean="0"/>
              <a:t>Атрибуты тэга</a:t>
            </a:r>
            <a:endParaRPr lang="ru-RU" dirty="0"/>
          </a:p>
        </p:txBody>
      </p:sp>
      <p:sp>
        <p:nvSpPr>
          <p:cNvPr id="10" name="Объект 6"/>
          <p:cNvSpPr txBox="1">
            <a:spLocks/>
          </p:cNvSpPr>
          <p:nvPr/>
        </p:nvSpPr>
        <p:spPr>
          <a:xfrm>
            <a:off x="1167320" y="4005064"/>
            <a:ext cx="6777317" cy="18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</a:t>
            </a:r>
            <a:r>
              <a:rPr lang="en-US" sz="2000" dirty="0" smtClean="0"/>
              <a:t>uration</a:t>
            </a:r>
          </a:p>
          <a:p>
            <a:r>
              <a:rPr lang="en-US" sz="2000" dirty="0" err="1" smtClean="0"/>
              <a:t>startOffset</a:t>
            </a:r>
            <a:endParaRPr lang="en-US" sz="2000" dirty="0" smtClean="0"/>
          </a:p>
          <a:p>
            <a:r>
              <a:rPr lang="en-US" sz="2000" dirty="0" err="1" smtClean="0"/>
              <a:t>fillBefore</a:t>
            </a:r>
            <a:endParaRPr lang="en-US" sz="2000" dirty="0" smtClean="0"/>
          </a:p>
          <a:p>
            <a:r>
              <a:rPr lang="en-US" sz="2000" dirty="0" err="1" smtClean="0"/>
              <a:t>fillAfter</a:t>
            </a:r>
            <a:endParaRPr lang="en-US" sz="2000" dirty="0" smtClean="0"/>
          </a:p>
          <a:p>
            <a:r>
              <a:rPr lang="en-US" sz="2000" dirty="0" smtClean="0"/>
              <a:t>interpolator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5909210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Общий вид: </a:t>
            </a:r>
            <a:r>
              <a:rPr lang="en-US" sz="2000" dirty="0" err="1" smtClean="0"/>
              <a:t>android:anim</a:t>
            </a:r>
            <a:r>
              <a:rPr lang="en-US" sz="2000" dirty="0" smtClean="0"/>
              <a:t>/</a:t>
            </a:r>
            <a:r>
              <a:rPr lang="en-US" sz="2000" dirty="0" err="1" smtClean="0"/>
              <a:t>interpolatorName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54437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024744" cy="1143000"/>
          </a:xfrm>
        </p:spPr>
        <p:txBody>
          <a:bodyPr>
            <a:noAutofit/>
          </a:bodyPr>
          <a:lstStyle/>
          <a:p>
            <a:r>
              <a:rPr lang="ru-RU" sz="2200" dirty="0"/>
              <a:t>Анимация,</a:t>
            </a:r>
            <a:br>
              <a:rPr lang="ru-RU" sz="2200" dirty="0"/>
            </a:br>
            <a:r>
              <a:rPr lang="ru-RU" sz="2200" dirty="0"/>
              <a:t> основанная на расчете промежуточных </a:t>
            </a:r>
            <a:r>
              <a:rPr lang="ru-RU" sz="2200" dirty="0" smtClean="0"/>
              <a:t>кадров</a:t>
            </a:r>
            <a:endParaRPr lang="ru-RU" sz="2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1925395"/>
            <a:ext cx="6777317" cy="4095893"/>
          </a:xfrm>
        </p:spPr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xml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encoding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?&gt;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xmlns:android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http://schemas.android.com/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apk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/res/android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android:interpolator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android:anim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accelerate_interpolator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android:startOffset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700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scale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android:fromXScale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1.4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android:toXScale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0.0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android:fromYScale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0.6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android:toYScale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0.0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android:pivotX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50%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android:pivotY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50%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android:duration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400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rotate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android:fromDegrees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android:toDegrees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-45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android:toYScale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0.0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android:pivotX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50%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android:pivotY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50%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android:duration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400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83968" y="6492875"/>
            <a:ext cx="446449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36740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17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406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18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012351" y="664601"/>
            <a:ext cx="7024744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 smtClean="0"/>
              <a:t>Анимация</a:t>
            </a:r>
            <a:br>
              <a:rPr lang="ru-RU" sz="3200" dirty="0" smtClean="0"/>
            </a:br>
            <a:r>
              <a:rPr lang="ru-RU" sz="3200" dirty="0" smtClean="0"/>
              <a:t> пошаговая</a:t>
            </a:r>
            <a:endParaRPr lang="ru-RU" sz="3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3568" y="1988840"/>
            <a:ext cx="7488832" cy="2622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animation-list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xmlns:android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"http://schemas.android.com/apk/res/android"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   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android:oneshot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true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   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item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android:drawable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"@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/rocket_thrust1"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android:duration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"200"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   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item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android:drawable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"@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/rocket_thrust2"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android:duration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"200"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   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item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android:drawable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"@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drawable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/rocket_thrust3"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android:duration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"200"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&lt;/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animation-list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538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Сегодняшние темы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15616" y="2260710"/>
            <a:ext cx="67687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Жизненный цикл приложения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Activities &amp; Views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Манифест и ресурсы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Класс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</a:t>
            </a:r>
          </a:p>
        </p:txBody>
      </p:sp>
    </p:spTree>
    <p:extLst>
      <p:ext uri="{BB962C8B-B14F-4D97-AF65-F5344CB8AC3E}">
        <p14:creationId xmlns:p14="http://schemas.microsoft.com/office/powerpoint/2010/main" val="1734187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529128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Использование ресурсов в коде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19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340768"/>
            <a:ext cx="7560840" cy="5112568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ru-RU" sz="1400" dirty="0"/>
              <a:t>//Загрузка ресурса</a:t>
            </a:r>
          </a:p>
          <a:p>
            <a:pPr marL="68580" indent="0">
              <a:buNone/>
            </a:pPr>
            <a:r>
              <a:rPr lang="en-US" sz="1400" dirty="0" err="1"/>
              <a:t>setContentView</a:t>
            </a:r>
            <a:r>
              <a:rPr lang="en-US" sz="1400" dirty="0"/>
              <a:t>(</a:t>
            </a:r>
            <a:r>
              <a:rPr lang="en-US" sz="1400" dirty="0" err="1"/>
              <a:t>R.layout.main</a:t>
            </a:r>
            <a:r>
              <a:rPr lang="en-US" sz="1400" dirty="0"/>
              <a:t>);</a:t>
            </a:r>
          </a:p>
          <a:p>
            <a:pPr marL="68580" indent="0">
              <a:buNone/>
            </a:pPr>
            <a:r>
              <a:rPr lang="ru-RU" sz="1400" dirty="0"/>
              <a:t>// Отображение всплывающего диалогового окна</a:t>
            </a:r>
          </a:p>
          <a:p>
            <a:pPr marL="68580" indent="0">
              <a:buNone/>
            </a:pPr>
            <a:r>
              <a:rPr lang="ru-RU" sz="1400" dirty="0"/>
              <a:t>// выводит строковый ресурс в качестве сообщения об ошибке</a:t>
            </a:r>
          </a:p>
          <a:p>
            <a:pPr marL="68580" indent="0">
              <a:buNone/>
            </a:pPr>
            <a:r>
              <a:rPr lang="en-US" sz="1400" dirty="0" err="1"/>
              <a:t>Toast.makeText</a:t>
            </a:r>
            <a:r>
              <a:rPr lang="en-US" sz="1400" dirty="0"/>
              <a:t>(this, </a:t>
            </a:r>
            <a:r>
              <a:rPr lang="en-US" sz="1400" dirty="0" err="1"/>
              <a:t>R.string.app_error</a:t>
            </a:r>
            <a:r>
              <a:rPr lang="en-US" sz="1400" dirty="0"/>
              <a:t>, </a:t>
            </a:r>
            <a:r>
              <a:rPr lang="en-US" sz="1400" dirty="0" err="1"/>
              <a:t>Toast.LENGTH_LONG</a:t>
            </a:r>
            <a:r>
              <a:rPr lang="en-US" sz="1400" dirty="0"/>
              <a:t>).show();</a:t>
            </a:r>
          </a:p>
          <a:p>
            <a:pPr marL="68580" indent="0">
              <a:buNone/>
            </a:pPr>
            <a:r>
              <a:rPr lang="ru-RU" sz="1400" dirty="0"/>
              <a:t>//Получение выборки значений разного типа из ресурсов</a:t>
            </a:r>
          </a:p>
          <a:p>
            <a:pPr marL="68580" indent="0">
              <a:buNone/>
            </a:pPr>
            <a:r>
              <a:rPr lang="en-US" sz="1400" dirty="0"/>
              <a:t>Resources </a:t>
            </a:r>
            <a:r>
              <a:rPr lang="en-US" sz="1400" dirty="0" err="1"/>
              <a:t>myResources</a:t>
            </a:r>
            <a:r>
              <a:rPr lang="en-US" sz="1400" dirty="0"/>
              <a:t> = </a:t>
            </a:r>
            <a:r>
              <a:rPr lang="en-US" sz="1400" dirty="0" err="1"/>
              <a:t>getResources</a:t>
            </a:r>
            <a:r>
              <a:rPr lang="en-US" sz="1400" dirty="0"/>
              <a:t>();</a:t>
            </a:r>
          </a:p>
          <a:p>
            <a:pPr marL="68580" indent="0">
              <a:buNone/>
            </a:pPr>
            <a:r>
              <a:rPr lang="en-US" sz="1400" dirty="0" err="1"/>
              <a:t>CharSequence</a:t>
            </a:r>
            <a:r>
              <a:rPr lang="en-US" sz="1400" dirty="0"/>
              <a:t> </a:t>
            </a:r>
            <a:r>
              <a:rPr lang="en-US" sz="1400" dirty="0" err="1"/>
              <a:t>styledText</a:t>
            </a:r>
            <a:r>
              <a:rPr lang="en-US" sz="1400" dirty="0"/>
              <a:t> = </a:t>
            </a:r>
            <a:r>
              <a:rPr lang="en-US" sz="1400" dirty="0" err="1"/>
              <a:t>myResources.getText</a:t>
            </a:r>
            <a:r>
              <a:rPr lang="en-US" sz="1400" dirty="0"/>
              <a:t>(</a:t>
            </a:r>
            <a:r>
              <a:rPr lang="en-US" sz="1400" dirty="0" err="1"/>
              <a:t>R.string.greating</a:t>
            </a:r>
            <a:r>
              <a:rPr lang="en-US" sz="1400" dirty="0"/>
              <a:t>);</a:t>
            </a:r>
          </a:p>
          <a:p>
            <a:pPr marL="68580" indent="0">
              <a:buNone/>
            </a:pPr>
            <a:r>
              <a:rPr lang="en-US" sz="1400" dirty="0" err="1"/>
              <a:t>Drawable</a:t>
            </a:r>
            <a:r>
              <a:rPr lang="en-US" sz="1400" dirty="0"/>
              <a:t> icon = </a:t>
            </a:r>
            <a:r>
              <a:rPr lang="en-US" sz="1400" dirty="0" err="1"/>
              <a:t>myResources.getDrawable</a:t>
            </a:r>
            <a:r>
              <a:rPr lang="en-US" sz="1400" dirty="0"/>
              <a:t>(</a:t>
            </a:r>
            <a:r>
              <a:rPr lang="en-US" sz="1400" dirty="0" err="1"/>
              <a:t>R.drawable.app_icon</a:t>
            </a:r>
            <a:r>
              <a:rPr lang="en-US" sz="1400" dirty="0"/>
              <a:t>);</a:t>
            </a:r>
          </a:p>
          <a:p>
            <a:pPr marL="6858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opaqueBlue</a:t>
            </a:r>
            <a:r>
              <a:rPr lang="en-US" sz="1400" dirty="0"/>
              <a:t> = </a:t>
            </a:r>
            <a:r>
              <a:rPr lang="en-US" sz="1400" dirty="0" err="1"/>
              <a:t>myResources.getColor</a:t>
            </a:r>
            <a:r>
              <a:rPr lang="en-US" sz="1400" dirty="0"/>
              <a:t>(</a:t>
            </a:r>
            <a:r>
              <a:rPr lang="en-US" sz="1400" dirty="0" err="1"/>
              <a:t>R.color.opaque_blue</a:t>
            </a:r>
            <a:r>
              <a:rPr lang="en-US" sz="1400" dirty="0"/>
              <a:t>);</a:t>
            </a:r>
          </a:p>
          <a:p>
            <a:pPr marL="68580" indent="0">
              <a:buNone/>
            </a:pPr>
            <a:r>
              <a:rPr lang="en-US" sz="1400" dirty="0"/>
              <a:t>float </a:t>
            </a:r>
            <a:r>
              <a:rPr lang="en-US" sz="1400" dirty="0" err="1"/>
              <a:t>borderWidth</a:t>
            </a:r>
            <a:r>
              <a:rPr lang="en-US" sz="1400" dirty="0"/>
              <a:t> = </a:t>
            </a:r>
            <a:r>
              <a:rPr lang="en-US" sz="1400" dirty="0" err="1"/>
              <a:t>myResources.getDimension</a:t>
            </a:r>
            <a:r>
              <a:rPr lang="en-US" sz="1400" dirty="0"/>
              <a:t>(</a:t>
            </a:r>
            <a:r>
              <a:rPr lang="en-US" sz="1400" dirty="0" err="1"/>
              <a:t>R.dimen.standard_border</a:t>
            </a:r>
            <a:r>
              <a:rPr lang="en-US" sz="1400" dirty="0"/>
              <a:t>);</a:t>
            </a:r>
          </a:p>
          <a:p>
            <a:pPr marL="68580" indent="0">
              <a:buNone/>
            </a:pPr>
            <a:r>
              <a:rPr lang="en-US" sz="1400" dirty="0"/>
              <a:t>Animation </a:t>
            </a:r>
            <a:r>
              <a:rPr lang="en-US" sz="1400" dirty="0" err="1"/>
              <a:t>transOut</a:t>
            </a:r>
            <a:r>
              <a:rPr lang="en-US" sz="1400" dirty="0"/>
              <a:t>;</a:t>
            </a:r>
          </a:p>
          <a:p>
            <a:pPr marL="68580" indent="0">
              <a:buNone/>
            </a:pPr>
            <a:r>
              <a:rPr lang="en-US" sz="1400" dirty="0" err="1"/>
              <a:t>transOut</a:t>
            </a:r>
            <a:r>
              <a:rPr lang="en-US" sz="1400" dirty="0"/>
              <a:t> = </a:t>
            </a:r>
            <a:r>
              <a:rPr lang="en-US" sz="1400" dirty="0" err="1"/>
              <a:t>AnimationUtils.loadAnimation</a:t>
            </a:r>
            <a:r>
              <a:rPr lang="en-US" sz="1400" dirty="0"/>
              <a:t>(this, </a:t>
            </a:r>
            <a:r>
              <a:rPr lang="en-US" sz="1400" dirty="0" err="1"/>
              <a:t>R.anim.scale_rotate</a:t>
            </a:r>
            <a:r>
              <a:rPr lang="en-US" sz="1400" dirty="0"/>
              <a:t>);</a:t>
            </a:r>
          </a:p>
          <a:p>
            <a:pPr marL="68580" indent="0">
              <a:buNone/>
            </a:pPr>
            <a:r>
              <a:rPr lang="en-US" sz="1400" dirty="0"/>
              <a:t>String[] </a:t>
            </a:r>
            <a:r>
              <a:rPr lang="en-US" sz="1400" dirty="0" err="1"/>
              <a:t>stringArray</a:t>
            </a:r>
            <a:r>
              <a:rPr lang="en-US" sz="1400" dirty="0"/>
              <a:t>;</a:t>
            </a:r>
          </a:p>
          <a:p>
            <a:pPr marL="68580" indent="0">
              <a:buNone/>
            </a:pPr>
            <a:r>
              <a:rPr lang="en-US" sz="1400" dirty="0" err="1"/>
              <a:t>stringArray</a:t>
            </a:r>
            <a:r>
              <a:rPr lang="en-US" sz="1400" dirty="0"/>
              <a:t> = </a:t>
            </a:r>
            <a:r>
              <a:rPr lang="en-US" sz="1400" dirty="0" err="1"/>
              <a:t>myResources.getStringArray</a:t>
            </a:r>
            <a:r>
              <a:rPr lang="en-US" sz="1400" dirty="0"/>
              <a:t>(</a:t>
            </a:r>
            <a:r>
              <a:rPr lang="en-US" sz="1400" dirty="0" err="1"/>
              <a:t>R.array.string_array</a:t>
            </a:r>
            <a:r>
              <a:rPr lang="en-US" sz="1400" dirty="0"/>
              <a:t>);</a:t>
            </a:r>
          </a:p>
          <a:p>
            <a:pPr marL="6858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[] </a:t>
            </a:r>
            <a:r>
              <a:rPr lang="en-US" sz="1400" dirty="0" err="1"/>
              <a:t>intArray</a:t>
            </a:r>
            <a:r>
              <a:rPr lang="en-US" sz="1400" dirty="0"/>
              <a:t>;</a:t>
            </a:r>
          </a:p>
          <a:p>
            <a:pPr marL="68580" indent="0">
              <a:buNone/>
            </a:pPr>
            <a:r>
              <a:rPr lang="en-US" sz="1400" dirty="0" err="1"/>
              <a:t>intArray</a:t>
            </a:r>
            <a:r>
              <a:rPr lang="en-US" sz="1400" dirty="0"/>
              <a:t> = </a:t>
            </a:r>
            <a:r>
              <a:rPr lang="en-US" sz="1400" dirty="0" err="1"/>
              <a:t>myResources.getIntArray</a:t>
            </a:r>
            <a:r>
              <a:rPr lang="en-US" sz="1400" dirty="0"/>
              <a:t>(</a:t>
            </a:r>
            <a:r>
              <a:rPr lang="en-US" sz="1400" dirty="0" err="1"/>
              <a:t>R.array.integer_array</a:t>
            </a:r>
            <a:r>
              <a:rPr lang="en-US" sz="1400" dirty="0"/>
              <a:t>);</a:t>
            </a:r>
          </a:p>
          <a:p>
            <a:pPr marL="68580" indent="0">
              <a:buNone/>
            </a:pPr>
            <a:r>
              <a:rPr lang="en-US" sz="1400" dirty="0" err="1"/>
              <a:t>AnimationDrawable</a:t>
            </a:r>
            <a:r>
              <a:rPr lang="en-US" sz="1400" dirty="0"/>
              <a:t> rocket;</a:t>
            </a:r>
          </a:p>
          <a:p>
            <a:pPr marL="68580" indent="0">
              <a:buNone/>
            </a:pPr>
            <a:r>
              <a:rPr lang="en-US" sz="1400" dirty="0"/>
              <a:t>rocket = (</a:t>
            </a:r>
            <a:r>
              <a:rPr lang="en-US" sz="1400" dirty="0" err="1"/>
              <a:t>AnimationDrawable</a:t>
            </a:r>
            <a:r>
              <a:rPr lang="en-US" sz="1400" dirty="0"/>
              <a:t>)</a:t>
            </a:r>
            <a:r>
              <a:rPr lang="en-US" sz="1400" dirty="0" err="1"/>
              <a:t>myResources.getDrawable</a:t>
            </a:r>
            <a:r>
              <a:rPr lang="en-US" sz="1400" dirty="0"/>
              <a:t>(</a:t>
            </a:r>
            <a:r>
              <a:rPr lang="en-US" sz="1400" dirty="0" err="1"/>
              <a:t>R.drawable.frame_by_frame</a:t>
            </a:r>
            <a:r>
              <a:rPr lang="en-US" sz="1400" dirty="0"/>
              <a:t>);</a:t>
            </a:r>
          </a:p>
          <a:p>
            <a:pPr marL="68580" indent="0"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83354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836712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Вложенные 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9741" y="2492896"/>
            <a:ext cx="6039148" cy="3600400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dirty="0"/>
              <a:t>&lt;?xml version="1.0" encoding="utf-8"?&gt;</a:t>
            </a:r>
          </a:p>
          <a:p>
            <a:pPr marL="68580" indent="0">
              <a:buNone/>
            </a:pPr>
            <a:r>
              <a:rPr lang="en-US" dirty="0"/>
              <a:t>&lt;</a:t>
            </a:r>
            <a:r>
              <a:rPr lang="en-US" dirty="0" err="1"/>
              <a:t>LinearLayout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="http://schemas.android.com/</a:t>
            </a:r>
            <a:r>
              <a:rPr lang="en-US" dirty="0" err="1"/>
              <a:t>apk</a:t>
            </a:r>
            <a:r>
              <a:rPr lang="en-US" dirty="0"/>
              <a:t>/res/android"</a:t>
            </a:r>
          </a:p>
          <a:p>
            <a:pPr marL="68580" indent="0">
              <a:buNone/>
            </a:pPr>
            <a:r>
              <a:rPr lang="en-US" dirty="0"/>
              <a:t>              orientation="vertical"</a:t>
            </a:r>
          </a:p>
          <a:p>
            <a:pPr marL="68580" indent="0">
              <a:buNone/>
            </a:pPr>
            <a:r>
              <a:rPr lang="en-US" dirty="0"/>
              <a:t>          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pPr marL="68580" indent="0">
              <a:buNone/>
            </a:pPr>
            <a:r>
              <a:rPr lang="en-US" dirty="0"/>
              <a:t>          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pPr marL="68580" indent="0">
              <a:buNone/>
            </a:pPr>
            <a:r>
              <a:rPr lang="en-US" dirty="0"/>
              <a:t>              </a:t>
            </a:r>
            <a:r>
              <a:rPr lang="en-US" b="1" dirty="0" err="1"/>
              <a:t>android:padding</a:t>
            </a:r>
            <a:r>
              <a:rPr lang="en-US" b="1" dirty="0"/>
              <a:t>="@</a:t>
            </a:r>
            <a:r>
              <a:rPr lang="en-US" b="1" dirty="0" err="1"/>
              <a:t>dimen</a:t>
            </a:r>
            <a:r>
              <a:rPr lang="en-US" b="1" dirty="0"/>
              <a:t>/</a:t>
            </a:r>
            <a:r>
              <a:rPr lang="en-US" b="1" dirty="0" err="1"/>
              <a:t>standard_border</a:t>
            </a:r>
            <a:r>
              <a:rPr lang="en-US" b="1" dirty="0"/>
              <a:t>"&gt;</a:t>
            </a:r>
          </a:p>
          <a:p>
            <a:pPr marL="68580" indent="0">
              <a:buNone/>
            </a:pPr>
            <a:r>
              <a:rPr lang="en-US" dirty="0"/>
              <a:t>  &lt;</a:t>
            </a:r>
            <a:r>
              <a:rPr lang="en-US" dirty="0" err="1"/>
              <a:t>EditText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   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myEditText</a:t>
            </a:r>
            <a:r>
              <a:rPr lang="en-US" dirty="0"/>
              <a:t>"</a:t>
            </a:r>
          </a:p>
          <a:p>
            <a:pPr marL="68580" indent="0">
              <a:buNone/>
            </a:pPr>
            <a:r>
              <a:rPr lang="en-US" dirty="0"/>
              <a:t>   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fill_parent</a:t>
            </a:r>
            <a:r>
              <a:rPr lang="en-US" dirty="0"/>
              <a:t>"</a:t>
            </a:r>
          </a:p>
          <a:p>
            <a:pPr marL="68580" indent="0">
              <a:buNone/>
            </a:pPr>
            <a:r>
              <a:rPr lang="en-US" dirty="0"/>
              <a:t>   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</a:p>
          <a:p>
            <a:pPr marL="68580" indent="0">
              <a:buNone/>
            </a:pPr>
            <a:r>
              <a:rPr lang="en-US" b="1" dirty="0"/>
              <a:t>    </a:t>
            </a:r>
            <a:r>
              <a:rPr lang="en-US" b="1" dirty="0" err="1"/>
              <a:t>android:text</a:t>
            </a:r>
            <a:r>
              <a:rPr lang="en-US" b="1" dirty="0"/>
              <a:t>="@string/greeting"</a:t>
            </a:r>
          </a:p>
          <a:p>
            <a:pPr marL="68580" indent="0">
              <a:buNone/>
            </a:pPr>
            <a:r>
              <a:rPr lang="en-US" b="1" dirty="0"/>
              <a:t>    </a:t>
            </a:r>
            <a:r>
              <a:rPr lang="en-US" b="1" dirty="0" err="1"/>
              <a:t>android:textColor</a:t>
            </a:r>
            <a:r>
              <a:rPr lang="en-US" b="1" dirty="0"/>
              <a:t>="@color/</a:t>
            </a:r>
            <a:r>
              <a:rPr lang="en-US" b="1" dirty="0" err="1"/>
              <a:t>opaque_blue</a:t>
            </a:r>
            <a:r>
              <a:rPr lang="en-US" b="1" dirty="0"/>
              <a:t>"</a:t>
            </a:r>
          </a:p>
          <a:p>
            <a:pPr marL="68580" indent="0">
              <a:buNone/>
            </a:pPr>
            <a:r>
              <a:rPr lang="ru-RU" dirty="0"/>
              <a:t>    /&gt;  </a:t>
            </a:r>
          </a:p>
          <a:p>
            <a:pPr marL="68580" indent="0">
              <a:buNone/>
            </a:pPr>
            <a:r>
              <a:rPr lang="en-US" dirty="0"/>
              <a:t>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</a:p>
          <a:p>
            <a:pPr marL="365760" lvl="1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20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528827"/>
            <a:ext cx="7168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ttribute=“@[</a:t>
            </a:r>
            <a:r>
              <a:rPr lang="en-US" dirty="0" err="1" smtClean="0"/>
              <a:t>packagename</a:t>
            </a:r>
            <a:r>
              <a:rPr lang="en-US" dirty="0" smtClean="0"/>
              <a:t>:]</a:t>
            </a:r>
            <a:r>
              <a:rPr lang="en-US" dirty="0" err="1" smtClean="0"/>
              <a:t>resourcetype</a:t>
            </a:r>
            <a:r>
              <a:rPr lang="en-US" dirty="0" smtClean="0"/>
              <a:t>/</a:t>
            </a:r>
            <a:r>
              <a:rPr lang="en-US" dirty="0" err="1" smtClean="0"/>
              <a:t>resourceidentifier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340024" y="201910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Пример: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41347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0998" y="836712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Системные ресурсы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9741" y="2780928"/>
            <a:ext cx="6704627" cy="244827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/>
              </a:rPr>
              <a:t>EditText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android:id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@+id/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myEditText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android:layout_width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fill_parent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android:layout_height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wrap_content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nsolas"/>
              </a:rPr>
              <a:t>android:text</a:t>
            </a:r>
            <a:r>
              <a:rPr lang="en-US" sz="18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800" b="1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800" b="1" dirty="0">
                <a:solidFill>
                  <a:srgbClr val="0000FF"/>
                </a:solidFill>
                <a:latin typeface="Consolas"/>
              </a:rPr>
              <a:t>@</a:t>
            </a:r>
            <a:r>
              <a:rPr lang="en-US" sz="1800" b="1" dirty="0" err="1">
                <a:solidFill>
                  <a:srgbClr val="0000FF"/>
                </a:solidFill>
                <a:latin typeface="Consolas"/>
              </a:rPr>
              <a:t>android:string</a:t>
            </a:r>
            <a:r>
              <a:rPr lang="en-US" sz="1800" b="1" dirty="0">
                <a:solidFill>
                  <a:srgbClr val="0000FF"/>
                </a:solidFill>
                <a:latin typeface="Consolas"/>
              </a:rPr>
              <a:t>/</a:t>
            </a:r>
            <a:r>
              <a:rPr lang="en-US" sz="1800" b="1" dirty="0" err="1">
                <a:solidFill>
                  <a:srgbClr val="0000FF"/>
                </a:solidFill>
                <a:latin typeface="Consolas"/>
              </a:rPr>
              <a:t>httpErrorBarUrl</a:t>
            </a:r>
            <a:r>
              <a:rPr lang="en-US" sz="1800" b="1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nsolas"/>
              </a:rPr>
              <a:t>android:textColor</a:t>
            </a:r>
            <a:r>
              <a:rPr lang="en-US" sz="18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800" b="1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800" b="1" dirty="0">
                <a:solidFill>
                  <a:srgbClr val="0000FF"/>
                </a:solidFill>
                <a:latin typeface="Consolas"/>
              </a:rPr>
              <a:t>@</a:t>
            </a:r>
            <a:r>
              <a:rPr lang="en-US" sz="1800" b="1" dirty="0" err="1">
                <a:solidFill>
                  <a:srgbClr val="0000FF"/>
                </a:solidFill>
                <a:latin typeface="Consolas"/>
              </a:rPr>
              <a:t>android:color</a:t>
            </a:r>
            <a:r>
              <a:rPr lang="en-US" sz="1800" b="1" dirty="0">
                <a:solidFill>
                  <a:srgbClr val="0000FF"/>
                </a:solidFill>
                <a:latin typeface="Consolas"/>
              </a:rPr>
              <a:t>/</a:t>
            </a:r>
            <a:r>
              <a:rPr lang="en-US" sz="1800" b="1" dirty="0" err="1">
                <a:solidFill>
                  <a:srgbClr val="0000FF"/>
                </a:solidFill>
                <a:latin typeface="Consolas"/>
              </a:rPr>
              <a:t>darker_gray</a:t>
            </a:r>
            <a:r>
              <a:rPr lang="en-US" sz="1800" b="1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ru-RU" sz="1800" dirty="0">
                <a:solidFill>
                  <a:srgbClr val="0000FF"/>
                </a:solidFill>
                <a:latin typeface="Consolas"/>
              </a:rPr>
              <a:t> /&gt;</a:t>
            </a:r>
          </a:p>
          <a:p>
            <a:pPr marL="365760" lvl="1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21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1782108"/>
            <a:ext cx="693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CharSequence</a:t>
            </a:r>
            <a:r>
              <a:rPr lang="en-US" sz="1600" dirty="0" smtClean="0"/>
              <a:t> </a:t>
            </a:r>
            <a:r>
              <a:rPr lang="en-US" sz="1600" dirty="0" err="1" smtClean="0"/>
              <a:t>httpError</a:t>
            </a:r>
            <a:r>
              <a:rPr lang="en-US" sz="1600" dirty="0" smtClean="0"/>
              <a:t> = </a:t>
            </a:r>
            <a:r>
              <a:rPr lang="en-US" sz="1600" dirty="0" err="1" smtClean="0"/>
              <a:t>getString</a:t>
            </a:r>
            <a:r>
              <a:rPr lang="en-US" sz="1600" dirty="0" smtClean="0"/>
              <a:t>(</a:t>
            </a:r>
            <a:r>
              <a:rPr lang="en-US" sz="1600" dirty="0" err="1" smtClean="0"/>
              <a:t>android.R.string.httpErrorBadUri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1412776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Доступ из кода: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58068" y="2260710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Доступ внутри </a:t>
            </a:r>
            <a:r>
              <a:rPr lang="en-US" b="1" dirty="0" smtClean="0"/>
              <a:t>XML</a:t>
            </a:r>
            <a:r>
              <a:rPr lang="ru-RU" b="1" dirty="0" smtClean="0"/>
              <a:t>: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669221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0998" y="836712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Доступ к визуальным стилям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2276872"/>
            <a:ext cx="6704627" cy="244827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onsolas"/>
              </a:rPr>
              <a:t>EditText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6858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android:id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@+id/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myEditText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android:layout_width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fill_parent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android:layout_height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wrap_content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Consolas"/>
              </a:rPr>
              <a:t>android:text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@string/greeting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nsolas"/>
              </a:rPr>
              <a:t>android:textColor</a:t>
            </a:r>
            <a:r>
              <a:rPr lang="en-US" sz="18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800" b="1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800" b="1" dirty="0">
                <a:solidFill>
                  <a:srgbClr val="0000FF"/>
                </a:solidFill>
                <a:latin typeface="Consolas"/>
              </a:rPr>
              <a:t>?</a:t>
            </a:r>
            <a:r>
              <a:rPr lang="en-US" sz="1800" b="1" dirty="0" err="1">
                <a:solidFill>
                  <a:srgbClr val="0000FF"/>
                </a:solidFill>
                <a:latin typeface="Consolas"/>
              </a:rPr>
              <a:t>android:textColor</a:t>
            </a:r>
            <a:r>
              <a:rPr lang="en-US" sz="1800" b="1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68580" indent="0">
              <a:buNone/>
            </a:pPr>
            <a:r>
              <a:rPr lang="ru-RU" sz="1800" dirty="0">
                <a:solidFill>
                  <a:srgbClr val="0000FF"/>
                </a:solidFill>
                <a:latin typeface="Consolas"/>
              </a:rPr>
              <a:t> /&gt;</a:t>
            </a:r>
          </a:p>
          <a:p>
            <a:pPr marL="365760" lvl="1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5368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Ресурсы для разных языковых настроек и конфигураций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2132856"/>
            <a:ext cx="6777317" cy="3508977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b="1" dirty="0" smtClean="0"/>
              <a:t>Спецификаторы, которые можно применить для представления альтернативных значений в ресурсах:</a:t>
            </a:r>
          </a:p>
          <a:p>
            <a:r>
              <a:rPr lang="en-US" dirty="0" smtClean="0"/>
              <a:t>MCC/MNC</a:t>
            </a:r>
            <a:endParaRPr lang="ru-RU" dirty="0" smtClean="0"/>
          </a:p>
          <a:p>
            <a:pPr lvl="1"/>
            <a:r>
              <a:rPr lang="en-US" dirty="0" smtClean="0"/>
              <a:t>mcc234, mcc310-mnc20 </a:t>
            </a:r>
            <a:r>
              <a:rPr lang="ru-RU" dirty="0" smtClean="0"/>
              <a:t>и т.д.</a:t>
            </a:r>
            <a:r>
              <a:rPr lang="en-US" dirty="0" smtClean="0"/>
              <a:t> </a:t>
            </a:r>
          </a:p>
          <a:p>
            <a:r>
              <a:rPr lang="ru-RU" dirty="0" smtClean="0"/>
              <a:t>Язык и регион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n, en-</a:t>
            </a:r>
            <a:r>
              <a:rPr lang="en-US" dirty="0" err="1" smtClean="0"/>
              <a:t>rUS</a:t>
            </a:r>
            <a:r>
              <a:rPr lang="en-US" dirty="0" smtClean="0"/>
              <a:t>, en-</a:t>
            </a:r>
            <a:r>
              <a:rPr lang="en-US" dirty="0" err="1" smtClean="0"/>
              <a:t>rGB</a:t>
            </a:r>
            <a:r>
              <a:rPr lang="en-US" dirty="0" smtClean="0"/>
              <a:t> </a:t>
            </a:r>
            <a:r>
              <a:rPr lang="ru-RU" dirty="0" smtClean="0"/>
              <a:t>и др.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Размер экрана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mall, medium, large </a:t>
            </a:r>
            <a:endParaRPr lang="ru-RU" dirty="0" smtClean="0"/>
          </a:p>
          <a:p>
            <a:r>
              <a:rPr lang="ru-RU" dirty="0" smtClean="0"/>
              <a:t>Высота и ширина экрана</a:t>
            </a:r>
            <a:endParaRPr lang="en-US" dirty="0" smtClean="0"/>
          </a:p>
          <a:p>
            <a:pPr lvl="2"/>
            <a:r>
              <a:rPr lang="en-US" dirty="0"/>
              <a:t>l</a:t>
            </a:r>
            <a:r>
              <a:rPr lang="en-US" dirty="0" smtClean="0"/>
              <a:t>ong, </a:t>
            </a:r>
            <a:r>
              <a:rPr lang="en-US" dirty="0" err="1" smtClean="0"/>
              <a:t>notlong</a:t>
            </a:r>
            <a:endParaRPr lang="ru-RU" dirty="0" smtClean="0"/>
          </a:p>
          <a:p>
            <a:r>
              <a:rPr lang="ru-RU" dirty="0" smtClean="0"/>
              <a:t>Ориентация экрана в пространстве</a:t>
            </a:r>
            <a:endParaRPr lang="en-US" dirty="0" smtClean="0"/>
          </a:p>
          <a:p>
            <a:pPr lvl="1"/>
            <a:r>
              <a:rPr lang="en-US" dirty="0" smtClean="0"/>
              <a:t>port, land</a:t>
            </a:r>
          </a:p>
          <a:p>
            <a:r>
              <a:rPr lang="ru-RU" dirty="0" smtClean="0"/>
              <a:t>Плотность пикселов на экране</a:t>
            </a:r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dpi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23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20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Ресурсы для разных языковых настроек и конфигураций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2132856"/>
            <a:ext cx="6984776" cy="3312368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ru-RU" sz="1600" b="1" dirty="0" smtClean="0"/>
              <a:t>Спецификаторы, которые можно применить для представления альтернативных значений в ресурсах:</a:t>
            </a:r>
            <a:endParaRPr lang="en-US" sz="1600" b="1" dirty="0" smtClean="0"/>
          </a:p>
          <a:p>
            <a:pPr marL="68580" indent="0">
              <a:buNone/>
            </a:pPr>
            <a:r>
              <a:rPr lang="en-US" sz="1600" i="1" dirty="0" smtClean="0"/>
              <a:t>(</a:t>
            </a:r>
            <a:r>
              <a:rPr lang="ru-RU" sz="1600" i="1" dirty="0" smtClean="0"/>
              <a:t>продолжение</a:t>
            </a:r>
            <a:r>
              <a:rPr lang="en-US" sz="1600" i="1" dirty="0" smtClean="0"/>
              <a:t>)</a:t>
            </a:r>
            <a:endParaRPr lang="ru-RU" sz="1600" i="1" dirty="0" smtClean="0"/>
          </a:p>
          <a:p>
            <a:r>
              <a:rPr lang="ru-RU" sz="1600" dirty="0"/>
              <a:t>Тип сенсорного экрана</a:t>
            </a:r>
          </a:p>
          <a:p>
            <a:pPr lvl="1"/>
            <a:r>
              <a:rPr lang="en-US" sz="1600" dirty="0" err="1"/>
              <a:t>notouch</a:t>
            </a:r>
            <a:r>
              <a:rPr lang="en-US" sz="1600" dirty="0"/>
              <a:t>, stylus, </a:t>
            </a:r>
            <a:r>
              <a:rPr lang="en-US" sz="1600" dirty="0" smtClean="0"/>
              <a:t>finger</a:t>
            </a:r>
            <a:endParaRPr lang="ru-RU" sz="1600" dirty="0" smtClean="0"/>
          </a:p>
          <a:p>
            <a:r>
              <a:rPr lang="ru-RU" sz="1600" dirty="0" smtClean="0"/>
              <a:t>Наличие клавиатуры</a:t>
            </a:r>
          </a:p>
          <a:p>
            <a:pPr lvl="1"/>
            <a:r>
              <a:rPr lang="en-US" sz="1600" dirty="0" err="1"/>
              <a:t>k</a:t>
            </a:r>
            <a:r>
              <a:rPr lang="en-US" sz="1600" dirty="0" err="1" smtClean="0"/>
              <a:t>eysexposed</a:t>
            </a:r>
            <a:r>
              <a:rPr lang="en-US" sz="1600" dirty="0" smtClean="0"/>
              <a:t>, </a:t>
            </a:r>
            <a:r>
              <a:rPr lang="en-US" sz="1600" dirty="0" err="1" smtClean="0"/>
              <a:t>keyshidden</a:t>
            </a:r>
            <a:r>
              <a:rPr lang="en-US" sz="1600" dirty="0" smtClean="0"/>
              <a:t>, </a:t>
            </a:r>
            <a:r>
              <a:rPr lang="en-US" sz="1600" dirty="0" err="1" smtClean="0"/>
              <a:t>keysoft</a:t>
            </a:r>
            <a:endParaRPr lang="en-US" sz="1600" dirty="0" smtClean="0"/>
          </a:p>
          <a:p>
            <a:r>
              <a:rPr lang="ru-RU" sz="1600" dirty="0" smtClean="0"/>
              <a:t>Тип ввода</a:t>
            </a:r>
          </a:p>
          <a:p>
            <a:pPr lvl="1"/>
            <a:r>
              <a:rPr lang="en-US" sz="1600" dirty="0" err="1"/>
              <a:t>n</a:t>
            </a:r>
            <a:r>
              <a:rPr lang="en-US" sz="1600" dirty="0" err="1" smtClean="0"/>
              <a:t>okeys</a:t>
            </a:r>
            <a:r>
              <a:rPr lang="en-US" sz="1600" dirty="0" smtClean="0"/>
              <a:t>, qwerty </a:t>
            </a:r>
            <a:r>
              <a:rPr lang="ru-RU" sz="1600" dirty="0" smtClean="0"/>
              <a:t>или 12</a:t>
            </a:r>
            <a:r>
              <a:rPr lang="en-US" sz="1600" dirty="0" smtClean="0"/>
              <a:t>key</a:t>
            </a:r>
          </a:p>
          <a:p>
            <a:r>
              <a:rPr lang="ru-RU" sz="1600" dirty="0" smtClean="0"/>
              <a:t>Способ навигации</a:t>
            </a:r>
          </a:p>
          <a:p>
            <a:pPr lvl="1"/>
            <a:r>
              <a:rPr lang="en-US" sz="1600" dirty="0" err="1"/>
              <a:t>n</a:t>
            </a:r>
            <a:r>
              <a:rPr lang="en-US" sz="1600" dirty="0" err="1" smtClean="0"/>
              <a:t>onav</a:t>
            </a:r>
            <a:r>
              <a:rPr lang="en-US" sz="1600" dirty="0" smtClean="0"/>
              <a:t>, </a:t>
            </a:r>
            <a:r>
              <a:rPr lang="en-US" sz="1600" dirty="0" err="1" smtClean="0"/>
              <a:t>dpad</a:t>
            </a:r>
            <a:r>
              <a:rPr lang="en-US" sz="1600" dirty="0" smtClean="0"/>
              <a:t>, trackball, wheel</a:t>
            </a:r>
            <a:endParaRPr lang="ru-RU" sz="1600" dirty="0"/>
          </a:p>
          <a:p>
            <a:endParaRPr lang="ru-RU" sz="16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923928" y="6488182"/>
            <a:ext cx="479573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172" y="5661248"/>
            <a:ext cx="5426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 smtClean="0"/>
              <a:t>Пример: </a:t>
            </a:r>
            <a:r>
              <a:rPr lang="en-US" sz="1600" dirty="0" err="1" smtClean="0"/>
              <a:t>drawable</a:t>
            </a:r>
            <a:r>
              <a:rPr lang="en-US" sz="1600" dirty="0" smtClean="0"/>
              <a:t>-en-</a:t>
            </a:r>
            <a:r>
              <a:rPr lang="en-US" sz="1600" dirty="0" err="1" smtClean="0"/>
              <a:t>rUS</a:t>
            </a:r>
            <a:r>
              <a:rPr lang="en-US" sz="1600" dirty="0" smtClean="0"/>
              <a:t>, </a:t>
            </a:r>
            <a:r>
              <a:rPr lang="en-US" sz="1600" dirty="0" err="1" smtClean="0"/>
              <a:t>drawable</a:t>
            </a:r>
            <a:r>
              <a:rPr lang="en-US" sz="1600" dirty="0" smtClean="0"/>
              <a:t>-en-</a:t>
            </a:r>
            <a:r>
              <a:rPr lang="en-US" sz="1600" dirty="0" err="1" smtClean="0"/>
              <a:t>keyshidden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24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156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Application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25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043493" y="1916833"/>
            <a:ext cx="4536620" cy="1800199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nCreate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nTerminate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nLowMemory</a:t>
            </a:r>
            <a:endParaRPr lang="en-US" dirty="0" smtClean="0"/>
          </a:p>
          <a:p>
            <a:r>
              <a:rPr lang="en-US" dirty="0" err="1" smtClean="0"/>
              <a:t>onConfigurationChanged</a:t>
            </a:r>
            <a:endParaRPr lang="ru-RU" dirty="0"/>
          </a:p>
        </p:txBody>
      </p:sp>
      <p:sp>
        <p:nvSpPr>
          <p:cNvPr id="9" name="Объект 6"/>
          <p:cNvSpPr txBox="1">
            <a:spLocks/>
          </p:cNvSpPr>
          <p:nvPr/>
        </p:nvSpPr>
        <p:spPr>
          <a:xfrm>
            <a:off x="1052173" y="3938065"/>
            <a:ext cx="4536620" cy="18001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getInstance</a:t>
            </a:r>
            <a:endParaRPr lang="en-US" dirty="0" smtClean="0"/>
          </a:p>
          <a:p>
            <a:r>
              <a:rPr lang="en-US" dirty="0" err="1" smtClean="0"/>
              <a:t>getGlobalStateValue</a:t>
            </a:r>
            <a:endParaRPr lang="en-US" dirty="0" smtClean="0"/>
          </a:p>
          <a:p>
            <a:r>
              <a:rPr lang="en-US" dirty="0" err="1" smtClean="0"/>
              <a:t>setGlobalStateValue</a:t>
            </a:r>
            <a:endParaRPr lang="en-US" dirty="0" smtClean="0"/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4166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836712"/>
            <a:ext cx="7024744" cy="74515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Активности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26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11560" y="2060848"/>
            <a:ext cx="201622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Новая активность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563888" y="2060848"/>
            <a:ext cx="2736304" cy="100811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Активность на переднем плане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131840" y="3429000"/>
            <a:ext cx="381642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563888" y="3789040"/>
            <a:ext cx="2880320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Активность, которая была последней на переднем плане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563888" y="5229200"/>
            <a:ext cx="2880320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716016" y="47059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…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2483768" y="2564904"/>
            <a:ext cx="1296144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4067944" y="2861320"/>
            <a:ext cx="0" cy="1071736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868144" y="2861320"/>
            <a:ext cx="0" cy="1071736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11546" y="5911196"/>
            <a:ext cx="2752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Предыдущие активности</a:t>
            </a:r>
            <a:endParaRPr lang="ru-RU" sz="1600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6300192" y="5553236"/>
            <a:ext cx="1944216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48264" y="4257092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Закрывается,</a:t>
            </a:r>
          </a:p>
          <a:p>
            <a:r>
              <a:rPr lang="ru-RU" dirty="0" smtClean="0"/>
              <a:t> чтобы </a:t>
            </a:r>
          </a:p>
          <a:p>
            <a:r>
              <a:rPr lang="ru-RU" dirty="0"/>
              <a:t>о</a:t>
            </a:r>
            <a:r>
              <a:rPr lang="ru-RU" dirty="0" smtClean="0"/>
              <a:t>свободить</a:t>
            </a:r>
          </a:p>
          <a:p>
            <a:r>
              <a:rPr lang="ru-RU" dirty="0" smtClean="0"/>
              <a:t> ресурсы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779912" y="1556792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Стек активностей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93763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6624854" cy="961176"/>
          </a:xfrm>
        </p:spPr>
        <p:txBody>
          <a:bodyPr/>
          <a:lstStyle/>
          <a:p>
            <a:r>
              <a:rPr lang="ru-RU" dirty="0" smtClean="0"/>
              <a:t>Состояния Активностей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099157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27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2828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60113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Обработчики активностей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28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9552" y="1772816"/>
            <a:ext cx="862216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o</a:t>
            </a:r>
            <a:r>
              <a:rPr lang="en-US" sz="1200" dirty="0" err="1" smtClean="0"/>
              <a:t>nCreate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487559" y="1772816"/>
            <a:ext cx="2004321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o</a:t>
            </a:r>
            <a:r>
              <a:rPr lang="en-US" sz="1200" dirty="0" err="1" smtClean="0"/>
              <a:t>nRestoreInstanceState</a:t>
            </a:r>
            <a:endParaRPr lang="ru-RU" sz="1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563888" y="1784826"/>
            <a:ext cx="577327" cy="1675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/>
              <a:t>onStart</a:t>
            </a:r>
            <a:endParaRPr lang="ru-RU" sz="11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211960" y="1784826"/>
            <a:ext cx="818307" cy="9240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/>
              <a:t>onResume</a:t>
            </a:r>
            <a:endParaRPr lang="ru-RU" sz="11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120641" y="1784827"/>
            <a:ext cx="1107543" cy="606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/>
              <a:t>onRestore</a:t>
            </a:r>
            <a:endParaRPr lang="en-US" sz="1100" dirty="0" smtClean="0"/>
          </a:p>
          <a:p>
            <a:pPr algn="ctr"/>
            <a:r>
              <a:rPr lang="en-US" sz="1100" dirty="0" err="1" smtClean="0"/>
              <a:t>InstanceState</a:t>
            </a:r>
            <a:endParaRPr lang="ru-RU" sz="1100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300192" y="1784826"/>
            <a:ext cx="664925" cy="9240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/>
              <a:t>onPause</a:t>
            </a:r>
            <a:endParaRPr lang="ru-RU" sz="11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7164288" y="1772815"/>
            <a:ext cx="571007" cy="1512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/>
              <a:t>onStop</a:t>
            </a:r>
            <a:endParaRPr lang="ru-RU" sz="11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821636" y="1772816"/>
            <a:ext cx="782811" cy="1944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/>
              <a:t>onDestroy</a:t>
            </a:r>
            <a:endParaRPr lang="ru-RU" sz="1100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1259632" y="1988840"/>
            <a:ext cx="2761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419872" y="1988840"/>
            <a:ext cx="2761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4067944" y="1988840"/>
            <a:ext cx="2761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4932040" y="1988840"/>
            <a:ext cx="2761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6228184" y="1988840"/>
            <a:ext cx="2761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6876256" y="198884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7672154" y="1977723"/>
            <a:ext cx="2761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1485481" y="3573016"/>
            <a:ext cx="6326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49867" y="4797152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Полноценное состояние</a:t>
            </a:r>
            <a:endParaRPr lang="ru-RU" sz="11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492370" y="1645921"/>
            <a:ext cx="8173328" cy="31512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3516923" y="1645920"/>
            <a:ext cx="4262511" cy="277133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4178105" y="1645920"/>
            <a:ext cx="2841673" cy="23545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5007866" y="4437112"/>
            <a:ext cx="16193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Видимое состояние</a:t>
            </a:r>
            <a:endParaRPr lang="ru-RU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4965664" y="4031486"/>
            <a:ext cx="16225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Активное состояние</a:t>
            </a:r>
            <a:endParaRPr lang="ru-RU" sz="1100" dirty="0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5148064" y="2569540"/>
            <a:ext cx="1008112" cy="9240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 smtClean="0"/>
              <a:t>onRestart</a:t>
            </a:r>
            <a:endParaRPr lang="ru-RU" sz="1100" dirty="0"/>
          </a:p>
        </p:txBody>
      </p:sp>
      <p:cxnSp>
        <p:nvCxnSpPr>
          <p:cNvPr id="40" name="Прямая со стрелкой 39"/>
          <p:cNvCxnSpPr>
            <a:endCxn id="38" idx="3"/>
          </p:cNvCxnSpPr>
          <p:nvPr/>
        </p:nvCxnSpPr>
        <p:spPr>
          <a:xfrm flipH="1">
            <a:off x="6156176" y="3031587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4141215" y="3036276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7092280" y="1340768"/>
            <a:ext cx="0" cy="3888432"/>
          </a:xfrm>
          <a:prstGeom prst="line">
            <a:avLst/>
          </a:prstGeom>
          <a:ln w="6350" cap="sq">
            <a:solidFill>
              <a:schemeClr val="tx1"/>
            </a:solidFill>
            <a:prstDash val="lgDash"/>
            <a:miter lim="800000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74378" y="5229200"/>
            <a:ext cx="17540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Работа активности </a:t>
            </a:r>
          </a:p>
          <a:p>
            <a:r>
              <a:rPr lang="ru-RU" sz="1100" dirty="0" smtClean="0"/>
              <a:t>может быть прервана</a:t>
            </a:r>
            <a:endParaRPr lang="ru-RU" sz="1100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7092280" y="1371854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7092280" y="5049638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60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79208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Приложение </a:t>
            </a:r>
            <a:r>
              <a:rPr lang="en-US" sz="2800" dirty="0" smtClean="0"/>
              <a:t>Android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348880"/>
            <a:ext cx="6840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200" dirty="0"/>
          </a:p>
          <a:p>
            <a:pPr marL="342900" indent="-342900">
              <a:buFont typeface="+mj-lt"/>
              <a:buAutoNum type="romanUcPeriod"/>
            </a:pP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122630833"/>
              </p:ext>
            </p:extLst>
          </p:nvPr>
        </p:nvGraphicFramePr>
        <p:xfrm>
          <a:off x="1115616" y="1556792"/>
          <a:ext cx="7224464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38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829896"/>
          </a:xfrm>
        </p:spPr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smtClean="0"/>
              <a:t>Activity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3508977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MapActivity</a:t>
            </a:r>
            <a:endParaRPr lang="en-US" sz="3200" dirty="0" smtClean="0"/>
          </a:p>
          <a:p>
            <a:r>
              <a:rPr lang="en-US" sz="3200" dirty="0" err="1" smtClean="0"/>
              <a:t>ListActivity</a:t>
            </a:r>
            <a:endParaRPr lang="en-US" sz="3200" dirty="0" smtClean="0"/>
          </a:p>
          <a:p>
            <a:r>
              <a:rPr lang="en-US" sz="3200" dirty="0" err="1" smtClean="0"/>
              <a:t>ExpandableListActivity</a:t>
            </a:r>
            <a:endParaRPr lang="en-US" sz="3200" dirty="0" smtClean="0"/>
          </a:p>
          <a:p>
            <a:r>
              <a:rPr lang="en-US" sz="3200" dirty="0" err="1" smtClean="0"/>
              <a:t>TabActivity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211960" y="6492875"/>
            <a:ext cx="4510264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29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15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30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56902" cy="889168"/>
          </a:xfrm>
        </p:spPr>
        <p:txBody>
          <a:bodyPr/>
          <a:lstStyle/>
          <a:p>
            <a:r>
              <a:rPr lang="ru-RU" dirty="0" smtClean="0"/>
              <a:t>На следующей лекции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2492896"/>
            <a:ext cx="7416824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Основные элементы пользовательского интерфейса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Представления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Компоновка элементов на экране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Динамические меню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И пр.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679697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31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003276"/>
            <a:ext cx="30861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13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3441" y="908720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Манифест приложения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</a:t>
            </a:r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/>
          <a:lstStyle/>
          <a:p>
            <a:r>
              <a:rPr lang="en-US" dirty="0" smtClean="0"/>
              <a:t>Xml-</a:t>
            </a:r>
            <a:r>
              <a:rPr lang="ru-RU" dirty="0" smtClean="0"/>
              <a:t>файл</a:t>
            </a:r>
          </a:p>
          <a:p>
            <a:r>
              <a:rPr lang="ru-RU" dirty="0" smtClean="0"/>
              <a:t>Содержит тэги компонентов:</a:t>
            </a:r>
          </a:p>
          <a:p>
            <a:pPr lvl="1"/>
            <a:r>
              <a:rPr lang="ru-RU" dirty="0" smtClean="0"/>
              <a:t>Активностей</a:t>
            </a:r>
            <a:endParaRPr lang="en-US" dirty="0" smtClean="0"/>
          </a:p>
          <a:p>
            <a:pPr lvl="1"/>
            <a:r>
              <a:rPr lang="ru-RU" dirty="0" smtClean="0"/>
              <a:t>Сервисов</a:t>
            </a:r>
            <a:endParaRPr lang="ru-RU" dirty="0" smtClean="0"/>
          </a:p>
          <a:p>
            <a:pPr lvl="1"/>
            <a:r>
              <a:rPr lang="ru-RU" dirty="0" smtClean="0"/>
              <a:t>Источников данных</a:t>
            </a:r>
          </a:p>
          <a:p>
            <a:pPr lvl="1"/>
            <a:r>
              <a:rPr lang="ru-RU" dirty="0" smtClean="0"/>
              <a:t>Широковещательных намерений</a:t>
            </a:r>
          </a:p>
          <a:p>
            <a:r>
              <a:rPr lang="ru-RU" dirty="0" smtClean="0"/>
              <a:t>С помощью Фильтров Намерений и Полномочий определяет взаимодействие компонентов</a:t>
            </a:r>
          </a:p>
          <a:p>
            <a:pPr marL="68580" indent="0">
              <a:buNone/>
            </a:pP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27584" y="1052736"/>
            <a:ext cx="7632848" cy="5112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manifest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xmlns:android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http://schemas.android.com/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apk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/res/android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package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com.course_domain.test_app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android:versionCode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1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android:versionName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0.5 Beta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[...вложенные узлы ...]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manifest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770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Манифест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Атрибуты:</a:t>
            </a:r>
            <a:endParaRPr lang="en-US" dirty="0" smtClean="0"/>
          </a:p>
          <a:p>
            <a:pPr marL="68580" indent="0">
              <a:buNone/>
            </a:pPr>
            <a:endParaRPr lang="ru-RU" dirty="0" smtClean="0"/>
          </a:p>
          <a:p>
            <a:r>
              <a:rPr lang="en-US" dirty="0" smtClean="0"/>
              <a:t>uses-</a:t>
            </a:r>
            <a:r>
              <a:rPr lang="en-US" dirty="0" err="1" smtClean="0"/>
              <a:t>sdk</a:t>
            </a:r>
            <a:endParaRPr lang="en-US" dirty="0" smtClean="0"/>
          </a:p>
          <a:p>
            <a:r>
              <a:rPr lang="en-US" dirty="0" smtClean="0"/>
              <a:t>uses-configuration</a:t>
            </a:r>
          </a:p>
          <a:p>
            <a:r>
              <a:rPr lang="en-US" dirty="0"/>
              <a:t>u</a:t>
            </a:r>
            <a:r>
              <a:rPr lang="en-US" dirty="0" smtClean="0"/>
              <a:t>ses-feature</a:t>
            </a:r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692696"/>
            <a:ext cx="7704856" cy="50405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endParaRPr lang="en-US" dirty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uses-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sdk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android:minSdkVersion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4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android:targetSdkVersion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5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uses-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sdk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2346" y="908720"/>
            <a:ext cx="8020094" cy="48245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uses-configuration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android:reqTouchScreen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=[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finger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]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       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android:reqNavigation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=[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trackball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]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       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android:reqHardKeyboard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=[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]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       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android:reqKeyboardType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=[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qwerty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]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                     </a:t>
            </a:r>
            <a:r>
              <a:rPr lang="ru-RU" dirty="0" smtClean="0">
                <a:solidFill>
                  <a:srgbClr val="0000FF"/>
                </a:solidFill>
                <a:latin typeface="Consolas"/>
              </a:rPr>
              <a:t>/&gt;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uses-configuration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android:reqTouchScreen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=[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finger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]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android:reqNavigation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=[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trackball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]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android:reqHardKeyboard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=[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                    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android:reqKeyboardType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=[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twelvekey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        /&gt;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908720"/>
            <a:ext cx="7992888" cy="53285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nsolas"/>
              </a:rPr>
              <a:t> 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uses-feature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android:glEsVersion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0x00010001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 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android.hardware.camera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“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/&gt;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Нижний колонтитул 3"/>
          <p:cNvSpPr txBox="1">
            <a:spLocks/>
          </p:cNvSpPr>
          <p:nvPr/>
        </p:nvSpPr>
        <p:spPr>
          <a:xfrm>
            <a:off x="2843808" y="6492875"/>
            <a:ext cx="5875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29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Манифест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700808"/>
            <a:ext cx="7992888" cy="4608512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Атрибуты:</a:t>
            </a:r>
            <a:endParaRPr lang="en-US" dirty="0" smtClean="0"/>
          </a:p>
          <a:p>
            <a:pPr marL="68580" indent="0">
              <a:buNone/>
            </a:pPr>
            <a:endParaRPr lang="ru-RU" dirty="0" smtClean="0"/>
          </a:p>
          <a:p>
            <a:r>
              <a:rPr lang="en-US" dirty="0"/>
              <a:t>s</a:t>
            </a:r>
            <a:r>
              <a:rPr lang="en-US" dirty="0" smtClean="0"/>
              <a:t>upport-screens</a:t>
            </a:r>
          </a:p>
          <a:p>
            <a:r>
              <a:rPr lang="en-US" dirty="0" smtClean="0"/>
              <a:t>application</a:t>
            </a:r>
          </a:p>
          <a:p>
            <a:r>
              <a:rPr lang="en-US" dirty="0" smtClean="0"/>
              <a:t>activity</a:t>
            </a:r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764704"/>
            <a:ext cx="7704856" cy="44644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endParaRPr lang="en-US" dirty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supports-screens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android:smallScreens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=[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]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android:normalScreens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=[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]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android:largeScreens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=[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]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android:anyDensity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=[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]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srgbClr val="0000FF"/>
                </a:solidFill>
                <a:latin typeface="Consolas"/>
              </a:rPr>
              <a:t>                    /&gt;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908720"/>
            <a:ext cx="8064896" cy="52565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endParaRPr lang="en-US" dirty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application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android:icon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@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drawable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/icon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android:theme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@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style/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test_theme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TestApplication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android:debuggable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 [ ... вложенные тэги ...]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application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908720"/>
            <a:ext cx="7920880" cy="50405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 smtClean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activity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TestActivity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android:label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@string/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app_name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intent-filter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action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android.intent.action.MAIN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category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android.intent.category.LAUNCHER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     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intent-filter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activity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5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677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Манифест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Атрибуты:</a:t>
            </a:r>
            <a:endParaRPr lang="en-US" dirty="0" smtClean="0"/>
          </a:p>
          <a:p>
            <a:pPr marL="68580" indent="0">
              <a:buNone/>
            </a:pPr>
            <a:endParaRPr lang="ru-RU" dirty="0" smtClean="0"/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provider</a:t>
            </a:r>
          </a:p>
          <a:p>
            <a:r>
              <a:rPr lang="en-US" dirty="0" smtClean="0"/>
              <a:t>receiver</a:t>
            </a:r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980728"/>
            <a:ext cx="7776864" cy="511256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endParaRPr lang="en-US" dirty="0">
              <a:solidFill>
                <a:srgbClr val="0000FF"/>
              </a:solidFill>
              <a:latin typeface="Consolas"/>
            </a:endParaRPr>
          </a:p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service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android:enabled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TestService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service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980728"/>
            <a:ext cx="7776864" cy="525658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nsolas"/>
              </a:rPr>
              <a:t> </a:t>
            </a:r>
            <a:endParaRPr lang="en-US" dirty="0" smtClean="0">
              <a:latin typeface="Consolas"/>
            </a:endParaRPr>
          </a:p>
          <a:p>
            <a:endParaRPr lang="en-US" dirty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provider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android:permission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com.paad.SOME_PERMISSION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TestContentProvider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android:enabled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android:authorities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com.paad.testapp.TestContentProvider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ru-RU" dirty="0" smtClean="0">
                <a:solidFill>
                  <a:prstClr val="black"/>
                </a:solidFill>
                <a:latin typeface="Consolas"/>
              </a:rPr>
              <a:t>  </a:t>
            </a:r>
            <a:endParaRPr lang="ru-RU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provider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836712"/>
            <a:ext cx="7776864" cy="5400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nsolas"/>
              </a:rPr>
              <a:t> </a:t>
            </a:r>
            <a:endParaRPr lang="en-US" dirty="0" smtClean="0">
              <a:latin typeface="Consolas"/>
            </a:endParaRPr>
          </a:p>
          <a:p>
            <a:endParaRPr lang="en-US" dirty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receiver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android:enabled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android:label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Intent Receiver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TestReceiver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receiver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24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Манифест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/>
          <a:lstStyle/>
          <a:p>
            <a:pPr marL="68580" indent="0">
              <a:buNone/>
            </a:pPr>
            <a:r>
              <a:rPr lang="ru-RU" dirty="0" smtClean="0"/>
              <a:t>Атрибуты:</a:t>
            </a:r>
            <a:endParaRPr lang="en-US" dirty="0" smtClean="0"/>
          </a:p>
          <a:p>
            <a:pPr marL="68580" indent="0">
              <a:buNone/>
            </a:pPr>
            <a:endParaRPr lang="ru-RU" dirty="0" smtClean="0"/>
          </a:p>
          <a:p>
            <a:r>
              <a:rPr lang="en-US" dirty="0"/>
              <a:t>u</a:t>
            </a:r>
            <a:r>
              <a:rPr lang="en-US" dirty="0" smtClean="0"/>
              <a:t>ses-permission</a:t>
            </a:r>
          </a:p>
          <a:p>
            <a:r>
              <a:rPr lang="en-US" dirty="0" smtClean="0"/>
              <a:t>permission</a:t>
            </a:r>
          </a:p>
          <a:p>
            <a:r>
              <a:rPr lang="en-US" dirty="0" smtClean="0"/>
              <a:t>instrumentation</a:t>
            </a:r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635896" y="6492875"/>
            <a:ext cx="5112568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1560" y="764704"/>
            <a:ext cx="7560840" cy="53285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	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uses-permission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					</a:t>
            </a:r>
            <a:r>
              <a:rPr lang="en-US" dirty="0" err="1" smtClean="0">
                <a:solidFill>
                  <a:srgbClr val="FF0000"/>
                </a:solidFill>
                <a:latin typeface="Consolas"/>
              </a:rPr>
              <a:t>android:name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android.permission.ACCESS_LOCATION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</a:p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55576" y="908720"/>
            <a:ext cx="7416824" cy="53285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permission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com.paad.DETONATE_DEVICE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android:protectionLevel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dangerous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android:label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Booom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!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android:description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@string/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detonate_description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permission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11560" y="940017"/>
            <a:ext cx="7920880" cy="53285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instrumentation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android:label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My Test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TestClass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        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android:targetPackage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com.paad.aPackage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instrumentation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</a:t>
            </a:r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68923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620" y="76470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Приоритеты приложений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2, слайд 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187624" y="1628800"/>
            <a:ext cx="6552728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475656" y="1916832"/>
            <a:ext cx="604867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1. Активный процесс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229828" y="2980150"/>
            <a:ext cx="6480720" cy="1600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403647" y="3268183"/>
            <a:ext cx="6115141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2. Видимый процесс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395779" y="3935600"/>
            <a:ext cx="6115141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3. Процесс с работающим сервисом (</a:t>
            </a:r>
            <a:r>
              <a:rPr lang="en-US" dirty="0" smtClean="0"/>
              <a:t>Service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259632" y="4869160"/>
            <a:ext cx="6480720" cy="1600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433451" y="5157193"/>
            <a:ext cx="6115141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</a:t>
            </a:r>
            <a:r>
              <a:rPr lang="ru-RU" dirty="0" smtClean="0"/>
              <a:t>Фоновый процесс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425583" y="5824610"/>
            <a:ext cx="6115141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5. Холостой процесс</a:t>
            </a:r>
            <a:endParaRPr lang="ru-RU" dirty="0"/>
          </a:p>
        </p:txBody>
      </p:sp>
      <p:sp>
        <p:nvSpPr>
          <p:cNvPr id="17" name="Стрелка вправо 16"/>
          <p:cNvSpPr/>
          <p:nvPr/>
        </p:nvSpPr>
        <p:spPr>
          <a:xfrm rot="5400000">
            <a:off x="4211960" y="2530377"/>
            <a:ext cx="576064" cy="720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5400000">
            <a:off x="4165317" y="4457045"/>
            <a:ext cx="576064" cy="720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046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960</TotalTime>
  <Words>1800</Words>
  <Application>Microsoft Office PowerPoint</Application>
  <PresentationFormat>Экран (4:3)</PresentationFormat>
  <Paragraphs>482</Paragraphs>
  <Slides>32</Slides>
  <Notes>30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Остин</vt:lpstr>
      <vt:lpstr>Разработка  мобильных  приложений под Android</vt:lpstr>
      <vt:lpstr>Сегодняшние темы</vt:lpstr>
      <vt:lpstr>Приложение Android</vt:lpstr>
      <vt:lpstr>Манифест приложения</vt:lpstr>
      <vt:lpstr>Манифест приложения</vt:lpstr>
      <vt:lpstr>Манифест приложения</vt:lpstr>
      <vt:lpstr>Манифест приложения</vt:lpstr>
      <vt:lpstr>Манифест приложения</vt:lpstr>
      <vt:lpstr>Приоритеты приложений</vt:lpstr>
      <vt:lpstr>Ресурсы</vt:lpstr>
      <vt:lpstr>Строки</vt:lpstr>
      <vt:lpstr>Цвета</vt:lpstr>
      <vt:lpstr>Размеры </vt:lpstr>
      <vt:lpstr>Drawable</vt:lpstr>
      <vt:lpstr>Разметка</vt:lpstr>
      <vt:lpstr>Анимация,  основанная на расчете промежуточных кадров</vt:lpstr>
      <vt:lpstr>Презентация PowerPoint</vt:lpstr>
      <vt:lpstr>Анимация,  основанная на расчете промежуточных кадров</vt:lpstr>
      <vt:lpstr>Презентация PowerPoint</vt:lpstr>
      <vt:lpstr>Использование ресурсов в коде</vt:lpstr>
      <vt:lpstr>Вложенные ресурсы</vt:lpstr>
      <vt:lpstr>Системные ресурсы</vt:lpstr>
      <vt:lpstr>Доступ к визуальным стилям </vt:lpstr>
      <vt:lpstr>Ресурсы для разных языковых настроек и конфигураций</vt:lpstr>
      <vt:lpstr>Ресурсы для разных языковых настроек и конфигураций</vt:lpstr>
      <vt:lpstr>Application</vt:lpstr>
      <vt:lpstr>Активности</vt:lpstr>
      <vt:lpstr>Состояния Активностей</vt:lpstr>
      <vt:lpstr>Обработчики активностей</vt:lpstr>
      <vt:lpstr>Классы Activity</vt:lpstr>
      <vt:lpstr>На следующей лекции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курса</dc:title>
  <dc:creator>Kirill2</dc:creator>
  <cp:lastModifiedBy>Kirill2</cp:lastModifiedBy>
  <cp:revision>61</cp:revision>
  <dcterms:created xsi:type="dcterms:W3CDTF">2012-02-16T15:40:39Z</dcterms:created>
  <dcterms:modified xsi:type="dcterms:W3CDTF">2012-02-28T16:43:13Z</dcterms:modified>
</cp:coreProperties>
</file>