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311" r:id="rId6"/>
    <p:sldId id="280" r:id="rId7"/>
    <p:sldId id="281" r:id="rId8"/>
    <p:sldId id="294" r:id="rId9"/>
    <p:sldId id="282" r:id="rId10"/>
    <p:sldId id="283" r:id="rId11"/>
    <p:sldId id="260" r:id="rId12"/>
    <p:sldId id="295" r:id="rId13"/>
    <p:sldId id="296" r:id="rId14"/>
    <p:sldId id="297" r:id="rId15"/>
    <p:sldId id="298" r:id="rId16"/>
    <p:sldId id="299" r:id="rId17"/>
    <p:sldId id="306" r:id="rId18"/>
    <p:sldId id="261" r:id="rId19"/>
    <p:sldId id="285" r:id="rId20"/>
    <p:sldId id="262" r:id="rId21"/>
    <p:sldId id="263" r:id="rId22"/>
    <p:sldId id="264" r:id="rId23"/>
    <p:sldId id="265" r:id="rId24"/>
    <p:sldId id="300" r:id="rId25"/>
    <p:sldId id="313" r:id="rId26"/>
    <p:sldId id="314" r:id="rId27"/>
    <p:sldId id="315" r:id="rId28"/>
    <p:sldId id="316" r:id="rId29"/>
    <p:sldId id="312" r:id="rId30"/>
    <p:sldId id="276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84AEB-DD21-4E19-B9C3-8DD0D43D4B1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210F9B5-D3B0-4460-94E3-002612741042}">
      <dgm:prSet phldrT="[Текст]"/>
      <dgm:spPr/>
      <dgm:t>
        <a:bodyPr/>
        <a:lstStyle/>
        <a:p>
          <a:r>
            <a:rPr lang="en-US" dirty="0" err="1" smtClean="0"/>
            <a:t>FrameLayout</a:t>
          </a:r>
          <a:endParaRPr lang="ru-RU" dirty="0"/>
        </a:p>
      </dgm:t>
    </dgm:pt>
    <dgm:pt modelId="{40AB01E0-1F4D-48AA-BA38-952A032C8B8F}" type="parTrans" cxnId="{1F24C474-CB88-4D59-8C9A-5CC6881C68E5}">
      <dgm:prSet/>
      <dgm:spPr/>
      <dgm:t>
        <a:bodyPr/>
        <a:lstStyle/>
        <a:p>
          <a:endParaRPr lang="ru-RU"/>
        </a:p>
      </dgm:t>
    </dgm:pt>
    <dgm:pt modelId="{A886DC28-C580-4C95-B230-91AEC3F2C5FC}" type="sibTrans" cxnId="{1F24C474-CB88-4D59-8C9A-5CC6881C68E5}">
      <dgm:prSet/>
      <dgm:spPr/>
      <dgm:t>
        <a:bodyPr/>
        <a:lstStyle/>
        <a:p>
          <a:endParaRPr lang="ru-RU"/>
        </a:p>
      </dgm:t>
    </dgm:pt>
    <dgm:pt modelId="{9B3193E9-0A99-4133-86BD-9CAAC72B2137}">
      <dgm:prSet phldrT="[Текст]"/>
      <dgm:spPr/>
      <dgm:t>
        <a:bodyPr/>
        <a:lstStyle/>
        <a:p>
          <a:r>
            <a:rPr lang="en-US" dirty="0" err="1" smtClean="0"/>
            <a:t>LinearLayout</a:t>
          </a:r>
          <a:endParaRPr lang="ru-RU" dirty="0"/>
        </a:p>
      </dgm:t>
    </dgm:pt>
    <dgm:pt modelId="{08952768-B6B9-4659-B278-CC722E7DC67B}" type="parTrans" cxnId="{2446156A-E787-4520-BE94-74D3887B8380}">
      <dgm:prSet/>
      <dgm:spPr/>
      <dgm:t>
        <a:bodyPr/>
        <a:lstStyle/>
        <a:p>
          <a:endParaRPr lang="ru-RU"/>
        </a:p>
      </dgm:t>
    </dgm:pt>
    <dgm:pt modelId="{A96E7000-DB50-4284-8D75-B6C4FAEA994B}" type="sibTrans" cxnId="{2446156A-E787-4520-BE94-74D3887B8380}">
      <dgm:prSet/>
      <dgm:spPr/>
      <dgm:t>
        <a:bodyPr/>
        <a:lstStyle/>
        <a:p>
          <a:endParaRPr lang="ru-RU"/>
        </a:p>
      </dgm:t>
    </dgm:pt>
    <dgm:pt modelId="{0047B097-9616-4FFE-96FE-FDA12AC4F9DF}">
      <dgm:prSet phldrT="[Текст]"/>
      <dgm:spPr/>
      <dgm:t>
        <a:bodyPr/>
        <a:lstStyle/>
        <a:p>
          <a:r>
            <a:rPr lang="en-US" dirty="0" err="1" smtClean="0"/>
            <a:t>RelativeLayout</a:t>
          </a:r>
          <a:endParaRPr lang="ru-RU" dirty="0"/>
        </a:p>
      </dgm:t>
    </dgm:pt>
    <dgm:pt modelId="{C79CBF9C-D371-41E7-892A-6C8AB6D3107C}" type="parTrans" cxnId="{650E7824-E1E8-41EF-98B1-D27BA65FADAF}">
      <dgm:prSet/>
      <dgm:spPr/>
      <dgm:t>
        <a:bodyPr/>
        <a:lstStyle/>
        <a:p>
          <a:endParaRPr lang="ru-RU"/>
        </a:p>
      </dgm:t>
    </dgm:pt>
    <dgm:pt modelId="{B2CE3582-C0C0-4D36-857B-F7A23B4A124B}" type="sibTrans" cxnId="{650E7824-E1E8-41EF-98B1-D27BA65FADAF}">
      <dgm:prSet/>
      <dgm:spPr/>
      <dgm:t>
        <a:bodyPr/>
        <a:lstStyle/>
        <a:p>
          <a:endParaRPr lang="ru-RU"/>
        </a:p>
      </dgm:t>
    </dgm:pt>
    <dgm:pt modelId="{1EE3EDC0-2634-46C1-9DAC-916D815D779E}" type="pres">
      <dgm:prSet presAssocID="{93B84AEB-DD21-4E19-B9C3-8DD0D43D4B1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10D53F0-3F2B-495D-98E2-C629564437C2}" type="pres">
      <dgm:prSet presAssocID="{4210F9B5-D3B0-4460-94E3-002612741042}" presName="root" presStyleCnt="0"/>
      <dgm:spPr/>
    </dgm:pt>
    <dgm:pt modelId="{E23527C1-3118-48F1-9140-9EF6D108AE74}" type="pres">
      <dgm:prSet presAssocID="{4210F9B5-D3B0-4460-94E3-002612741042}" presName="rootComposite" presStyleCnt="0"/>
      <dgm:spPr/>
    </dgm:pt>
    <dgm:pt modelId="{404F3557-E059-4F60-B9AE-8334621E06AC}" type="pres">
      <dgm:prSet presAssocID="{4210F9B5-D3B0-4460-94E3-002612741042}" presName="rootText" presStyleLbl="node1" presStyleIdx="0" presStyleCnt="3"/>
      <dgm:spPr/>
      <dgm:t>
        <a:bodyPr/>
        <a:lstStyle/>
        <a:p>
          <a:endParaRPr lang="ru-RU"/>
        </a:p>
      </dgm:t>
    </dgm:pt>
    <dgm:pt modelId="{022A8755-C1F9-4242-89A0-5D0AE82842DB}" type="pres">
      <dgm:prSet presAssocID="{4210F9B5-D3B0-4460-94E3-002612741042}" presName="rootConnector" presStyleLbl="node1" presStyleIdx="0" presStyleCnt="3"/>
      <dgm:spPr/>
      <dgm:t>
        <a:bodyPr/>
        <a:lstStyle/>
        <a:p>
          <a:endParaRPr lang="ru-RU"/>
        </a:p>
      </dgm:t>
    </dgm:pt>
    <dgm:pt modelId="{7EC745FF-99C7-4326-94F1-187AC243FAD3}" type="pres">
      <dgm:prSet presAssocID="{4210F9B5-D3B0-4460-94E3-002612741042}" presName="childShape" presStyleCnt="0"/>
      <dgm:spPr/>
    </dgm:pt>
    <dgm:pt modelId="{B2F3E6A2-0406-4168-BE88-1923C4FAF883}" type="pres">
      <dgm:prSet presAssocID="{9B3193E9-0A99-4133-86BD-9CAAC72B2137}" presName="root" presStyleCnt="0"/>
      <dgm:spPr/>
    </dgm:pt>
    <dgm:pt modelId="{46242852-B227-42D0-B620-3A9420D09FC6}" type="pres">
      <dgm:prSet presAssocID="{9B3193E9-0A99-4133-86BD-9CAAC72B2137}" presName="rootComposite" presStyleCnt="0"/>
      <dgm:spPr/>
    </dgm:pt>
    <dgm:pt modelId="{AD6211F0-81B3-4CB4-9E65-B4AC6BA89EBF}" type="pres">
      <dgm:prSet presAssocID="{9B3193E9-0A99-4133-86BD-9CAAC72B2137}" presName="rootText" presStyleLbl="node1" presStyleIdx="1" presStyleCnt="3"/>
      <dgm:spPr/>
      <dgm:t>
        <a:bodyPr/>
        <a:lstStyle/>
        <a:p>
          <a:endParaRPr lang="ru-RU"/>
        </a:p>
      </dgm:t>
    </dgm:pt>
    <dgm:pt modelId="{C6ED87A6-2E88-40B6-AD64-2C0499E2646F}" type="pres">
      <dgm:prSet presAssocID="{9B3193E9-0A99-4133-86BD-9CAAC72B2137}" presName="rootConnector" presStyleLbl="node1" presStyleIdx="1" presStyleCnt="3"/>
      <dgm:spPr/>
      <dgm:t>
        <a:bodyPr/>
        <a:lstStyle/>
        <a:p>
          <a:endParaRPr lang="ru-RU"/>
        </a:p>
      </dgm:t>
    </dgm:pt>
    <dgm:pt modelId="{18449EA0-8E61-4680-9649-2D07A4818779}" type="pres">
      <dgm:prSet presAssocID="{9B3193E9-0A99-4133-86BD-9CAAC72B2137}" presName="childShape" presStyleCnt="0"/>
      <dgm:spPr/>
    </dgm:pt>
    <dgm:pt modelId="{97E7015E-3654-48B7-BF60-B55C2482886D}" type="pres">
      <dgm:prSet presAssocID="{0047B097-9616-4FFE-96FE-FDA12AC4F9DF}" presName="root" presStyleCnt="0"/>
      <dgm:spPr/>
    </dgm:pt>
    <dgm:pt modelId="{BD32E9AC-0613-4F3B-A93A-AA30A7F77506}" type="pres">
      <dgm:prSet presAssocID="{0047B097-9616-4FFE-96FE-FDA12AC4F9DF}" presName="rootComposite" presStyleCnt="0"/>
      <dgm:spPr/>
    </dgm:pt>
    <dgm:pt modelId="{47FB289D-C517-4DD0-B56C-DE41C90861DB}" type="pres">
      <dgm:prSet presAssocID="{0047B097-9616-4FFE-96FE-FDA12AC4F9DF}" presName="rootText" presStyleLbl="node1" presStyleIdx="2" presStyleCnt="3"/>
      <dgm:spPr/>
      <dgm:t>
        <a:bodyPr/>
        <a:lstStyle/>
        <a:p>
          <a:endParaRPr lang="ru-RU"/>
        </a:p>
      </dgm:t>
    </dgm:pt>
    <dgm:pt modelId="{0CDD3A81-A814-4EEA-B967-E133D28F2B9D}" type="pres">
      <dgm:prSet presAssocID="{0047B097-9616-4FFE-96FE-FDA12AC4F9DF}" presName="rootConnector" presStyleLbl="node1" presStyleIdx="2" presStyleCnt="3"/>
      <dgm:spPr/>
      <dgm:t>
        <a:bodyPr/>
        <a:lstStyle/>
        <a:p>
          <a:endParaRPr lang="ru-RU"/>
        </a:p>
      </dgm:t>
    </dgm:pt>
    <dgm:pt modelId="{6C1AC2EF-8FB3-4A45-9560-D85270EA5DD8}" type="pres">
      <dgm:prSet presAssocID="{0047B097-9616-4FFE-96FE-FDA12AC4F9DF}" presName="childShape" presStyleCnt="0"/>
      <dgm:spPr/>
    </dgm:pt>
  </dgm:ptLst>
  <dgm:cxnLst>
    <dgm:cxn modelId="{353A087C-24FD-4819-8FE2-C529874A0703}" type="presOf" srcId="{0047B097-9616-4FFE-96FE-FDA12AC4F9DF}" destId="{0CDD3A81-A814-4EEA-B967-E133D28F2B9D}" srcOrd="1" destOrd="0" presId="urn:microsoft.com/office/officeart/2005/8/layout/hierarchy3"/>
    <dgm:cxn modelId="{9C3268E2-5968-4688-B261-106F8B777EE6}" type="presOf" srcId="{4210F9B5-D3B0-4460-94E3-002612741042}" destId="{022A8755-C1F9-4242-89A0-5D0AE82842DB}" srcOrd="1" destOrd="0" presId="urn:microsoft.com/office/officeart/2005/8/layout/hierarchy3"/>
    <dgm:cxn modelId="{1F24C474-CB88-4D59-8C9A-5CC6881C68E5}" srcId="{93B84AEB-DD21-4E19-B9C3-8DD0D43D4B10}" destId="{4210F9B5-D3B0-4460-94E3-002612741042}" srcOrd="0" destOrd="0" parTransId="{40AB01E0-1F4D-48AA-BA38-952A032C8B8F}" sibTransId="{A886DC28-C580-4C95-B230-91AEC3F2C5FC}"/>
    <dgm:cxn modelId="{2446156A-E787-4520-BE94-74D3887B8380}" srcId="{93B84AEB-DD21-4E19-B9C3-8DD0D43D4B10}" destId="{9B3193E9-0A99-4133-86BD-9CAAC72B2137}" srcOrd="1" destOrd="0" parTransId="{08952768-B6B9-4659-B278-CC722E7DC67B}" sibTransId="{A96E7000-DB50-4284-8D75-B6C4FAEA994B}"/>
    <dgm:cxn modelId="{23147B7B-42BF-4509-9BCB-D341EC9C97D4}" type="presOf" srcId="{4210F9B5-D3B0-4460-94E3-002612741042}" destId="{404F3557-E059-4F60-B9AE-8334621E06AC}" srcOrd="0" destOrd="0" presId="urn:microsoft.com/office/officeart/2005/8/layout/hierarchy3"/>
    <dgm:cxn modelId="{65008CFF-425A-4EB8-A675-015546F9C61F}" type="presOf" srcId="{9B3193E9-0A99-4133-86BD-9CAAC72B2137}" destId="{C6ED87A6-2E88-40B6-AD64-2C0499E2646F}" srcOrd="1" destOrd="0" presId="urn:microsoft.com/office/officeart/2005/8/layout/hierarchy3"/>
    <dgm:cxn modelId="{FD6E8FE1-34E2-4C2D-9B5C-F25D4B39DE13}" type="presOf" srcId="{0047B097-9616-4FFE-96FE-FDA12AC4F9DF}" destId="{47FB289D-C517-4DD0-B56C-DE41C90861DB}" srcOrd="0" destOrd="0" presId="urn:microsoft.com/office/officeart/2005/8/layout/hierarchy3"/>
    <dgm:cxn modelId="{650E7824-E1E8-41EF-98B1-D27BA65FADAF}" srcId="{93B84AEB-DD21-4E19-B9C3-8DD0D43D4B10}" destId="{0047B097-9616-4FFE-96FE-FDA12AC4F9DF}" srcOrd="2" destOrd="0" parTransId="{C79CBF9C-D371-41E7-892A-6C8AB6D3107C}" sibTransId="{B2CE3582-C0C0-4D36-857B-F7A23B4A124B}"/>
    <dgm:cxn modelId="{ED976496-19D1-45EA-A8DC-4D16B81D5311}" type="presOf" srcId="{9B3193E9-0A99-4133-86BD-9CAAC72B2137}" destId="{AD6211F0-81B3-4CB4-9E65-B4AC6BA89EBF}" srcOrd="0" destOrd="0" presId="urn:microsoft.com/office/officeart/2005/8/layout/hierarchy3"/>
    <dgm:cxn modelId="{4DC831FE-0AF3-4EDE-9325-0AF7729F26C5}" type="presOf" srcId="{93B84AEB-DD21-4E19-B9C3-8DD0D43D4B10}" destId="{1EE3EDC0-2634-46C1-9DAC-916D815D779E}" srcOrd="0" destOrd="0" presId="urn:microsoft.com/office/officeart/2005/8/layout/hierarchy3"/>
    <dgm:cxn modelId="{4171B9D4-387D-4D5F-833D-ECEEB9CC26DA}" type="presParOf" srcId="{1EE3EDC0-2634-46C1-9DAC-916D815D779E}" destId="{D10D53F0-3F2B-495D-98E2-C629564437C2}" srcOrd="0" destOrd="0" presId="urn:microsoft.com/office/officeart/2005/8/layout/hierarchy3"/>
    <dgm:cxn modelId="{E8B94F7C-255D-4461-A8D1-ED5FC03DC031}" type="presParOf" srcId="{D10D53F0-3F2B-495D-98E2-C629564437C2}" destId="{E23527C1-3118-48F1-9140-9EF6D108AE74}" srcOrd="0" destOrd="0" presId="urn:microsoft.com/office/officeart/2005/8/layout/hierarchy3"/>
    <dgm:cxn modelId="{2B8E28BC-180F-45C8-9B3F-62B6D2E5882D}" type="presParOf" srcId="{E23527C1-3118-48F1-9140-9EF6D108AE74}" destId="{404F3557-E059-4F60-B9AE-8334621E06AC}" srcOrd="0" destOrd="0" presId="urn:microsoft.com/office/officeart/2005/8/layout/hierarchy3"/>
    <dgm:cxn modelId="{166AF769-AB5F-47F2-8323-B38F2F8AF2EE}" type="presParOf" srcId="{E23527C1-3118-48F1-9140-9EF6D108AE74}" destId="{022A8755-C1F9-4242-89A0-5D0AE82842DB}" srcOrd="1" destOrd="0" presId="urn:microsoft.com/office/officeart/2005/8/layout/hierarchy3"/>
    <dgm:cxn modelId="{3160395E-D8D3-422F-9E5A-107BB3175CD3}" type="presParOf" srcId="{D10D53F0-3F2B-495D-98E2-C629564437C2}" destId="{7EC745FF-99C7-4326-94F1-187AC243FAD3}" srcOrd="1" destOrd="0" presId="urn:microsoft.com/office/officeart/2005/8/layout/hierarchy3"/>
    <dgm:cxn modelId="{D0DFCDBD-B068-44EA-BD6E-52585F5A83F4}" type="presParOf" srcId="{1EE3EDC0-2634-46C1-9DAC-916D815D779E}" destId="{B2F3E6A2-0406-4168-BE88-1923C4FAF883}" srcOrd="1" destOrd="0" presId="urn:microsoft.com/office/officeart/2005/8/layout/hierarchy3"/>
    <dgm:cxn modelId="{7B7D1AA1-284C-414A-B0F1-7FCFBE0345DC}" type="presParOf" srcId="{B2F3E6A2-0406-4168-BE88-1923C4FAF883}" destId="{46242852-B227-42D0-B620-3A9420D09FC6}" srcOrd="0" destOrd="0" presId="urn:microsoft.com/office/officeart/2005/8/layout/hierarchy3"/>
    <dgm:cxn modelId="{A37FDB8D-A630-4A89-8D40-557B6F085E34}" type="presParOf" srcId="{46242852-B227-42D0-B620-3A9420D09FC6}" destId="{AD6211F0-81B3-4CB4-9E65-B4AC6BA89EBF}" srcOrd="0" destOrd="0" presId="urn:microsoft.com/office/officeart/2005/8/layout/hierarchy3"/>
    <dgm:cxn modelId="{435BC475-3709-4FA9-9404-B59DCC059DEC}" type="presParOf" srcId="{46242852-B227-42D0-B620-3A9420D09FC6}" destId="{C6ED87A6-2E88-40B6-AD64-2C0499E2646F}" srcOrd="1" destOrd="0" presId="urn:microsoft.com/office/officeart/2005/8/layout/hierarchy3"/>
    <dgm:cxn modelId="{6D74F75E-5567-438B-A5ED-AABF87D6705F}" type="presParOf" srcId="{B2F3E6A2-0406-4168-BE88-1923C4FAF883}" destId="{18449EA0-8E61-4680-9649-2D07A4818779}" srcOrd="1" destOrd="0" presId="urn:microsoft.com/office/officeart/2005/8/layout/hierarchy3"/>
    <dgm:cxn modelId="{8FBDB08E-53B9-4CCE-B525-A79CB91F002E}" type="presParOf" srcId="{1EE3EDC0-2634-46C1-9DAC-916D815D779E}" destId="{97E7015E-3654-48B7-BF60-B55C2482886D}" srcOrd="2" destOrd="0" presId="urn:microsoft.com/office/officeart/2005/8/layout/hierarchy3"/>
    <dgm:cxn modelId="{1E93BCF9-80F5-4B9D-8FC8-0B5B0F637C43}" type="presParOf" srcId="{97E7015E-3654-48B7-BF60-B55C2482886D}" destId="{BD32E9AC-0613-4F3B-A93A-AA30A7F77506}" srcOrd="0" destOrd="0" presId="urn:microsoft.com/office/officeart/2005/8/layout/hierarchy3"/>
    <dgm:cxn modelId="{02723E6B-76EC-48C5-A07E-CA67A38BF360}" type="presParOf" srcId="{BD32E9AC-0613-4F3B-A93A-AA30A7F77506}" destId="{47FB289D-C517-4DD0-B56C-DE41C90861DB}" srcOrd="0" destOrd="0" presId="urn:microsoft.com/office/officeart/2005/8/layout/hierarchy3"/>
    <dgm:cxn modelId="{F51E062E-E9DB-407C-ADC2-7C4347C783CB}" type="presParOf" srcId="{BD32E9AC-0613-4F3B-A93A-AA30A7F77506}" destId="{0CDD3A81-A814-4EEA-B967-E133D28F2B9D}" srcOrd="1" destOrd="0" presId="urn:microsoft.com/office/officeart/2005/8/layout/hierarchy3"/>
    <dgm:cxn modelId="{86018A72-CDBD-45E1-8E9B-2ABD31F46B2E}" type="presParOf" srcId="{97E7015E-3654-48B7-BF60-B55C2482886D}" destId="{6C1AC2EF-8FB3-4A45-9560-D85270EA5DD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D96C6-3B63-4C25-AB5D-EA343EA576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588138-747B-4207-B77F-C3A202CF8154}">
      <dgm:prSet phldrT="[Текст]"/>
      <dgm:spPr/>
      <dgm:t>
        <a:bodyPr/>
        <a:lstStyle/>
        <a:p>
          <a:r>
            <a:rPr lang="en-US" dirty="0" err="1" smtClean="0"/>
            <a:t>AnalogClock</a:t>
          </a:r>
          <a:endParaRPr lang="ru-RU" dirty="0"/>
        </a:p>
      </dgm:t>
    </dgm:pt>
    <dgm:pt modelId="{C354EB52-94BA-4997-989D-DEF9E84833E5}" type="parTrans" cxnId="{06CBA232-C831-4934-B156-D9FB02376E4E}">
      <dgm:prSet/>
      <dgm:spPr/>
      <dgm:t>
        <a:bodyPr/>
        <a:lstStyle/>
        <a:p>
          <a:endParaRPr lang="ru-RU"/>
        </a:p>
      </dgm:t>
    </dgm:pt>
    <dgm:pt modelId="{280F4A84-2F8B-4ED9-A2D9-370FA04A54BB}" type="sibTrans" cxnId="{06CBA232-C831-4934-B156-D9FB02376E4E}">
      <dgm:prSet/>
      <dgm:spPr/>
      <dgm:t>
        <a:bodyPr/>
        <a:lstStyle/>
        <a:p>
          <a:endParaRPr lang="ru-RU"/>
        </a:p>
      </dgm:t>
    </dgm:pt>
    <dgm:pt modelId="{9E2A7A32-6241-446B-B3C0-4D8DEB04748E}">
      <dgm:prSet phldrT="[Текст]"/>
      <dgm:spPr/>
      <dgm:t>
        <a:bodyPr/>
        <a:lstStyle/>
        <a:p>
          <a:r>
            <a:rPr lang="en-US" dirty="0" smtClean="0"/>
            <a:t>Button</a:t>
          </a:r>
          <a:endParaRPr lang="ru-RU" dirty="0"/>
        </a:p>
      </dgm:t>
    </dgm:pt>
    <dgm:pt modelId="{AB200C0F-EA74-4D05-BCE5-E01E67E99D86}" type="parTrans" cxnId="{7DE51A2E-B0E2-4961-A50F-BF8A1D694540}">
      <dgm:prSet/>
      <dgm:spPr/>
      <dgm:t>
        <a:bodyPr/>
        <a:lstStyle/>
        <a:p>
          <a:endParaRPr lang="ru-RU"/>
        </a:p>
      </dgm:t>
    </dgm:pt>
    <dgm:pt modelId="{56582FB5-3620-4231-A187-30B189E9DC83}" type="sibTrans" cxnId="{7DE51A2E-B0E2-4961-A50F-BF8A1D694540}">
      <dgm:prSet/>
      <dgm:spPr/>
      <dgm:t>
        <a:bodyPr/>
        <a:lstStyle/>
        <a:p>
          <a:endParaRPr lang="ru-RU"/>
        </a:p>
      </dgm:t>
    </dgm:pt>
    <dgm:pt modelId="{A28C0D30-BD56-4A57-B802-41CB5D29B0DA}">
      <dgm:prSet phldrT="[Текст]"/>
      <dgm:spPr/>
      <dgm:t>
        <a:bodyPr/>
        <a:lstStyle/>
        <a:p>
          <a:r>
            <a:rPr lang="en-US" dirty="0" smtClean="0"/>
            <a:t>Chronometer</a:t>
          </a:r>
          <a:endParaRPr lang="ru-RU" dirty="0"/>
        </a:p>
      </dgm:t>
    </dgm:pt>
    <dgm:pt modelId="{77977B82-7230-49DD-A141-C7BA8430DF62}" type="parTrans" cxnId="{2AC4E852-D368-4E73-B7D5-546870B37DF0}">
      <dgm:prSet/>
      <dgm:spPr/>
      <dgm:t>
        <a:bodyPr/>
        <a:lstStyle/>
        <a:p>
          <a:endParaRPr lang="ru-RU"/>
        </a:p>
      </dgm:t>
    </dgm:pt>
    <dgm:pt modelId="{93D5B942-510C-4889-AF33-2D0AE23EB3C9}" type="sibTrans" cxnId="{2AC4E852-D368-4E73-B7D5-546870B37DF0}">
      <dgm:prSet/>
      <dgm:spPr/>
      <dgm:t>
        <a:bodyPr/>
        <a:lstStyle/>
        <a:p>
          <a:endParaRPr lang="ru-RU"/>
        </a:p>
      </dgm:t>
    </dgm:pt>
    <dgm:pt modelId="{36CA1E71-0F45-440B-BF48-BC5EC35B97DF}">
      <dgm:prSet phldrT="[Текст]"/>
      <dgm:spPr/>
      <dgm:t>
        <a:bodyPr/>
        <a:lstStyle/>
        <a:p>
          <a:r>
            <a:rPr lang="en-US" dirty="0" err="1" smtClean="0"/>
            <a:t>ImageButton</a:t>
          </a:r>
          <a:endParaRPr lang="ru-RU" dirty="0"/>
        </a:p>
      </dgm:t>
    </dgm:pt>
    <dgm:pt modelId="{5F398132-6145-4360-B3DA-C6F631FB27FF}" type="parTrans" cxnId="{756AADDB-C65B-474F-BE67-EC868002768B}">
      <dgm:prSet/>
      <dgm:spPr/>
      <dgm:t>
        <a:bodyPr/>
        <a:lstStyle/>
        <a:p>
          <a:endParaRPr lang="ru-RU"/>
        </a:p>
      </dgm:t>
    </dgm:pt>
    <dgm:pt modelId="{3B703AAF-B0BB-48A2-92D8-DE9EF6F1AF91}" type="sibTrans" cxnId="{756AADDB-C65B-474F-BE67-EC868002768B}">
      <dgm:prSet/>
      <dgm:spPr/>
      <dgm:t>
        <a:bodyPr/>
        <a:lstStyle/>
        <a:p>
          <a:endParaRPr lang="ru-RU"/>
        </a:p>
      </dgm:t>
    </dgm:pt>
    <dgm:pt modelId="{D68BF9E4-8392-4FDD-AB20-117A155517F8}">
      <dgm:prSet phldrT="[Текст]"/>
      <dgm:spPr/>
      <dgm:t>
        <a:bodyPr/>
        <a:lstStyle/>
        <a:p>
          <a:r>
            <a:rPr lang="en-US" dirty="0" err="1" smtClean="0"/>
            <a:t>ImageView</a:t>
          </a:r>
          <a:endParaRPr lang="ru-RU" dirty="0"/>
        </a:p>
      </dgm:t>
    </dgm:pt>
    <dgm:pt modelId="{E0467FE1-1A72-45CC-8FB4-EE6E12CF9139}" type="parTrans" cxnId="{41C0D6C9-46EF-4172-B6B9-22410E1736BD}">
      <dgm:prSet/>
      <dgm:spPr/>
      <dgm:t>
        <a:bodyPr/>
        <a:lstStyle/>
        <a:p>
          <a:endParaRPr lang="ru-RU"/>
        </a:p>
      </dgm:t>
    </dgm:pt>
    <dgm:pt modelId="{581F85A8-A3BC-48BF-8854-952DD4CF231E}" type="sibTrans" cxnId="{41C0D6C9-46EF-4172-B6B9-22410E1736BD}">
      <dgm:prSet/>
      <dgm:spPr/>
      <dgm:t>
        <a:bodyPr/>
        <a:lstStyle/>
        <a:p>
          <a:endParaRPr lang="ru-RU"/>
        </a:p>
      </dgm:t>
    </dgm:pt>
    <dgm:pt modelId="{8F7B4664-14B0-40FE-A2AA-0BD112671757}">
      <dgm:prSet phldrT="[Текст]"/>
      <dgm:spPr/>
      <dgm:t>
        <a:bodyPr/>
        <a:lstStyle/>
        <a:p>
          <a:r>
            <a:rPr lang="en-US" dirty="0" err="1" smtClean="0"/>
            <a:t>ProgressBar</a:t>
          </a:r>
          <a:endParaRPr lang="ru-RU" dirty="0"/>
        </a:p>
      </dgm:t>
    </dgm:pt>
    <dgm:pt modelId="{4DB8D036-36F4-439E-8104-100883D6037E}" type="parTrans" cxnId="{8B1F7255-4ACA-4AF1-A8F6-80B71E55B78F}">
      <dgm:prSet/>
      <dgm:spPr/>
      <dgm:t>
        <a:bodyPr/>
        <a:lstStyle/>
        <a:p>
          <a:endParaRPr lang="ru-RU"/>
        </a:p>
      </dgm:t>
    </dgm:pt>
    <dgm:pt modelId="{94A41EF4-ABB3-456E-A96F-57F65591C8A0}" type="sibTrans" cxnId="{8B1F7255-4ACA-4AF1-A8F6-80B71E55B78F}">
      <dgm:prSet/>
      <dgm:spPr/>
      <dgm:t>
        <a:bodyPr/>
        <a:lstStyle/>
        <a:p>
          <a:endParaRPr lang="ru-RU"/>
        </a:p>
      </dgm:t>
    </dgm:pt>
    <dgm:pt modelId="{8CC3FB6B-DC32-4F43-B387-C57BD2CB0BC6}">
      <dgm:prSet phldrT="[Текст]"/>
      <dgm:spPr/>
      <dgm:t>
        <a:bodyPr/>
        <a:lstStyle/>
        <a:p>
          <a:r>
            <a:rPr lang="en-US" dirty="0" err="1" smtClean="0"/>
            <a:t>TextView</a:t>
          </a:r>
          <a:endParaRPr lang="ru-RU" dirty="0"/>
        </a:p>
      </dgm:t>
    </dgm:pt>
    <dgm:pt modelId="{988F899A-1C34-44AB-8A74-FB65D0429316}" type="parTrans" cxnId="{CE64521D-E27E-4DE0-ACA0-56FA72584717}">
      <dgm:prSet/>
      <dgm:spPr/>
      <dgm:t>
        <a:bodyPr/>
        <a:lstStyle/>
        <a:p>
          <a:endParaRPr lang="ru-RU"/>
        </a:p>
      </dgm:t>
    </dgm:pt>
    <dgm:pt modelId="{CC149C98-E4D4-449D-9690-5474112339DF}" type="sibTrans" cxnId="{CE64521D-E27E-4DE0-ACA0-56FA72584717}">
      <dgm:prSet/>
      <dgm:spPr/>
      <dgm:t>
        <a:bodyPr/>
        <a:lstStyle/>
        <a:p>
          <a:endParaRPr lang="ru-RU"/>
        </a:p>
      </dgm:t>
    </dgm:pt>
    <dgm:pt modelId="{094B271D-88F3-4781-9DB8-E5FA8280A8E0}" type="pres">
      <dgm:prSet presAssocID="{D43D96C6-3B63-4C25-AB5D-EA343EA576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BB08439-D8A2-4643-9DD8-9A47B10CACCD}" type="pres">
      <dgm:prSet presAssocID="{77588138-747B-4207-B77F-C3A202CF815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8D6BDB-C2A2-4AEA-9119-380671AB0090}" type="pres">
      <dgm:prSet presAssocID="{280F4A84-2F8B-4ED9-A2D9-370FA04A54BB}" presName="sibTrans" presStyleCnt="0"/>
      <dgm:spPr/>
    </dgm:pt>
    <dgm:pt modelId="{DE6AF382-B73B-4224-BE87-BCA0D1749F91}" type="pres">
      <dgm:prSet presAssocID="{9E2A7A32-6241-446B-B3C0-4D8DEB04748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61A601-FB67-4041-BF71-6E6248245E8F}" type="pres">
      <dgm:prSet presAssocID="{56582FB5-3620-4231-A187-30B189E9DC83}" presName="sibTrans" presStyleCnt="0"/>
      <dgm:spPr/>
    </dgm:pt>
    <dgm:pt modelId="{04EED756-B59E-48B7-A85D-52F7A9D01D2F}" type="pres">
      <dgm:prSet presAssocID="{A28C0D30-BD56-4A57-B802-41CB5D29B0D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7DDF6B-5A97-43A5-863A-4A7F4AB48E30}" type="pres">
      <dgm:prSet presAssocID="{93D5B942-510C-4889-AF33-2D0AE23EB3C9}" presName="sibTrans" presStyleCnt="0"/>
      <dgm:spPr/>
    </dgm:pt>
    <dgm:pt modelId="{EFD19737-8723-4FA6-8DF8-EC0D61B157F5}" type="pres">
      <dgm:prSet presAssocID="{36CA1E71-0F45-440B-BF48-BC5EC35B97D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441F90-EAA7-4B97-B011-FD4F8FAC29B3}" type="pres">
      <dgm:prSet presAssocID="{3B703AAF-B0BB-48A2-92D8-DE9EF6F1AF91}" presName="sibTrans" presStyleCnt="0"/>
      <dgm:spPr/>
    </dgm:pt>
    <dgm:pt modelId="{85E61473-3FF1-47CE-8EC2-C411751F8856}" type="pres">
      <dgm:prSet presAssocID="{D68BF9E4-8392-4FDD-AB20-117A155517F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1C8961-50A1-47B4-8A38-253D300E269C}" type="pres">
      <dgm:prSet presAssocID="{581F85A8-A3BC-48BF-8854-952DD4CF231E}" presName="sibTrans" presStyleCnt="0"/>
      <dgm:spPr/>
    </dgm:pt>
    <dgm:pt modelId="{BF04DDF8-E507-4150-B234-7374582F984B}" type="pres">
      <dgm:prSet presAssocID="{8F7B4664-14B0-40FE-A2AA-0BD11267175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BD9E50-7049-4A93-863D-A34BB66AB610}" type="pres">
      <dgm:prSet presAssocID="{94A41EF4-ABB3-456E-A96F-57F65591C8A0}" presName="sibTrans" presStyleCnt="0"/>
      <dgm:spPr/>
    </dgm:pt>
    <dgm:pt modelId="{57EF4F55-B9DA-4B56-B513-3673D0FAAB8B}" type="pres">
      <dgm:prSet presAssocID="{8CC3FB6B-DC32-4F43-B387-C57BD2CB0BC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AA9E4C0-48C2-4EED-9DF5-FCD4F07E7EBA}" type="presOf" srcId="{D68BF9E4-8392-4FDD-AB20-117A155517F8}" destId="{85E61473-3FF1-47CE-8EC2-C411751F8856}" srcOrd="0" destOrd="0" presId="urn:microsoft.com/office/officeart/2005/8/layout/default"/>
    <dgm:cxn modelId="{3C8432E2-58E9-44A3-9D24-8FC1017876B8}" type="presOf" srcId="{A28C0D30-BD56-4A57-B802-41CB5D29B0DA}" destId="{04EED756-B59E-48B7-A85D-52F7A9D01D2F}" srcOrd="0" destOrd="0" presId="urn:microsoft.com/office/officeart/2005/8/layout/default"/>
    <dgm:cxn modelId="{756AADDB-C65B-474F-BE67-EC868002768B}" srcId="{D43D96C6-3B63-4C25-AB5D-EA343EA57625}" destId="{36CA1E71-0F45-440B-BF48-BC5EC35B97DF}" srcOrd="3" destOrd="0" parTransId="{5F398132-6145-4360-B3DA-C6F631FB27FF}" sibTransId="{3B703AAF-B0BB-48A2-92D8-DE9EF6F1AF91}"/>
    <dgm:cxn modelId="{06CBA232-C831-4934-B156-D9FB02376E4E}" srcId="{D43D96C6-3B63-4C25-AB5D-EA343EA57625}" destId="{77588138-747B-4207-B77F-C3A202CF8154}" srcOrd="0" destOrd="0" parTransId="{C354EB52-94BA-4997-989D-DEF9E84833E5}" sibTransId="{280F4A84-2F8B-4ED9-A2D9-370FA04A54BB}"/>
    <dgm:cxn modelId="{41C0D6C9-46EF-4172-B6B9-22410E1736BD}" srcId="{D43D96C6-3B63-4C25-AB5D-EA343EA57625}" destId="{D68BF9E4-8392-4FDD-AB20-117A155517F8}" srcOrd="4" destOrd="0" parTransId="{E0467FE1-1A72-45CC-8FB4-EE6E12CF9139}" sibTransId="{581F85A8-A3BC-48BF-8854-952DD4CF231E}"/>
    <dgm:cxn modelId="{2AC4E852-D368-4E73-B7D5-546870B37DF0}" srcId="{D43D96C6-3B63-4C25-AB5D-EA343EA57625}" destId="{A28C0D30-BD56-4A57-B802-41CB5D29B0DA}" srcOrd="2" destOrd="0" parTransId="{77977B82-7230-49DD-A141-C7BA8430DF62}" sibTransId="{93D5B942-510C-4889-AF33-2D0AE23EB3C9}"/>
    <dgm:cxn modelId="{22890513-123F-427C-8C2B-027C1F9FEDE0}" type="presOf" srcId="{8CC3FB6B-DC32-4F43-B387-C57BD2CB0BC6}" destId="{57EF4F55-B9DA-4B56-B513-3673D0FAAB8B}" srcOrd="0" destOrd="0" presId="urn:microsoft.com/office/officeart/2005/8/layout/default"/>
    <dgm:cxn modelId="{6ECBBCAB-549E-4895-B7BB-E1E54BF4700F}" type="presOf" srcId="{8F7B4664-14B0-40FE-A2AA-0BD112671757}" destId="{BF04DDF8-E507-4150-B234-7374582F984B}" srcOrd="0" destOrd="0" presId="urn:microsoft.com/office/officeart/2005/8/layout/default"/>
    <dgm:cxn modelId="{8B1F7255-4ACA-4AF1-A8F6-80B71E55B78F}" srcId="{D43D96C6-3B63-4C25-AB5D-EA343EA57625}" destId="{8F7B4664-14B0-40FE-A2AA-0BD112671757}" srcOrd="5" destOrd="0" parTransId="{4DB8D036-36F4-439E-8104-100883D6037E}" sibTransId="{94A41EF4-ABB3-456E-A96F-57F65591C8A0}"/>
    <dgm:cxn modelId="{F2A30477-7067-4064-92F4-9F22877940A5}" type="presOf" srcId="{9E2A7A32-6241-446B-B3C0-4D8DEB04748E}" destId="{DE6AF382-B73B-4224-BE87-BCA0D1749F91}" srcOrd="0" destOrd="0" presId="urn:microsoft.com/office/officeart/2005/8/layout/default"/>
    <dgm:cxn modelId="{41A29243-F1CE-4661-890D-6274ABE3B75E}" type="presOf" srcId="{77588138-747B-4207-B77F-C3A202CF8154}" destId="{2BB08439-D8A2-4643-9DD8-9A47B10CACCD}" srcOrd="0" destOrd="0" presId="urn:microsoft.com/office/officeart/2005/8/layout/default"/>
    <dgm:cxn modelId="{E2212139-2DE6-4CE0-BDE7-D76AE718A837}" type="presOf" srcId="{D43D96C6-3B63-4C25-AB5D-EA343EA57625}" destId="{094B271D-88F3-4781-9DB8-E5FA8280A8E0}" srcOrd="0" destOrd="0" presId="urn:microsoft.com/office/officeart/2005/8/layout/default"/>
    <dgm:cxn modelId="{CE64521D-E27E-4DE0-ACA0-56FA72584717}" srcId="{D43D96C6-3B63-4C25-AB5D-EA343EA57625}" destId="{8CC3FB6B-DC32-4F43-B387-C57BD2CB0BC6}" srcOrd="6" destOrd="0" parTransId="{988F899A-1C34-44AB-8A74-FB65D0429316}" sibTransId="{CC149C98-E4D4-449D-9690-5474112339DF}"/>
    <dgm:cxn modelId="{89B22A4B-5205-4AC2-8BF3-D2BBCF615AD9}" type="presOf" srcId="{36CA1E71-0F45-440B-BF48-BC5EC35B97DF}" destId="{EFD19737-8723-4FA6-8DF8-EC0D61B157F5}" srcOrd="0" destOrd="0" presId="urn:microsoft.com/office/officeart/2005/8/layout/default"/>
    <dgm:cxn modelId="{7DE51A2E-B0E2-4961-A50F-BF8A1D694540}" srcId="{D43D96C6-3B63-4C25-AB5D-EA343EA57625}" destId="{9E2A7A32-6241-446B-B3C0-4D8DEB04748E}" srcOrd="1" destOrd="0" parTransId="{AB200C0F-EA74-4D05-BCE5-E01E67E99D86}" sibTransId="{56582FB5-3620-4231-A187-30B189E9DC83}"/>
    <dgm:cxn modelId="{5BDB0E48-020E-493E-9F09-30FFD093FF7D}" type="presParOf" srcId="{094B271D-88F3-4781-9DB8-E5FA8280A8E0}" destId="{2BB08439-D8A2-4643-9DD8-9A47B10CACCD}" srcOrd="0" destOrd="0" presId="urn:microsoft.com/office/officeart/2005/8/layout/default"/>
    <dgm:cxn modelId="{A09249D4-CDD1-4495-96A0-817057B2B004}" type="presParOf" srcId="{094B271D-88F3-4781-9DB8-E5FA8280A8E0}" destId="{018D6BDB-C2A2-4AEA-9119-380671AB0090}" srcOrd="1" destOrd="0" presId="urn:microsoft.com/office/officeart/2005/8/layout/default"/>
    <dgm:cxn modelId="{B6B13FC6-1957-4D3C-93A4-2E8FA561F24E}" type="presParOf" srcId="{094B271D-88F3-4781-9DB8-E5FA8280A8E0}" destId="{DE6AF382-B73B-4224-BE87-BCA0D1749F91}" srcOrd="2" destOrd="0" presId="urn:microsoft.com/office/officeart/2005/8/layout/default"/>
    <dgm:cxn modelId="{3EC4562B-9A3A-460A-922B-A42E41AA612B}" type="presParOf" srcId="{094B271D-88F3-4781-9DB8-E5FA8280A8E0}" destId="{6F61A601-FB67-4041-BF71-6E6248245E8F}" srcOrd="3" destOrd="0" presId="urn:microsoft.com/office/officeart/2005/8/layout/default"/>
    <dgm:cxn modelId="{22C169D6-8CB0-4513-950D-7C531BC91FD5}" type="presParOf" srcId="{094B271D-88F3-4781-9DB8-E5FA8280A8E0}" destId="{04EED756-B59E-48B7-A85D-52F7A9D01D2F}" srcOrd="4" destOrd="0" presId="urn:microsoft.com/office/officeart/2005/8/layout/default"/>
    <dgm:cxn modelId="{0235706C-98AB-4C7E-8E4A-1C270A34829F}" type="presParOf" srcId="{094B271D-88F3-4781-9DB8-E5FA8280A8E0}" destId="{4F7DDF6B-5A97-43A5-863A-4A7F4AB48E30}" srcOrd="5" destOrd="0" presId="urn:microsoft.com/office/officeart/2005/8/layout/default"/>
    <dgm:cxn modelId="{8B6B6B6D-02C0-46E3-BDCE-2771B024CD4F}" type="presParOf" srcId="{094B271D-88F3-4781-9DB8-E5FA8280A8E0}" destId="{EFD19737-8723-4FA6-8DF8-EC0D61B157F5}" srcOrd="6" destOrd="0" presId="urn:microsoft.com/office/officeart/2005/8/layout/default"/>
    <dgm:cxn modelId="{04B0680F-F5A3-4CF9-AC8A-11285E5E5E20}" type="presParOf" srcId="{094B271D-88F3-4781-9DB8-E5FA8280A8E0}" destId="{6C441F90-EAA7-4B97-B011-FD4F8FAC29B3}" srcOrd="7" destOrd="0" presId="urn:microsoft.com/office/officeart/2005/8/layout/default"/>
    <dgm:cxn modelId="{9A4AA02F-5F89-4771-A7F9-5D45E5DE38F2}" type="presParOf" srcId="{094B271D-88F3-4781-9DB8-E5FA8280A8E0}" destId="{85E61473-3FF1-47CE-8EC2-C411751F8856}" srcOrd="8" destOrd="0" presId="urn:microsoft.com/office/officeart/2005/8/layout/default"/>
    <dgm:cxn modelId="{227A34F6-9DF1-4714-8851-3681C40596BB}" type="presParOf" srcId="{094B271D-88F3-4781-9DB8-E5FA8280A8E0}" destId="{8E1C8961-50A1-47B4-8A38-253D300E269C}" srcOrd="9" destOrd="0" presId="urn:microsoft.com/office/officeart/2005/8/layout/default"/>
    <dgm:cxn modelId="{DEEABBF0-080C-4F95-A60A-12D1BA9BFAAA}" type="presParOf" srcId="{094B271D-88F3-4781-9DB8-E5FA8280A8E0}" destId="{BF04DDF8-E507-4150-B234-7374582F984B}" srcOrd="10" destOrd="0" presId="urn:microsoft.com/office/officeart/2005/8/layout/default"/>
    <dgm:cxn modelId="{4BDFBB8D-77D4-4C5B-94AA-C43AE35E44DC}" type="presParOf" srcId="{094B271D-88F3-4781-9DB8-E5FA8280A8E0}" destId="{2BBD9E50-7049-4A93-863D-A34BB66AB610}" srcOrd="11" destOrd="0" presId="urn:microsoft.com/office/officeart/2005/8/layout/default"/>
    <dgm:cxn modelId="{EC5E86AD-3FC2-4797-B1C8-EA4B079B64B4}" type="presParOf" srcId="{094B271D-88F3-4781-9DB8-E5FA8280A8E0}" destId="{57EF4F55-B9DA-4B56-B513-3673D0FAAB8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F3557-E059-4F60-B9AE-8334621E06AC}">
      <dsp:nvSpPr>
        <dsp:cNvPr id="0" name=""/>
        <dsp:cNvSpPr/>
      </dsp:nvSpPr>
      <dsp:spPr>
        <a:xfrm>
          <a:off x="887" y="128992"/>
          <a:ext cx="2077756" cy="103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FrameLayout</a:t>
          </a:r>
          <a:endParaRPr lang="ru-RU" sz="2100" kern="1200" dirty="0"/>
        </a:p>
      </dsp:txBody>
      <dsp:txXfrm>
        <a:off x="31315" y="159420"/>
        <a:ext cx="2016900" cy="978022"/>
      </dsp:txXfrm>
    </dsp:sp>
    <dsp:sp modelId="{AD6211F0-81B3-4CB4-9E65-B4AC6BA89EBF}">
      <dsp:nvSpPr>
        <dsp:cNvPr id="0" name=""/>
        <dsp:cNvSpPr/>
      </dsp:nvSpPr>
      <dsp:spPr>
        <a:xfrm>
          <a:off x="2598084" y="128992"/>
          <a:ext cx="2077756" cy="103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LinearLayout</a:t>
          </a:r>
          <a:endParaRPr lang="ru-RU" sz="2100" kern="1200" dirty="0"/>
        </a:p>
      </dsp:txBody>
      <dsp:txXfrm>
        <a:off x="2628512" y="159420"/>
        <a:ext cx="2016900" cy="978022"/>
      </dsp:txXfrm>
    </dsp:sp>
    <dsp:sp modelId="{47FB289D-C517-4DD0-B56C-DE41C90861DB}">
      <dsp:nvSpPr>
        <dsp:cNvPr id="0" name=""/>
        <dsp:cNvSpPr/>
      </dsp:nvSpPr>
      <dsp:spPr>
        <a:xfrm>
          <a:off x="5195280" y="128992"/>
          <a:ext cx="2077756" cy="103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RelativeLayout</a:t>
          </a:r>
          <a:endParaRPr lang="ru-RU" sz="2100" kern="1200" dirty="0"/>
        </a:p>
      </dsp:txBody>
      <dsp:txXfrm>
        <a:off x="5225708" y="159420"/>
        <a:ext cx="2016900" cy="978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08439-D8A2-4643-9DD8-9A47B10CACCD}">
      <dsp:nvSpPr>
        <dsp:cNvPr id="0" name=""/>
        <dsp:cNvSpPr/>
      </dsp:nvSpPr>
      <dsp:spPr>
        <a:xfrm>
          <a:off x="341419" y="1068"/>
          <a:ext cx="1549297" cy="92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AnalogClock</a:t>
          </a:r>
          <a:endParaRPr lang="ru-RU" sz="1700" kern="1200" dirty="0"/>
        </a:p>
      </dsp:txBody>
      <dsp:txXfrm>
        <a:off x="341419" y="1068"/>
        <a:ext cx="1549297" cy="929578"/>
      </dsp:txXfrm>
    </dsp:sp>
    <dsp:sp modelId="{DE6AF382-B73B-4224-BE87-BCA0D1749F91}">
      <dsp:nvSpPr>
        <dsp:cNvPr id="0" name=""/>
        <dsp:cNvSpPr/>
      </dsp:nvSpPr>
      <dsp:spPr>
        <a:xfrm>
          <a:off x="2045646" y="1068"/>
          <a:ext cx="1549297" cy="92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Button</a:t>
          </a:r>
          <a:endParaRPr lang="ru-RU" sz="1700" kern="1200" dirty="0"/>
        </a:p>
      </dsp:txBody>
      <dsp:txXfrm>
        <a:off x="2045646" y="1068"/>
        <a:ext cx="1549297" cy="929578"/>
      </dsp:txXfrm>
    </dsp:sp>
    <dsp:sp modelId="{04EED756-B59E-48B7-A85D-52F7A9D01D2F}">
      <dsp:nvSpPr>
        <dsp:cNvPr id="0" name=""/>
        <dsp:cNvSpPr/>
      </dsp:nvSpPr>
      <dsp:spPr>
        <a:xfrm>
          <a:off x="3749872" y="1068"/>
          <a:ext cx="1549297" cy="92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Chronometer</a:t>
          </a:r>
          <a:endParaRPr lang="ru-RU" sz="1700" kern="1200" dirty="0"/>
        </a:p>
      </dsp:txBody>
      <dsp:txXfrm>
        <a:off x="3749872" y="1068"/>
        <a:ext cx="1549297" cy="929578"/>
      </dsp:txXfrm>
    </dsp:sp>
    <dsp:sp modelId="{EFD19737-8723-4FA6-8DF8-EC0D61B157F5}">
      <dsp:nvSpPr>
        <dsp:cNvPr id="0" name=""/>
        <dsp:cNvSpPr/>
      </dsp:nvSpPr>
      <dsp:spPr>
        <a:xfrm>
          <a:off x="5454099" y="1068"/>
          <a:ext cx="1549297" cy="92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ImageButton</a:t>
          </a:r>
          <a:endParaRPr lang="ru-RU" sz="1700" kern="1200" dirty="0"/>
        </a:p>
      </dsp:txBody>
      <dsp:txXfrm>
        <a:off x="5454099" y="1068"/>
        <a:ext cx="1549297" cy="929578"/>
      </dsp:txXfrm>
    </dsp:sp>
    <dsp:sp modelId="{85E61473-3FF1-47CE-8EC2-C411751F8856}">
      <dsp:nvSpPr>
        <dsp:cNvPr id="0" name=""/>
        <dsp:cNvSpPr/>
      </dsp:nvSpPr>
      <dsp:spPr>
        <a:xfrm>
          <a:off x="1193532" y="1085576"/>
          <a:ext cx="1549297" cy="92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ImageView</a:t>
          </a:r>
          <a:endParaRPr lang="ru-RU" sz="1700" kern="1200" dirty="0"/>
        </a:p>
      </dsp:txBody>
      <dsp:txXfrm>
        <a:off x="1193532" y="1085576"/>
        <a:ext cx="1549297" cy="929578"/>
      </dsp:txXfrm>
    </dsp:sp>
    <dsp:sp modelId="{BF04DDF8-E507-4150-B234-7374582F984B}">
      <dsp:nvSpPr>
        <dsp:cNvPr id="0" name=""/>
        <dsp:cNvSpPr/>
      </dsp:nvSpPr>
      <dsp:spPr>
        <a:xfrm>
          <a:off x="2897759" y="1085576"/>
          <a:ext cx="1549297" cy="92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ProgressBar</a:t>
          </a:r>
          <a:endParaRPr lang="ru-RU" sz="1700" kern="1200" dirty="0"/>
        </a:p>
      </dsp:txBody>
      <dsp:txXfrm>
        <a:off x="2897759" y="1085576"/>
        <a:ext cx="1549297" cy="929578"/>
      </dsp:txXfrm>
    </dsp:sp>
    <dsp:sp modelId="{57EF4F55-B9DA-4B56-B513-3673D0FAAB8B}">
      <dsp:nvSpPr>
        <dsp:cNvPr id="0" name=""/>
        <dsp:cNvSpPr/>
      </dsp:nvSpPr>
      <dsp:spPr>
        <a:xfrm>
          <a:off x="4601986" y="1085576"/>
          <a:ext cx="1549297" cy="92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TextView</a:t>
          </a:r>
          <a:endParaRPr lang="ru-RU" sz="1700" kern="1200" dirty="0"/>
        </a:p>
      </dsp:txBody>
      <dsp:txXfrm>
        <a:off x="4601986" y="1085576"/>
        <a:ext cx="1549297" cy="929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19.10.2012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19.10.2012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19.10.2012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19.10.2012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19.10.2012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19.10.2012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19.10.2012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19.10.2012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19.10.2012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practices/ui_guidelines/widget_desig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62775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Асинхронное выполнение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887" y="1196752"/>
            <a:ext cx="7731569" cy="52629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SomeAsyncTask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&lt;String, Integer, Integer&gt;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protected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onProgressUpdate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(Integer... progress)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[...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Обновление индикатора хода выполнения, уведомления или другого элемента пользовательского интерфейса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...]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protected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onPostExecute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(Integer... result)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[...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Отображение результатов выполнения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protected Integer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doInBackground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(String... parameter)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myProgress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[...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Выполнение задачи, обновление прогресса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myProgress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...]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PublishProgress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myProgress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[...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Продолжение выполнения задачи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Вернуть значение для передачи в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PostExecute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4088436" cy="673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</a:t>
            </a:r>
            <a:r>
              <a:rPr lang="ru-RU" dirty="0" smtClean="0"/>
              <a:t>и</a:t>
            </a:r>
            <a:r>
              <a:rPr lang="en-US" dirty="0" smtClean="0"/>
              <a:t> Handler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private Handler </a:t>
            </a:r>
            <a:r>
              <a:rPr lang="en-US" sz="1400" b="1" dirty="0" err="1"/>
              <a:t>handler</a:t>
            </a:r>
            <a:r>
              <a:rPr lang="en-US" sz="1400" b="1" dirty="0"/>
              <a:t> = new Handler();</a:t>
            </a:r>
          </a:p>
          <a:p>
            <a:endParaRPr lang="en-US" sz="1400" b="1" dirty="0"/>
          </a:p>
          <a:p>
            <a:r>
              <a:rPr lang="en-US" sz="1400" b="1" dirty="0"/>
              <a:t>private void </a:t>
            </a:r>
            <a:r>
              <a:rPr lang="en-US" sz="1400" b="1" dirty="0" err="1"/>
              <a:t>mainProcessing</a:t>
            </a:r>
            <a:r>
              <a:rPr lang="en-US" sz="1400" b="1" dirty="0"/>
              <a:t>() {</a:t>
            </a:r>
          </a:p>
          <a:p>
            <a:r>
              <a:rPr lang="en-US" sz="1400" b="1" dirty="0"/>
              <a:t>  Thread </a:t>
            </a:r>
            <a:r>
              <a:rPr lang="en-US" sz="1400" b="1" dirty="0" err="1"/>
              <a:t>thread</a:t>
            </a:r>
            <a:r>
              <a:rPr lang="en-US" sz="1400" b="1" dirty="0"/>
              <a:t> = new Thread(null, </a:t>
            </a:r>
            <a:r>
              <a:rPr lang="en-US" sz="1400" b="1" dirty="0" err="1"/>
              <a:t>doBackgroundThreadProcessing</a:t>
            </a:r>
            <a:r>
              <a:rPr lang="en-US" sz="1400" b="1" dirty="0"/>
              <a:t>, "Background"); 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thread.start</a:t>
            </a:r>
            <a:r>
              <a:rPr lang="en-US" sz="1400" b="1" dirty="0"/>
              <a:t>();</a:t>
            </a:r>
          </a:p>
          <a:p>
            <a:r>
              <a:rPr lang="en-US" sz="1400" b="1" dirty="0" smtClean="0"/>
              <a:t>}</a:t>
            </a:r>
            <a:endParaRPr lang="en-US" sz="1400" b="1" dirty="0"/>
          </a:p>
          <a:p>
            <a:r>
              <a:rPr lang="en-US" sz="1400" b="1" dirty="0"/>
              <a:t>private Runnable </a:t>
            </a:r>
            <a:r>
              <a:rPr lang="en-US" sz="1400" b="1" dirty="0" err="1"/>
              <a:t>doBackgroundThreadProcessing</a:t>
            </a:r>
            <a:r>
              <a:rPr lang="en-US" sz="1400" b="1" dirty="0"/>
              <a:t> = new Runnable() {</a:t>
            </a:r>
          </a:p>
          <a:p>
            <a:r>
              <a:rPr lang="en-US" sz="1400" b="1" dirty="0"/>
              <a:t>  public void run() {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backgroundThreadProcessing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}</a:t>
            </a:r>
          </a:p>
          <a:p>
            <a:r>
              <a:rPr lang="en-US" sz="1400" b="1" dirty="0" smtClean="0"/>
              <a:t>};</a:t>
            </a:r>
            <a:endParaRPr lang="en-US" sz="1400" b="1" dirty="0"/>
          </a:p>
          <a:p>
            <a:r>
              <a:rPr lang="en-US" sz="1400" dirty="0" smtClean="0"/>
              <a:t>// </a:t>
            </a:r>
            <a:r>
              <a:rPr lang="ru-RU" sz="1400" dirty="0" smtClean="0"/>
              <a:t>Метод для выполнения трудоемких операций в фоновом режиме</a:t>
            </a:r>
            <a:endParaRPr lang="en-US" sz="1400" dirty="0"/>
          </a:p>
          <a:p>
            <a:r>
              <a:rPr lang="en-US" sz="1400" b="1" dirty="0"/>
              <a:t>private void </a:t>
            </a:r>
            <a:r>
              <a:rPr lang="en-US" sz="1400" b="1" dirty="0" err="1"/>
              <a:t>backgroundThreadProcessing</a:t>
            </a:r>
            <a:r>
              <a:rPr lang="en-US" sz="1400" b="1" dirty="0"/>
              <a:t>() {</a:t>
            </a:r>
          </a:p>
          <a:p>
            <a:r>
              <a:rPr lang="en-US" sz="1400" b="1" dirty="0"/>
              <a:t>  </a:t>
            </a:r>
            <a:r>
              <a:rPr lang="en-US" sz="1400" dirty="0"/>
              <a:t>[ ... </a:t>
            </a:r>
            <a:r>
              <a:rPr lang="ru-RU" sz="1400" dirty="0" smtClean="0"/>
              <a:t>Некоторые </a:t>
            </a:r>
            <a:r>
              <a:rPr lang="ru-RU" sz="1400" dirty="0" err="1" smtClean="0"/>
              <a:t>трудозатратные</a:t>
            </a:r>
            <a:r>
              <a:rPr lang="ru-RU" sz="1400" dirty="0" smtClean="0"/>
              <a:t> операции</a:t>
            </a:r>
            <a:r>
              <a:rPr lang="en-US" sz="1400" dirty="0" smtClean="0"/>
              <a:t> </a:t>
            </a:r>
            <a:r>
              <a:rPr lang="en-US" sz="1400" dirty="0"/>
              <a:t>... ]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handler.post</a:t>
            </a:r>
            <a:r>
              <a:rPr lang="en-US" sz="1400" b="1" dirty="0"/>
              <a:t>(</a:t>
            </a:r>
            <a:r>
              <a:rPr lang="en-US" sz="1400" b="1" dirty="0" err="1"/>
              <a:t>doUpdateGUI</a:t>
            </a:r>
            <a:r>
              <a:rPr lang="en-US" sz="1400" b="1" dirty="0"/>
              <a:t>); </a:t>
            </a:r>
          </a:p>
          <a:p>
            <a:r>
              <a:rPr lang="en-US" sz="1400" b="1" dirty="0" smtClean="0"/>
              <a:t>}</a:t>
            </a:r>
            <a:endParaRPr lang="en-US" sz="1400" b="1" dirty="0"/>
          </a:p>
          <a:p>
            <a:r>
              <a:rPr lang="en-US" sz="1400" dirty="0"/>
              <a:t>// </a:t>
            </a:r>
            <a:r>
              <a:rPr lang="ru-RU" sz="1400" dirty="0" smtClean="0"/>
              <a:t>Экземпляр </a:t>
            </a:r>
            <a:r>
              <a:rPr lang="en-US" sz="1400" dirty="0" smtClean="0"/>
              <a:t>Runnable</a:t>
            </a:r>
            <a:r>
              <a:rPr lang="ru-RU" sz="1400" dirty="0" smtClean="0"/>
              <a:t>, который обновляет пользовательский интерфейс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dirty="0"/>
              <a:t>private Runnable </a:t>
            </a:r>
            <a:r>
              <a:rPr lang="en-US" sz="1400" b="1" dirty="0" err="1"/>
              <a:t>doUpdateGUI</a:t>
            </a:r>
            <a:r>
              <a:rPr lang="en-US" sz="1400" b="1" dirty="0"/>
              <a:t> = new Runnable() {</a:t>
            </a:r>
          </a:p>
          <a:p>
            <a:r>
              <a:rPr lang="en-US" sz="1400" b="1" dirty="0"/>
              <a:t>  public void run() {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updateGUI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}</a:t>
            </a:r>
          </a:p>
          <a:p>
            <a:r>
              <a:rPr lang="en-US" sz="1400" b="1" dirty="0" smtClean="0"/>
              <a:t>};</a:t>
            </a:r>
            <a:endParaRPr lang="en-US" sz="1400" b="1" dirty="0"/>
          </a:p>
          <a:p>
            <a:r>
              <a:rPr lang="en-US" sz="1400" b="1" dirty="0"/>
              <a:t>private void </a:t>
            </a:r>
            <a:r>
              <a:rPr lang="en-US" sz="1400" b="1" dirty="0" err="1"/>
              <a:t>updateGUI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[ ... </a:t>
            </a:r>
            <a:r>
              <a:rPr lang="ru-RU" sz="1400" dirty="0" smtClean="0"/>
              <a:t>Отобразить изменения в пользовательском интерфейсе</a:t>
            </a:r>
            <a:r>
              <a:rPr lang="en-US" sz="1400" dirty="0" smtClean="0"/>
              <a:t>... </a:t>
            </a:r>
            <a:r>
              <a:rPr lang="en-US" sz="1400" dirty="0"/>
              <a:t>]</a:t>
            </a:r>
          </a:p>
          <a:p>
            <a:r>
              <a:rPr lang="en-US" sz="1400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692696"/>
            <a:ext cx="7024744" cy="576064"/>
          </a:xfrm>
        </p:spPr>
        <p:txBody>
          <a:bodyPr>
            <a:noAutofit/>
          </a:bodyPr>
          <a:lstStyle/>
          <a:p>
            <a:r>
              <a:rPr lang="ru-RU" sz="3600" dirty="0" smtClean="0"/>
              <a:t>Уведомления типа </a:t>
            </a:r>
            <a:r>
              <a:rPr lang="en-US" sz="3600" dirty="0" smtClean="0"/>
              <a:t>Toast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Toast </a:t>
            </a:r>
            <a:r>
              <a:rPr lang="en-US" b="1" dirty="0" err="1" smtClean="0"/>
              <a:t>makeText</a:t>
            </a:r>
            <a:r>
              <a:rPr lang="en-US" b="1" dirty="0" smtClean="0"/>
              <a:t>(Context </a:t>
            </a:r>
            <a:r>
              <a:rPr lang="en-US" b="1" dirty="0" err="1" smtClean="0"/>
              <a:t>applicationContext</a:t>
            </a:r>
            <a:r>
              <a:rPr lang="en-US" b="1" dirty="0" smtClean="0"/>
              <a:t>, String </a:t>
            </a:r>
            <a:r>
              <a:rPr lang="en-US" b="1" dirty="0" err="1" smtClean="0"/>
              <a:t>msg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duration)</a:t>
            </a:r>
          </a:p>
          <a:p>
            <a:endParaRPr lang="en-US" b="1" dirty="0" smtClean="0"/>
          </a:p>
          <a:p>
            <a:r>
              <a:rPr lang="en-US" b="1" dirty="0" smtClean="0"/>
              <a:t>show()</a:t>
            </a:r>
          </a:p>
          <a:p>
            <a:endParaRPr lang="en-US" b="1" dirty="0"/>
          </a:p>
          <a:p>
            <a:r>
              <a:rPr lang="en-US" b="1" dirty="0" err="1" smtClean="0"/>
              <a:t>setGravity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gravity,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offsetX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offsetY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i="1" dirty="0" smtClean="0"/>
              <a:t>Gravity: LEFT, RIGHT, TOP, BOTTOM</a:t>
            </a:r>
          </a:p>
          <a:p>
            <a:endParaRPr lang="en-US" i="1" dirty="0"/>
          </a:p>
          <a:p>
            <a:r>
              <a:rPr lang="en-US" b="1" dirty="0" err="1" smtClean="0"/>
              <a:t>setView</a:t>
            </a:r>
            <a:r>
              <a:rPr lang="en-US" b="1" dirty="0" smtClean="0"/>
              <a:t>(View v)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544820" cy="6480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Notifications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81355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Создание уведомления для строки статуса</a:t>
            </a:r>
            <a:r>
              <a:rPr lang="en-US" sz="1600" dirty="0"/>
              <a:t>:</a:t>
            </a:r>
            <a:endParaRPr lang="en-US" sz="1600" dirty="0" smtClean="0"/>
          </a:p>
          <a:p>
            <a:r>
              <a:rPr lang="en-US" sz="1600" b="1" dirty="0" smtClean="0"/>
              <a:t>notification = new Notification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iconIdentifier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StringtickerText</a:t>
            </a:r>
            <a:r>
              <a:rPr lang="en-US" sz="1600" b="1" dirty="0" smtClean="0"/>
              <a:t>, long when )</a:t>
            </a:r>
            <a:endParaRPr lang="ru-RU" sz="1600" b="1" dirty="0" smtClean="0"/>
          </a:p>
          <a:p>
            <a:endParaRPr lang="ru-RU" sz="1600" b="1" dirty="0"/>
          </a:p>
          <a:p>
            <a:r>
              <a:rPr lang="ru-RU" sz="1600" dirty="0" smtClean="0"/>
              <a:t>Число событий:</a:t>
            </a:r>
          </a:p>
          <a:p>
            <a:r>
              <a:rPr lang="en-US" sz="1600" b="1" dirty="0" err="1"/>
              <a:t>n</a:t>
            </a:r>
            <a:r>
              <a:rPr lang="en-US" sz="1600" b="1" dirty="0" err="1" smtClean="0"/>
              <a:t>otification.number</a:t>
            </a:r>
            <a:r>
              <a:rPr lang="en-US" sz="1600" b="1" dirty="0" smtClean="0"/>
              <a:t> = n</a:t>
            </a:r>
          </a:p>
          <a:p>
            <a:endParaRPr lang="en-US" sz="1600" dirty="0"/>
          </a:p>
          <a:p>
            <a:r>
              <a:rPr lang="ru-RU" sz="1600" dirty="0" smtClean="0"/>
              <a:t>Расширенная информация об уведомлении </a:t>
            </a:r>
          </a:p>
          <a:p>
            <a:r>
              <a:rPr lang="ru-RU" sz="1600" dirty="0" smtClean="0"/>
              <a:t>(показывается при щелчке по иконке в строке статуса):</a:t>
            </a:r>
          </a:p>
          <a:p>
            <a:r>
              <a:rPr lang="en-US" sz="1600" b="1" dirty="0" err="1"/>
              <a:t>n</a:t>
            </a:r>
            <a:r>
              <a:rPr lang="en-US" sz="1600" b="1" dirty="0" err="1" smtClean="0"/>
              <a:t>otification.setLatestEventInfo</a:t>
            </a:r>
            <a:r>
              <a:rPr lang="en-US" sz="1600" b="1" dirty="0" smtClean="0"/>
              <a:t>(Context c, String </a:t>
            </a:r>
            <a:r>
              <a:rPr lang="en-US" sz="1600" b="1" dirty="0" err="1" smtClean="0"/>
              <a:t>titleEx</a:t>
            </a:r>
            <a:r>
              <a:rPr lang="en-US" sz="1600" b="1" dirty="0" smtClean="0"/>
              <a:t>, String </a:t>
            </a:r>
            <a:r>
              <a:rPr lang="en-US" sz="1600" b="1" dirty="0" err="1" smtClean="0"/>
              <a:t>textEx</a:t>
            </a:r>
            <a:r>
              <a:rPr lang="en-US" sz="1600" b="1" dirty="0" smtClean="0"/>
              <a:t>, Intent i)</a:t>
            </a:r>
          </a:p>
          <a:p>
            <a:endParaRPr lang="en-US" sz="1600" dirty="0"/>
          </a:p>
          <a:p>
            <a:r>
              <a:rPr lang="ru-RU" sz="1600" dirty="0" smtClean="0"/>
              <a:t>Изменение разметки для расширенного показа:</a:t>
            </a:r>
          </a:p>
          <a:p>
            <a:r>
              <a:rPr lang="en-US" sz="1600" b="1" dirty="0" err="1"/>
              <a:t>n</a:t>
            </a:r>
            <a:r>
              <a:rPr lang="en-US" sz="1600" b="1" dirty="0" err="1" smtClean="0"/>
              <a:t>otification.contentView.setImageViewResource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rId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Drawable</a:t>
            </a:r>
            <a:r>
              <a:rPr lang="en-US" sz="1600" b="1" dirty="0" smtClean="0"/>
              <a:t> d)</a:t>
            </a:r>
          </a:p>
          <a:p>
            <a:endParaRPr lang="en-US" sz="1600" b="1" dirty="0" smtClean="0"/>
          </a:p>
          <a:p>
            <a:r>
              <a:rPr lang="en-US" sz="1600" b="1" dirty="0" err="1"/>
              <a:t>n</a:t>
            </a:r>
            <a:r>
              <a:rPr lang="en-US" sz="1600" b="1" dirty="0" err="1" smtClean="0"/>
              <a:t>otification.contentView.setTextViewText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/>
              <a:t>rId</a:t>
            </a:r>
            <a:r>
              <a:rPr lang="en-US" sz="1600" b="1" dirty="0"/>
              <a:t>, </a:t>
            </a:r>
            <a:r>
              <a:rPr lang="en-US" sz="1600" b="1" dirty="0" smtClean="0"/>
              <a:t>String text)</a:t>
            </a:r>
          </a:p>
          <a:p>
            <a:endParaRPr lang="en-US" sz="1600" b="1" dirty="0"/>
          </a:p>
          <a:p>
            <a:r>
              <a:rPr lang="en-US" sz="1600" b="1" dirty="0" err="1"/>
              <a:t>n</a:t>
            </a:r>
            <a:r>
              <a:rPr lang="en-US" sz="1600" b="1" dirty="0" err="1" smtClean="0"/>
              <a:t>otification.contentView.setProgressBar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rId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max,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current, </a:t>
            </a:r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ind</a:t>
            </a:r>
            <a:r>
              <a:rPr lang="en-US" sz="1600" b="1" dirty="0" smtClean="0"/>
              <a:t>)</a:t>
            </a:r>
          </a:p>
          <a:p>
            <a:endParaRPr lang="en-US" sz="1600" dirty="0"/>
          </a:p>
          <a:p>
            <a:r>
              <a:rPr lang="ru-RU" sz="1600" dirty="0" smtClean="0"/>
              <a:t>Показ/отмена показа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r>
              <a:rPr lang="en-US" sz="1600" b="1" dirty="0" err="1" smtClean="0"/>
              <a:t>notificationManager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getSystemService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Context.NOTIFICATION_SERVICE</a:t>
            </a:r>
            <a:r>
              <a:rPr lang="en-US" sz="1600" b="1" dirty="0" smtClean="0"/>
              <a:t>)</a:t>
            </a:r>
          </a:p>
          <a:p>
            <a:r>
              <a:rPr lang="en-US" sz="1600" b="1" dirty="0" err="1" smtClean="0"/>
              <a:t>notificationManager.notify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notificationId</a:t>
            </a:r>
            <a:r>
              <a:rPr lang="en-US" sz="1600" b="1" dirty="0" smtClean="0"/>
              <a:t>, notification)</a:t>
            </a:r>
          </a:p>
          <a:p>
            <a:r>
              <a:rPr lang="en-US" sz="1600" b="1" dirty="0" err="1" smtClean="0"/>
              <a:t>notificationManager.cancel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notificationId</a:t>
            </a:r>
            <a:r>
              <a:rPr lang="en-US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5002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832" y="908720"/>
            <a:ext cx="7024744" cy="720080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Нестандатные</a:t>
            </a:r>
            <a:r>
              <a:rPr lang="ru-RU" sz="3200" dirty="0" smtClean="0"/>
              <a:t> расширенные Уведомления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862822"/>
            <a:ext cx="8064896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Notification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notification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= new Notification(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R.drawable.icon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                                         "Custom Content",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                                     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System.currentTimeMillis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notification.flags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notification.flags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Notification.FLAG_ONGOING_EVENT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notification.contentView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RemoteViews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this.getPackageName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(), </a:t>
            </a: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                                          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R.layout.my_status_window_layout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  <a:cs typeface="Consolas" pitchFamily="49" charset="0"/>
              </a:rPr>
              <a:t>Intent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intent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= new Intent(this,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MyActivity.class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PendingIntent.getActivity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(this, 0, intent, 0));</a:t>
            </a:r>
          </a:p>
          <a:p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notification.contentIntent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pendingIntent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;</a:t>
            </a:r>
            <a:endParaRPr lang="ru-RU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5036983"/>
            <a:ext cx="489654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Nofification</a:t>
            </a:r>
            <a:r>
              <a:rPr lang="en-US" dirty="0" smtClean="0"/>
              <a:t> flags: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FLAG_ONGOING_EVENT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FLAG_INSISTENT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FLAG_AUTOCANCEL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696972" cy="745152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Звуки</a:t>
            </a:r>
            <a:r>
              <a:rPr lang="en-US" sz="3100" dirty="0" smtClean="0"/>
              <a:t>/</a:t>
            </a:r>
            <a:r>
              <a:rPr lang="ru-RU" sz="3100" dirty="0" smtClean="0"/>
              <a:t>вибрация</a:t>
            </a:r>
            <a:r>
              <a:rPr lang="en-US" sz="3100" dirty="0" smtClean="0"/>
              <a:t>/</a:t>
            </a:r>
            <a:r>
              <a:rPr lang="ru-RU" sz="3100" dirty="0" smtClean="0"/>
              <a:t>светодиодная подсветка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919" y="1556792"/>
            <a:ext cx="7826629" cy="4745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ru-RU" sz="1400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400" dirty="0" smtClean="0">
                <a:latin typeface="Century Gothic" pitchFamily="34" charset="0"/>
                <a:cs typeface="Consolas" pitchFamily="49" charset="0"/>
              </a:rPr>
              <a:t>Задание звукового сопровождения: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latin typeface="Century Gothic" pitchFamily="34" charset="0"/>
                <a:cs typeface="Consolas" pitchFamily="49" charset="0"/>
              </a:rPr>
              <a:t>Uri </a:t>
            </a: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ringURI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RingtoneManager.getDefaultUri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(</a:t>
            </a: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RingtoneManager.TYPE_NOTIFICATION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notification.sound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= </a:t>
            </a:r>
            <a:r>
              <a:rPr lang="en-US" sz="1400" b="1" dirty="0" err="1" smtClean="0">
                <a:latin typeface="Century Gothic" pitchFamily="34" charset="0"/>
                <a:cs typeface="Consolas" pitchFamily="49" charset="0"/>
              </a:rPr>
              <a:t>ringURI</a:t>
            </a:r>
            <a:r>
              <a:rPr lang="en-US" sz="1400" b="1" dirty="0" smtClean="0">
                <a:latin typeface="Century Gothic" pitchFamily="34" charset="0"/>
                <a:cs typeface="Consolas" pitchFamily="49" charset="0"/>
              </a:rPr>
              <a:t>;</a:t>
            </a:r>
            <a:endParaRPr lang="ru-RU" sz="1400" b="1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ru-RU" sz="1400" b="1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400" dirty="0" smtClean="0">
                <a:latin typeface="Century Gothic" pitchFamily="34" charset="0"/>
                <a:cs typeface="Consolas" pitchFamily="49" charset="0"/>
              </a:rPr>
              <a:t>Виброзвонок:</a:t>
            </a:r>
          </a:p>
          <a:p>
            <a:pPr>
              <a:lnSpc>
                <a:spcPct val="120000"/>
              </a:lnSpc>
            </a:pPr>
            <a:r>
              <a:rPr lang="ru-RU" sz="1400" b="1" dirty="0">
                <a:latin typeface="Century Gothic" pitchFamily="34" charset="0"/>
                <a:cs typeface="Consolas" pitchFamily="49" charset="0"/>
              </a:rPr>
              <a:t>Ф</a:t>
            </a:r>
            <a:r>
              <a:rPr lang="ru-RU" sz="1400" b="1" dirty="0" smtClean="0">
                <a:latin typeface="Century Gothic" pitchFamily="34" charset="0"/>
                <a:cs typeface="Consolas" pitchFamily="49" charset="0"/>
              </a:rPr>
              <a:t>айл манифеста - </a:t>
            </a:r>
            <a:r>
              <a:rPr lang="en-US" sz="1400" b="1" dirty="0" smtClean="0">
                <a:latin typeface="Century Gothic" pitchFamily="34" charset="0"/>
                <a:cs typeface="Consolas" pitchFamily="49" charset="0"/>
              </a:rPr>
              <a:t>&lt;uses-permission </a:t>
            </a:r>
            <a:r>
              <a:rPr lang="en-US" sz="1400" b="1" dirty="0" err="1" smtClean="0">
                <a:latin typeface="Century Gothic" pitchFamily="34" charset="0"/>
                <a:cs typeface="Consolas" pitchFamily="49" charset="0"/>
              </a:rPr>
              <a:t>android:name</a:t>
            </a:r>
            <a:r>
              <a:rPr lang="en-US" sz="1400" b="1" dirty="0" smtClean="0">
                <a:latin typeface="Century Gothic" pitchFamily="34" charset="0"/>
                <a:cs typeface="Consolas" pitchFamily="49" charset="0"/>
              </a:rPr>
              <a:t>=“</a:t>
            </a:r>
            <a:r>
              <a:rPr lang="en-US" sz="1400" b="1" dirty="0" err="1" smtClean="0">
                <a:latin typeface="Century Gothic" pitchFamily="34" charset="0"/>
                <a:cs typeface="Consolas" pitchFamily="49" charset="0"/>
              </a:rPr>
              <a:t>android.permission.VIBRATE</a:t>
            </a:r>
            <a:r>
              <a:rPr lang="en-US" sz="1400" b="1" dirty="0" smtClean="0">
                <a:latin typeface="Century Gothic" pitchFamily="34" charset="0"/>
                <a:cs typeface="Consolas" pitchFamily="49" charset="0"/>
              </a:rPr>
              <a:t>”/&gt;</a:t>
            </a:r>
            <a:endParaRPr lang="ru-RU" sz="1400" b="1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latin typeface="Century Gothic" pitchFamily="34" charset="0"/>
                <a:cs typeface="Consolas" pitchFamily="49" charset="0"/>
              </a:rPr>
              <a:t>l</a:t>
            </a:r>
            <a:r>
              <a:rPr lang="en-US" sz="1400" b="1" dirty="0" smtClean="0">
                <a:latin typeface="Century Gothic" pitchFamily="34" charset="0"/>
                <a:cs typeface="Consolas" pitchFamily="49" charset="0"/>
              </a:rPr>
              <a:t>ong[] vibrate = new long[] { 1000, 1000, 1000, 1000, 500 };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</a:t>
            </a:r>
            <a:r>
              <a:rPr lang="en-US" sz="1400" b="1" dirty="0" err="1" smtClean="0">
                <a:latin typeface="Century Gothic" pitchFamily="34" charset="0"/>
                <a:cs typeface="Consolas" pitchFamily="49" charset="0"/>
              </a:rPr>
              <a:t>otification.vibrate</a:t>
            </a:r>
            <a:r>
              <a:rPr lang="en-US" sz="1400" b="1" dirty="0" smtClean="0">
                <a:latin typeface="Century Gothic" pitchFamily="34" charset="0"/>
                <a:cs typeface="Consolas" pitchFamily="49" charset="0"/>
              </a:rPr>
              <a:t> = vibrate;</a:t>
            </a:r>
            <a:endParaRPr lang="ru-RU" sz="1400" b="1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en-US" sz="1400" b="1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400" dirty="0" smtClean="0">
                <a:latin typeface="Century Gothic" pitchFamily="34" charset="0"/>
                <a:cs typeface="Consolas" pitchFamily="49" charset="0"/>
              </a:rPr>
              <a:t>Моргание светодиодами: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notification.ledARGB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Color.RED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notification.ledOffMS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= 0;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notification.ledOnMS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= 1;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notification.flags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notification.flags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 | </a:t>
            </a:r>
            <a:r>
              <a:rPr lang="en-US" sz="1400" b="1" dirty="0" err="1">
                <a:latin typeface="Century Gothic" pitchFamily="34" charset="0"/>
                <a:cs typeface="Consolas" pitchFamily="49" charset="0"/>
              </a:rPr>
              <a:t>Notification.FLAG_SHOW_LIGHTS</a:t>
            </a:r>
            <a:r>
              <a:rPr lang="en-US" sz="1400" b="1" dirty="0">
                <a:latin typeface="Century Gothic" pitchFamily="34" charset="0"/>
                <a:cs typeface="Consolas" pitchFamily="49" charset="0"/>
              </a:rPr>
              <a:t>;</a:t>
            </a:r>
            <a:endParaRPr lang="en-US" sz="1400" b="1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 smtClean="0">
              <a:latin typeface="Century Gothic" pitchFamily="34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ru-RU" sz="1400" dirty="0">
              <a:latin typeface="Century Gothic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11640"/>
            <a:ext cx="7488832" cy="745152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Сигнализация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7259" y="1844824"/>
            <a:ext cx="6777317" cy="350897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alarmType</a:t>
            </a:r>
            <a:r>
              <a:rPr lang="en-US" b="1" dirty="0"/>
              <a:t> = </a:t>
            </a:r>
            <a:r>
              <a:rPr lang="en-US" b="1" dirty="0" err="1"/>
              <a:t>AlarmManager.ELAPSED_REALTIME_WAKEUP</a:t>
            </a:r>
            <a:r>
              <a:rPr lang="en-US" b="1" dirty="0"/>
              <a:t>;</a:t>
            </a:r>
          </a:p>
          <a:p>
            <a:pPr marL="68580" indent="0">
              <a:buNone/>
            </a:pPr>
            <a:r>
              <a:rPr lang="en-US" b="1" dirty="0"/>
              <a:t>long </a:t>
            </a:r>
            <a:r>
              <a:rPr lang="en-US" b="1" dirty="0" err="1"/>
              <a:t>timeOrLengthofWait</a:t>
            </a:r>
            <a:r>
              <a:rPr lang="en-US" b="1" dirty="0"/>
              <a:t> = 10000;</a:t>
            </a:r>
          </a:p>
          <a:p>
            <a:pPr marL="68580" indent="0">
              <a:buNone/>
            </a:pPr>
            <a:r>
              <a:rPr lang="en-US" b="1" dirty="0"/>
              <a:t>String ALARM_ACTION = "ALARM_ACTION"; </a:t>
            </a:r>
          </a:p>
          <a:p>
            <a:pPr marL="68580" indent="0">
              <a:buNone/>
            </a:pPr>
            <a:r>
              <a:rPr lang="en-US" b="1" dirty="0"/>
              <a:t>Intent </a:t>
            </a:r>
            <a:r>
              <a:rPr lang="en-US" b="1" dirty="0" err="1"/>
              <a:t>intentToFire</a:t>
            </a:r>
            <a:r>
              <a:rPr lang="en-US" b="1" dirty="0"/>
              <a:t> = new Intent(ALARM_ACTION);</a:t>
            </a:r>
          </a:p>
          <a:p>
            <a:pPr marL="68580" indent="0">
              <a:buNone/>
            </a:pPr>
            <a:r>
              <a:rPr lang="en-US" b="1" dirty="0" err="1"/>
              <a:t>PendingIntent</a:t>
            </a:r>
            <a:r>
              <a:rPr lang="en-US" b="1" dirty="0"/>
              <a:t> </a:t>
            </a:r>
            <a:r>
              <a:rPr lang="en-US" b="1" dirty="0" err="1"/>
              <a:t>pendingIntent</a:t>
            </a:r>
            <a:r>
              <a:rPr lang="en-US" b="1" dirty="0"/>
              <a:t> = </a:t>
            </a:r>
            <a:r>
              <a:rPr lang="en-US" b="1" dirty="0" err="1"/>
              <a:t>PendingIntent.getBroadcast</a:t>
            </a:r>
            <a:r>
              <a:rPr lang="en-US" b="1" dirty="0"/>
              <a:t>(this, 0, </a:t>
            </a:r>
            <a:r>
              <a:rPr lang="en-US" b="1" dirty="0" err="1"/>
              <a:t>intentToFire</a:t>
            </a:r>
            <a:r>
              <a:rPr lang="en-US" b="1" dirty="0"/>
              <a:t>, 0);</a:t>
            </a:r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r>
              <a:rPr lang="en-US" dirty="0"/>
              <a:t>// </a:t>
            </a:r>
            <a:r>
              <a:rPr lang="ru-RU" dirty="0" smtClean="0"/>
              <a:t>Установка сигнализации</a:t>
            </a:r>
            <a:endParaRPr lang="en-US" dirty="0"/>
          </a:p>
          <a:p>
            <a:pPr marL="68580" indent="0">
              <a:buNone/>
            </a:pPr>
            <a:r>
              <a:rPr lang="en-US" b="1" dirty="0" err="1"/>
              <a:t>alarms.set</a:t>
            </a:r>
            <a:r>
              <a:rPr lang="en-US" b="1" dirty="0"/>
              <a:t>(</a:t>
            </a:r>
            <a:r>
              <a:rPr lang="en-US" b="1" dirty="0" err="1"/>
              <a:t>alarmType</a:t>
            </a:r>
            <a:r>
              <a:rPr lang="en-US" b="1" dirty="0"/>
              <a:t>, </a:t>
            </a:r>
            <a:r>
              <a:rPr lang="en-US" b="1" dirty="0" err="1"/>
              <a:t>timeOrLengthofWait</a:t>
            </a:r>
            <a:r>
              <a:rPr lang="en-US" b="1" dirty="0"/>
              <a:t>, </a:t>
            </a:r>
            <a:r>
              <a:rPr lang="en-US" b="1" dirty="0" err="1"/>
              <a:t>pendingIntent</a:t>
            </a:r>
            <a:r>
              <a:rPr lang="en-US" b="1" dirty="0"/>
              <a:t>);</a:t>
            </a:r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r>
              <a:rPr lang="en-US" dirty="0"/>
              <a:t>// </a:t>
            </a:r>
            <a:r>
              <a:rPr lang="ru-RU" dirty="0" smtClean="0"/>
              <a:t>Отмена сигнализации</a:t>
            </a:r>
            <a:endParaRPr lang="en-US" dirty="0"/>
          </a:p>
          <a:p>
            <a:pPr marL="68580" indent="0">
              <a:buNone/>
            </a:pPr>
            <a:r>
              <a:rPr lang="en-US" b="1" dirty="0" err="1"/>
              <a:t>alarms.cancel</a:t>
            </a:r>
            <a:r>
              <a:rPr lang="en-US" b="1" dirty="0"/>
              <a:t>(</a:t>
            </a:r>
            <a:r>
              <a:rPr lang="en-US" b="1" dirty="0" err="1"/>
              <a:t>pendingIntent</a:t>
            </a:r>
            <a:r>
              <a:rPr lang="en-US" b="1" dirty="0"/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739632"/>
            <a:ext cx="7488832" cy="74515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Установка повторяющейся сигнализации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16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28800"/>
            <a:ext cx="7920880" cy="482453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dirty="0"/>
              <a:t>// </a:t>
            </a:r>
            <a:r>
              <a:rPr lang="ru-RU" sz="1600" dirty="0" smtClean="0"/>
              <a:t>Запускать намерение в точности каждый час, если устройство </a:t>
            </a: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выведено из режима ожидания</a:t>
            </a:r>
            <a:endParaRPr lang="en-US" sz="1600" dirty="0"/>
          </a:p>
          <a:p>
            <a:pPr marL="68580" indent="0">
              <a:buNone/>
            </a:pPr>
            <a:r>
              <a:rPr lang="en-US" sz="1600" b="1" dirty="0" err="1"/>
              <a:t>alarms.setRepeating</a:t>
            </a:r>
            <a:r>
              <a:rPr lang="en-US" sz="1600" b="1" dirty="0"/>
              <a:t>(</a:t>
            </a:r>
            <a:r>
              <a:rPr lang="en-US" sz="1600" b="1" dirty="0" err="1"/>
              <a:t>AlarmManager.ELAPSED_REALTIME_WAKEUP</a:t>
            </a:r>
            <a:r>
              <a:rPr lang="en-US" sz="1600" b="1" dirty="0"/>
              <a:t>,</a:t>
            </a:r>
          </a:p>
          <a:p>
            <a:pPr marL="68580" indent="0">
              <a:buNone/>
            </a:pPr>
            <a:r>
              <a:rPr lang="en-US" sz="1600" b="1" dirty="0"/>
              <a:t>                    60*60*1000, 60*60*1000, </a:t>
            </a:r>
            <a:r>
              <a:rPr lang="en-US" sz="1600" b="1" dirty="0" err="1"/>
              <a:t>elapsedIntent</a:t>
            </a:r>
            <a:r>
              <a:rPr lang="en-US" sz="1600" b="1" dirty="0"/>
              <a:t>);</a:t>
            </a:r>
          </a:p>
          <a:p>
            <a:pPr marL="68580" indent="0">
              <a:buNone/>
            </a:pPr>
            <a:endParaRPr lang="en-US" sz="1600" b="1" dirty="0"/>
          </a:p>
          <a:p>
            <a:pPr marL="68580" indent="0">
              <a:buNone/>
            </a:pPr>
            <a:r>
              <a:rPr lang="en-US" sz="1600" dirty="0"/>
              <a:t>// </a:t>
            </a:r>
            <a:r>
              <a:rPr lang="ru-RU" sz="1600" dirty="0" smtClean="0"/>
              <a:t>Вывести устройство из спящего режима и запускать </a:t>
            </a: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сигнализацию каждый час</a:t>
            </a:r>
            <a:endParaRPr lang="en-US" sz="1600" dirty="0"/>
          </a:p>
          <a:p>
            <a:pPr marL="68580" indent="0">
              <a:buNone/>
            </a:pPr>
            <a:r>
              <a:rPr lang="en-US" sz="1600" b="1" dirty="0" err="1"/>
              <a:t>alarms.setInexactRepeating</a:t>
            </a:r>
            <a:r>
              <a:rPr lang="en-US" sz="1600" b="1" dirty="0"/>
              <a:t>(</a:t>
            </a:r>
            <a:r>
              <a:rPr lang="en-US" sz="1600" b="1" dirty="0" err="1"/>
              <a:t>AlarmManager.ELAPSED_REALTIME_WAKEUP</a:t>
            </a:r>
            <a:r>
              <a:rPr lang="en-US" sz="1600" b="1" dirty="0"/>
              <a:t>, </a:t>
            </a:r>
          </a:p>
          <a:p>
            <a:pPr marL="68580" indent="0">
              <a:buNone/>
            </a:pPr>
            <a:r>
              <a:rPr lang="en-US" sz="1600" b="1" dirty="0"/>
              <a:t>                           60*60*1000, </a:t>
            </a:r>
            <a:r>
              <a:rPr lang="en-US" sz="1600" b="1" dirty="0" err="1"/>
              <a:t>AlarmManager.INTERVAL_DAY</a:t>
            </a:r>
            <a:r>
              <a:rPr lang="en-US" sz="1600" b="1" dirty="0"/>
              <a:t>, </a:t>
            </a:r>
          </a:p>
          <a:p>
            <a:pPr marL="68580" indent="0">
              <a:buNone/>
            </a:pPr>
            <a:r>
              <a:rPr lang="en-US" sz="1600" b="1" dirty="0"/>
              <a:t>                           </a:t>
            </a:r>
            <a:r>
              <a:rPr lang="en-US" sz="1600" b="1" dirty="0" err="1"/>
              <a:t>elapsedIntent</a:t>
            </a:r>
            <a:r>
              <a:rPr lang="en-US" sz="1600" b="1" dirty="0" smtClean="0"/>
              <a:t>);</a:t>
            </a:r>
          </a:p>
          <a:p>
            <a:pPr marL="68580" indent="0">
              <a:buNone/>
            </a:pPr>
            <a:endParaRPr lang="en-US" sz="1600" b="1" dirty="0"/>
          </a:p>
          <a:p>
            <a:pPr marL="68580" indent="0">
              <a:buNone/>
            </a:pPr>
            <a:r>
              <a:rPr lang="ru-RU" sz="1600" b="1" dirty="0" smtClean="0"/>
              <a:t>Другие виды сигнализации</a:t>
            </a:r>
          </a:p>
          <a:p>
            <a:pPr>
              <a:buFontTx/>
              <a:buChar char="-"/>
            </a:pPr>
            <a:r>
              <a:rPr lang="en-US" sz="1600" b="1" dirty="0" smtClean="0"/>
              <a:t>RTC_WAKEUP (</a:t>
            </a:r>
            <a:r>
              <a:rPr lang="ru-RU" sz="1600" b="1" dirty="0" smtClean="0"/>
              <a:t>Запускается в указанное время и выводит устройство из режима ожидания</a:t>
            </a:r>
            <a:r>
              <a:rPr lang="en-US" sz="1600" b="1" dirty="0" smtClean="0"/>
              <a:t>)</a:t>
            </a:r>
          </a:p>
          <a:p>
            <a:pPr>
              <a:buFontTx/>
              <a:buChar char="-"/>
            </a:pPr>
            <a:r>
              <a:rPr lang="en-US" sz="1600" b="1" dirty="0" smtClean="0"/>
              <a:t>RTC</a:t>
            </a:r>
            <a:r>
              <a:rPr lang="ru-RU" sz="1600" b="1" dirty="0" smtClean="0"/>
              <a:t> (Запускается в указанное время, но не выводит устройство из режима ожидания)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Виджеты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17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136" y="2708920"/>
            <a:ext cx="7344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Сперва необходимо создать 3 компонента: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Ресурс разметки, который описывает пользовательский интерфейс </a:t>
            </a:r>
            <a:r>
              <a:rPr lang="ru-RU" dirty="0" err="1" smtClean="0"/>
              <a:t>виджета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Файл в формате </a:t>
            </a:r>
            <a:r>
              <a:rPr lang="en-US" dirty="0" smtClean="0"/>
              <a:t>XML, </a:t>
            </a:r>
            <a:r>
              <a:rPr lang="ru-RU" dirty="0" smtClean="0"/>
              <a:t>описывающий метаданные, связанные с </a:t>
            </a:r>
            <a:r>
              <a:rPr lang="ru-RU" dirty="0" err="1" smtClean="0"/>
              <a:t>виджетом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Объект </a:t>
            </a:r>
            <a:r>
              <a:rPr lang="en-US" dirty="0" err="1" smtClean="0"/>
              <a:t>IntentReceiver</a:t>
            </a:r>
            <a:r>
              <a:rPr lang="en-US" dirty="0" smtClean="0"/>
              <a:t>, </a:t>
            </a:r>
            <a:r>
              <a:rPr lang="ru-RU" dirty="0" smtClean="0"/>
              <a:t>который определяет и контролирует поведение </a:t>
            </a:r>
            <a:r>
              <a:rPr lang="ru-RU" dirty="0" err="1" smtClean="0"/>
              <a:t>виджета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Затем с помощью классов </a:t>
            </a:r>
            <a:r>
              <a:rPr lang="en-US" dirty="0" err="1" smtClean="0"/>
              <a:t>AppWidgetProvider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RemoteViews</a:t>
            </a:r>
            <a:r>
              <a:rPr lang="en-US" dirty="0" smtClean="0"/>
              <a:t> </a:t>
            </a:r>
            <a:r>
              <a:rPr lang="ru-RU" dirty="0" smtClean="0"/>
              <a:t>создать </a:t>
            </a:r>
            <a:r>
              <a:rPr lang="ru-RU" dirty="0" err="1" smtClean="0"/>
              <a:t>виджет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64136" y="1566138"/>
            <a:ext cx="77829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500" dirty="0" smtClean="0"/>
              <a:t>Руководство по созданию </a:t>
            </a:r>
            <a:r>
              <a:rPr lang="ru-RU" sz="1500" dirty="0" err="1" smtClean="0"/>
              <a:t>виджетов</a:t>
            </a:r>
            <a:endParaRPr lang="ru-RU" sz="1500" dirty="0" smtClean="0"/>
          </a:p>
          <a:p>
            <a:r>
              <a:rPr lang="en-US" sz="1500" dirty="0">
                <a:hlinkClick r:id="rId3"/>
              </a:rPr>
              <a:t>http://developer.android.com/guide/practices/ui_guidelines/widget_design.html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Размеры </a:t>
            </a:r>
            <a:r>
              <a:rPr lang="ru-RU" sz="3200" dirty="0" err="1" smtClean="0"/>
              <a:t>виджета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1268760"/>
            <a:ext cx="7920880" cy="1728192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Домашний экран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Android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по умолчанию разделен сеткой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4X4,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размер ячейки – </a:t>
            </a:r>
          </a:p>
          <a:p>
            <a:pPr marL="68580" indent="0">
              <a:buNone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74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X74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аппаратно-независимых пикселов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Минимальный размер </a:t>
            </a:r>
            <a:r>
              <a:rPr lang="ru-RU" sz="1800" dirty="0" err="1" smtClean="0">
                <a:latin typeface="Arial" pitchFamily="34" charset="0"/>
                <a:cs typeface="Arial" pitchFamily="34" charset="0"/>
              </a:rPr>
              <a:t>виджета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(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Количество ячеек * 74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– 2dp</a:t>
            </a:r>
          </a:p>
          <a:p>
            <a:pPr marL="6858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r>
              <a:rPr lang="ru-RU" dirty="0" smtClean="0"/>
              <a:t>На прошлой лекции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047" y="1916832"/>
            <a:ext cx="720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Источники данных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SQLite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Стандартные источники данных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Сервисы </a:t>
            </a:r>
            <a:r>
              <a:rPr lang="ru-RU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геолокации</a:t>
            </a:r>
            <a:endParaRPr lang="ru-RU" sz="32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Картографическая привязка, наложения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romanU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8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212976"/>
            <a:ext cx="7704856" cy="79208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Допустимые представления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670008"/>
              </p:ext>
            </p:extLst>
          </p:nvPr>
        </p:nvGraphicFramePr>
        <p:xfrm>
          <a:off x="827088" y="1916113"/>
          <a:ext cx="7273925" cy="129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3568" y="1124744"/>
            <a:ext cx="784887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dirty="0" smtClean="0"/>
              <a:t>Допустимые виды разметки</a:t>
            </a:r>
            <a:endParaRPr lang="ru-RU" sz="3200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985774660"/>
              </p:ext>
            </p:extLst>
          </p:nvPr>
        </p:nvGraphicFramePr>
        <p:xfrm>
          <a:off x="971600" y="4149080"/>
          <a:ext cx="7344816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272808" cy="792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 файла ресурсов для </a:t>
            </a:r>
            <a:r>
              <a:rPr lang="ru-RU" sz="3200" dirty="0" err="1" smtClean="0"/>
              <a:t>виджета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5576" y="1628800"/>
            <a:ext cx="7848872" cy="468052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800" b="1" dirty="0"/>
              <a:t>&lt;?xml version="1.0" encoding="utf-8"?&gt;</a:t>
            </a:r>
          </a:p>
          <a:p>
            <a:pPr marL="68580" indent="0">
              <a:buNone/>
            </a:pPr>
            <a:r>
              <a:rPr lang="en-US" sz="1800" b="1" dirty="0"/>
              <a:t>&lt;</a:t>
            </a:r>
            <a:r>
              <a:rPr lang="en-US" sz="1800" b="1" dirty="0" err="1"/>
              <a:t>appwidget</a:t>
            </a:r>
            <a:r>
              <a:rPr lang="en-US" sz="1800" b="1" dirty="0"/>
              <a:t>-provider</a:t>
            </a:r>
          </a:p>
          <a:p>
            <a:pPr marL="68580" indent="0">
              <a:buNone/>
            </a:pPr>
            <a:r>
              <a:rPr lang="en-US" sz="1800" b="1" dirty="0"/>
              <a:t>  </a:t>
            </a:r>
            <a:r>
              <a:rPr lang="en-US" sz="1800" b="1" dirty="0" err="1"/>
              <a:t>xmlns:android</a:t>
            </a:r>
            <a:r>
              <a:rPr lang="en-US" sz="1800" b="1" dirty="0"/>
              <a:t>="http://schemas.android.com/</a:t>
            </a:r>
            <a:r>
              <a:rPr lang="en-US" sz="1800" b="1" dirty="0" err="1"/>
              <a:t>apk</a:t>
            </a:r>
            <a:r>
              <a:rPr lang="en-US" sz="1800" b="1" dirty="0"/>
              <a:t>/res/android"</a:t>
            </a:r>
          </a:p>
          <a:p>
            <a:pPr marL="68580" indent="0">
              <a:buNone/>
            </a:pPr>
            <a:r>
              <a:rPr lang="en-US" sz="1800" b="1" dirty="0"/>
              <a:t>  </a:t>
            </a:r>
            <a:r>
              <a:rPr lang="en-US" sz="1800" b="1" dirty="0" err="1"/>
              <a:t>android:initialLayout</a:t>
            </a:r>
            <a:r>
              <a:rPr lang="en-US" sz="1800" b="1" dirty="0"/>
              <a:t>="@layout/</a:t>
            </a:r>
            <a:r>
              <a:rPr lang="en-US" sz="1800" b="1" dirty="0" err="1"/>
              <a:t>my_widget_layout</a:t>
            </a:r>
            <a:r>
              <a:rPr lang="en-US" sz="1800" b="1" dirty="0"/>
              <a:t>"</a:t>
            </a:r>
          </a:p>
          <a:p>
            <a:pPr marL="68580" indent="0">
              <a:buNone/>
            </a:pPr>
            <a:r>
              <a:rPr lang="en-US" sz="1800" b="1" dirty="0"/>
              <a:t>  </a:t>
            </a:r>
            <a:r>
              <a:rPr lang="en-US" sz="1800" b="1" dirty="0" err="1"/>
              <a:t>android:minWidth</a:t>
            </a:r>
            <a:r>
              <a:rPr lang="en-US" sz="1800" b="1" dirty="0"/>
              <a:t>="146dp"</a:t>
            </a:r>
          </a:p>
          <a:p>
            <a:pPr marL="68580" indent="0">
              <a:buNone/>
            </a:pPr>
            <a:r>
              <a:rPr lang="en-US" sz="1800" b="1" dirty="0"/>
              <a:t>  </a:t>
            </a:r>
            <a:r>
              <a:rPr lang="en-US" sz="1800" b="1" dirty="0" err="1"/>
              <a:t>android:minHeight</a:t>
            </a:r>
            <a:r>
              <a:rPr lang="en-US" sz="1800" b="1" dirty="0"/>
              <a:t>="146dp"</a:t>
            </a:r>
          </a:p>
          <a:p>
            <a:pPr marL="68580" indent="0">
              <a:buNone/>
            </a:pPr>
            <a:r>
              <a:rPr lang="en-US" sz="1800" b="1" dirty="0"/>
              <a:t>  </a:t>
            </a:r>
            <a:r>
              <a:rPr lang="en-US" sz="1800" b="1" dirty="0" err="1"/>
              <a:t>android:label</a:t>
            </a:r>
            <a:r>
              <a:rPr lang="en-US" sz="1800" b="1" dirty="0"/>
              <a:t>="My App Widget"</a:t>
            </a:r>
          </a:p>
          <a:p>
            <a:pPr marL="68580" indent="0">
              <a:buNone/>
            </a:pPr>
            <a:r>
              <a:rPr lang="en-US" sz="1800" b="1" dirty="0"/>
              <a:t>  </a:t>
            </a:r>
            <a:r>
              <a:rPr lang="en-US" sz="1800" b="1" dirty="0" err="1"/>
              <a:t>android:updatePeriodMillis</a:t>
            </a:r>
            <a:r>
              <a:rPr lang="en-US" sz="1800" b="1" dirty="0"/>
              <a:t>="3600000"</a:t>
            </a:r>
          </a:p>
          <a:p>
            <a:pPr marL="68580" indent="0">
              <a:buNone/>
            </a:pPr>
            <a:r>
              <a:rPr lang="en-US" sz="1800" b="1" dirty="0" smtClean="0"/>
              <a:t>/&gt;</a:t>
            </a:r>
            <a:endParaRPr lang="ru-RU" sz="1800" b="1" dirty="0" smtClean="0"/>
          </a:p>
          <a:p>
            <a:pPr marL="68580" indent="0">
              <a:buNone/>
            </a:pPr>
            <a:r>
              <a:rPr lang="ru-RU" sz="2100" dirty="0" smtClean="0"/>
              <a:t>В манифесте:</a:t>
            </a:r>
          </a:p>
          <a:p>
            <a:pPr marL="68580" indent="0">
              <a:buNone/>
            </a:pPr>
            <a:r>
              <a:rPr lang="en-US" sz="1800" b="1" dirty="0"/>
              <a:t>&lt;receiver </a:t>
            </a:r>
            <a:r>
              <a:rPr lang="en-US" sz="1800" b="1" dirty="0" err="1"/>
              <a:t>android:name</a:t>
            </a:r>
            <a:r>
              <a:rPr lang="en-US" sz="1800" b="1" dirty="0"/>
              <a:t>=".</a:t>
            </a:r>
            <a:r>
              <a:rPr lang="en-US" sz="1800" b="1" dirty="0" err="1"/>
              <a:t>MyAppWidget</a:t>
            </a:r>
            <a:r>
              <a:rPr lang="en-US" sz="1800" b="1" dirty="0"/>
              <a:t>" </a:t>
            </a:r>
            <a:r>
              <a:rPr lang="en-US" sz="1800" b="1" dirty="0" err="1"/>
              <a:t>android:label</a:t>
            </a:r>
            <a:r>
              <a:rPr lang="en-US" sz="1800" b="1" dirty="0"/>
              <a:t>="My App Widget"&gt;</a:t>
            </a:r>
          </a:p>
          <a:p>
            <a:pPr marL="68580" indent="0">
              <a:buNone/>
            </a:pPr>
            <a:r>
              <a:rPr lang="en-US" sz="1800" b="1" dirty="0"/>
              <a:t>  &lt;intent-filter&gt;</a:t>
            </a:r>
          </a:p>
          <a:p>
            <a:pPr marL="68580" indent="0">
              <a:buNone/>
            </a:pPr>
            <a:r>
              <a:rPr lang="en-US" sz="1800" b="1" dirty="0"/>
              <a:t>    &lt;action </a:t>
            </a:r>
            <a:r>
              <a:rPr lang="en-US" sz="1800" b="1" dirty="0" err="1"/>
              <a:t>android:name</a:t>
            </a:r>
            <a:r>
              <a:rPr lang="en-US" sz="1800" b="1" dirty="0"/>
              <a:t>="</a:t>
            </a:r>
            <a:r>
              <a:rPr lang="en-US" sz="1800" b="1" dirty="0" err="1"/>
              <a:t>android.appwidget.action.APPWIDGET_UPDATE</a:t>
            </a:r>
            <a:r>
              <a:rPr lang="en-US" sz="1800" b="1" dirty="0"/>
              <a:t>" /&gt;</a:t>
            </a:r>
          </a:p>
          <a:p>
            <a:pPr marL="68580" indent="0">
              <a:buNone/>
            </a:pPr>
            <a:r>
              <a:rPr lang="en-US" sz="1800" b="1" dirty="0"/>
              <a:t>  &lt;/intent-filter&gt;</a:t>
            </a:r>
          </a:p>
          <a:p>
            <a:pPr marL="68580" indent="0">
              <a:buNone/>
            </a:pPr>
            <a:r>
              <a:rPr lang="en-US" sz="1800" b="1" dirty="0"/>
              <a:t>  &lt;meta-data</a:t>
            </a:r>
          </a:p>
          <a:p>
            <a:pPr marL="6858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android:name</a:t>
            </a:r>
            <a:r>
              <a:rPr lang="en-US" sz="1800" b="1" dirty="0"/>
              <a:t>="</a:t>
            </a:r>
            <a:r>
              <a:rPr lang="en-US" sz="1800" b="1" dirty="0" err="1"/>
              <a:t>android.appwidget.provider</a:t>
            </a:r>
            <a:r>
              <a:rPr lang="en-US" sz="1800" b="1" dirty="0"/>
              <a:t>"</a:t>
            </a:r>
          </a:p>
          <a:p>
            <a:pPr marL="6858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android:resource</a:t>
            </a:r>
            <a:r>
              <a:rPr lang="en-US" sz="1800" b="1" dirty="0"/>
              <a:t>="@xml/</a:t>
            </a:r>
            <a:r>
              <a:rPr lang="en-US" sz="1800" b="1" dirty="0" err="1"/>
              <a:t>my_app_widget_info</a:t>
            </a:r>
            <a:r>
              <a:rPr lang="en-US" sz="1800" b="1" dirty="0"/>
              <a:t>"</a:t>
            </a:r>
          </a:p>
          <a:p>
            <a:pPr marL="68580" indent="0">
              <a:buNone/>
            </a:pPr>
            <a:r>
              <a:rPr lang="en-US" sz="1800" b="1" dirty="0"/>
              <a:t>  /&gt;</a:t>
            </a:r>
          </a:p>
          <a:p>
            <a:pPr marL="68580" indent="0">
              <a:buNone/>
            </a:pPr>
            <a:r>
              <a:rPr lang="en-US" sz="1800" b="1" dirty="0"/>
              <a:t>&lt;/receiver&gt;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5760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Использование </a:t>
            </a:r>
            <a:r>
              <a:rPr lang="en-US" sz="2800" dirty="0" err="1" smtClean="0"/>
              <a:t>RemoveViews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7992888" cy="4968552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 Set the image level for an </a:t>
            </a:r>
            <a:r>
              <a:rPr lang="en-US" sz="1700" dirty="0" err="1">
                <a:solidFill>
                  <a:schemeClr val="tx1"/>
                </a:solidFill>
              </a:rPr>
              <a:t>ImageView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views.setInt</a:t>
            </a:r>
            <a:r>
              <a:rPr lang="en-US" sz="1700" b="1" dirty="0">
                <a:solidFill>
                  <a:schemeClr val="tx1"/>
                </a:solidFill>
              </a:rPr>
              <a:t>(</a:t>
            </a:r>
            <a:r>
              <a:rPr lang="en-US" sz="1700" b="1" dirty="0" err="1">
                <a:solidFill>
                  <a:schemeClr val="tx1"/>
                </a:solidFill>
              </a:rPr>
              <a:t>R.id.widget_image_view</a:t>
            </a:r>
            <a:r>
              <a:rPr lang="en-US" sz="1700" b="1" dirty="0">
                <a:solidFill>
                  <a:schemeClr val="tx1"/>
                </a:solidFill>
              </a:rPr>
              <a:t>, "</a:t>
            </a:r>
            <a:r>
              <a:rPr lang="en-US" sz="1700" b="1" dirty="0" err="1">
                <a:solidFill>
                  <a:schemeClr val="tx1"/>
                </a:solidFill>
              </a:rPr>
              <a:t>setImageLevel</a:t>
            </a:r>
            <a:r>
              <a:rPr lang="en-US" sz="1700" b="1" dirty="0">
                <a:solidFill>
                  <a:schemeClr val="tx1"/>
                </a:solidFill>
              </a:rPr>
              <a:t>", 2);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 Show the cursor of a </a:t>
            </a:r>
            <a:r>
              <a:rPr lang="en-US" sz="1700" dirty="0" err="1">
                <a:solidFill>
                  <a:schemeClr val="tx1"/>
                </a:solidFill>
              </a:rPr>
              <a:t>TextView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views.setBoolean</a:t>
            </a:r>
            <a:r>
              <a:rPr lang="en-US" sz="1700" b="1" dirty="0">
                <a:solidFill>
                  <a:schemeClr val="tx1"/>
                </a:solidFill>
              </a:rPr>
              <a:t>(</a:t>
            </a:r>
            <a:r>
              <a:rPr lang="en-US" sz="1700" b="1" dirty="0" err="1">
                <a:solidFill>
                  <a:schemeClr val="tx1"/>
                </a:solidFill>
              </a:rPr>
              <a:t>R.id.widget_text_view</a:t>
            </a:r>
            <a:r>
              <a:rPr lang="en-US" sz="1700" b="1" dirty="0">
                <a:solidFill>
                  <a:schemeClr val="tx1"/>
                </a:solidFill>
              </a:rPr>
              <a:t>, "</a:t>
            </a:r>
            <a:r>
              <a:rPr lang="en-US" sz="1700" b="1" dirty="0" err="1">
                <a:solidFill>
                  <a:schemeClr val="tx1"/>
                </a:solidFill>
              </a:rPr>
              <a:t>setCursorVisible</a:t>
            </a:r>
            <a:r>
              <a:rPr lang="en-US" sz="1700" b="1" dirty="0">
                <a:solidFill>
                  <a:schemeClr val="tx1"/>
                </a:solidFill>
              </a:rPr>
              <a:t>", true);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 Assign a bitmap to an </a:t>
            </a:r>
            <a:r>
              <a:rPr lang="en-US" sz="1700" dirty="0" err="1">
                <a:solidFill>
                  <a:schemeClr val="tx1"/>
                </a:solidFill>
              </a:rPr>
              <a:t>ImageButton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views.setBitmap</a:t>
            </a:r>
            <a:r>
              <a:rPr lang="en-US" sz="1700" b="1" dirty="0">
                <a:solidFill>
                  <a:schemeClr val="tx1"/>
                </a:solidFill>
              </a:rPr>
              <a:t>(</a:t>
            </a:r>
            <a:r>
              <a:rPr lang="en-US" sz="1700" b="1" dirty="0" err="1">
                <a:solidFill>
                  <a:schemeClr val="tx1"/>
                </a:solidFill>
              </a:rPr>
              <a:t>R.id.widget_image_button</a:t>
            </a:r>
            <a:r>
              <a:rPr lang="en-US" sz="1700" b="1" dirty="0">
                <a:solidFill>
                  <a:schemeClr val="tx1"/>
                </a:solidFill>
              </a:rPr>
              <a:t>, "</a:t>
            </a:r>
            <a:r>
              <a:rPr lang="en-US" sz="1700" b="1" dirty="0" err="1">
                <a:solidFill>
                  <a:schemeClr val="tx1"/>
                </a:solidFill>
              </a:rPr>
              <a:t>setImageBitmap</a:t>
            </a:r>
            <a:r>
              <a:rPr lang="en-US" sz="1700" b="1" dirty="0">
                <a:solidFill>
                  <a:schemeClr val="tx1"/>
                </a:solidFill>
              </a:rPr>
              <a:t>", </a:t>
            </a:r>
            <a:r>
              <a:rPr lang="en-US" sz="1700" b="1" dirty="0" err="1">
                <a:solidFill>
                  <a:schemeClr val="tx1"/>
                </a:solidFill>
              </a:rPr>
              <a:t>myBitmap</a:t>
            </a:r>
            <a:r>
              <a:rPr lang="en-US" sz="1700" b="1" dirty="0" smtClean="0">
                <a:solidFill>
                  <a:schemeClr val="tx1"/>
                </a:solidFill>
              </a:rPr>
              <a:t>);</a:t>
            </a:r>
            <a:endParaRPr lang="en-US" sz="1700" b="1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 Update a Text View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views.setTextViewText</a:t>
            </a:r>
            <a:r>
              <a:rPr lang="en-US" sz="1700" b="1" dirty="0">
                <a:solidFill>
                  <a:schemeClr val="tx1"/>
                </a:solidFill>
              </a:rPr>
              <a:t>(</a:t>
            </a:r>
            <a:r>
              <a:rPr lang="en-US" sz="1700" b="1" dirty="0" err="1">
                <a:solidFill>
                  <a:schemeClr val="tx1"/>
                </a:solidFill>
              </a:rPr>
              <a:t>R.id.widget_text_view</a:t>
            </a:r>
            <a:r>
              <a:rPr lang="en-US" sz="1700" b="1" dirty="0">
                <a:solidFill>
                  <a:schemeClr val="tx1"/>
                </a:solidFill>
              </a:rPr>
              <a:t>, "Updated Text");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views.setTextColor</a:t>
            </a:r>
            <a:r>
              <a:rPr lang="en-US" sz="1700" b="1" dirty="0">
                <a:solidFill>
                  <a:schemeClr val="tx1"/>
                </a:solidFill>
              </a:rPr>
              <a:t>(</a:t>
            </a:r>
            <a:r>
              <a:rPr lang="en-US" sz="1700" b="1" dirty="0" err="1">
                <a:solidFill>
                  <a:schemeClr val="tx1"/>
                </a:solidFill>
              </a:rPr>
              <a:t>R.id.widget_text_view</a:t>
            </a:r>
            <a:r>
              <a:rPr lang="en-US" sz="1700" b="1" dirty="0">
                <a:solidFill>
                  <a:schemeClr val="tx1"/>
                </a:solidFill>
              </a:rPr>
              <a:t>, </a:t>
            </a:r>
            <a:r>
              <a:rPr lang="en-US" sz="1700" b="1" dirty="0" err="1">
                <a:solidFill>
                  <a:schemeClr val="tx1"/>
                </a:solidFill>
              </a:rPr>
              <a:t>Color.BLUE</a:t>
            </a:r>
            <a:r>
              <a:rPr lang="en-US" sz="1700" b="1" dirty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 Update an Image View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views.setImageViewBitmap</a:t>
            </a:r>
            <a:r>
              <a:rPr lang="en-US" sz="1700" b="1" dirty="0">
                <a:solidFill>
                  <a:schemeClr val="tx1"/>
                </a:solidFill>
              </a:rPr>
              <a:t>(</a:t>
            </a:r>
            <a:r>
              <a:rPr lang="en-US" sz="1700" b="1" dirty="0" err="1">
                <a:solidFill>
                  <a:schemeClr val="tx1"/>
                </a:solidFill>
              </a:rPr>
              <a:t>R.id.widget_image_view</a:t>
            </a:r>
            <a:r>
              <a:rPr lang="en-US" sz="1700" b="1" dirty="0">
                <a:solidFill>
                  <a:schemeClr val="tx1"/>
                </a:solidFill>
              </a:rPr>
              <a:t>, </a:t>
            </a:r>
            <a:r>
              <a:rPr lang="en-US" sz="1700" b="1" dirty="0" err="1">
                <a:solidFill>
                  <a:schemeClr val="tx1"/>
                </a:solidFill>
              </a:rPr>
              <a:t>myBitmap</a:t>
            </a:r>
            <a:r>
              <a:rPr lang="en-US" sz="1700" b="1" dirty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 Update a Progress Bar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views.setProgressBar</a:t>
            </a:r>
            <a:r>
              <a:rPr lang="en-US" sz="1700" b="1" dirty="0">
                <a:solidFill>
                  <a:schemeClr val="tx1"/>
                </a:solidFill>
              </a:rPr>
              <a:t>(</a:t>
            </a:r>
            <a:r>
              <a:rPr lang="en-US" sz="1700" b="1" dirty="0" err="1">
                <a:solidFill>
                  <a:schemeClr val="tx1"/>
                </a:solidFill>
              </a:rPr>
              <a:t>R.id.widget_progressbar</a:t>
            </a:r>
            <a:r>
              <a:rPr lang="en-US" sz="1700" b="1" dirty="0">
                <a:solidFill>
                  <a:schemeClr val="tx1"/>
                </a:solidFill>
              </a:rPr>
              <a:t>, 100, 50, false);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 Update a Chronometer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views.setChronometer</a:t>
            </a:r>
            <a:r>
              <a:rPr lang="en-US" sz="1700" b="1" dirty="0">
                <a:solidFill>
                  <a:schemeClr val="tx1"/>
                </a:solidFill>
              </a:rPr>
              <a:t>(.</a:t>
            </a:r>
            <a:r>
              <a:rPr lang="en-US" sz="1700" b="1" dirty="0" err="1">
                <a:solidFill>
                  <a:schemeClr val="tx1"/>
                </a:solidFill>
              </a:rPr>
              <a:t>id.widget_chronometer</a:t>
            </a:r>
            <a:r>
              <a:rPr lang="en-US" sz="1700" b="1" dirty="0">
                <a:solidFill>
                  <a:schemeClr val="tx1"/>
                </a:solidFill>
              </a:rPr>
              <a:t>,</a:t>
            </a:r>
          </a:p>
          <a:p>
            <a:pPr marL="68580" indent="0">
              <a:buNone/>
            </a:pPr>
            <a:r>
              <a:rPr lang="en-US" sz="1700" b="1" dirty="0" err="1">
                <a:solidFill>
                  <a:schemeClr val="tx1"/>
                </a:solidFill>
              </a:rPr>
              <a:t>SystemClock.elapsedRealtime</a:t>
            </a:r>
            <a:r>
              <a:rPr lang="en-US" sz="1700" b="1" dirty="0">
                <a:solidFill>
                  <a:schemeClr val="tx1"/>
                </a:solidFill>
              </a:rPr>
              <a:t>(), null, true</a:t>
            </a:r>
            <a:r>
              <a:rPr lang="en-US" sz="1700" b="1" dirty="0" smtClean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// Apply changes</a:t>
            </a:r>
          </a:p>
          <a:p>
            <a:pPr marL="68580" indent="0">
              <a:buNone/>
            </a:pPr>
            <a:r>
              <a:rPr lang="en-US" sz="1700" b="1" dirty="0" err="1" smtClean="0">
                <a:solidFill>
                  <a:schemeClr val="tx1"/>
                </a:solidFill>
              </a:rPr>
              <a:t>appWidgetManager.updateAppWidget</a:t>
            </a:r>
            <a:r>
              <a:rPr lang="en-US" sz="1700" b="1" dirty="0" smtClean="0">
                <a:solidFill>
                  <a:schemeClr val="tx1"/>
                </a:solidFill>
              </a:rPr>
              <a:t>(</a:t>
            </a:r>
            <a:r>
              <a:rPr lang="en-US" sz="1700" b="1" dirty="0" err="1" smtClean="0">
                <a:solidFill>
                  <a:schemeClr val="tx1"/>
                </a:solidFill>
              </a:rPr>
              <a:t>appWidgetId</a:t>
            </a:r>
            <a:r>
              <a:rPr lang="en-US" sz="1700" b="1" dirty="0" smtClean="0">
                <a:solidFill>
                  <a:schemeClr val="tx1"/>
                </a:solidFill>
              </a:rPr>
              <a:t>, views)</a:t>
            </a:r>
            <a:endParaRPr lang="ru-RU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7848872" cy="720080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Добавление к </a:t>
            </a:r>
            <a:r>
              <a:rPr lang="ru-RU" sz="3200" dirty="0" err="1" smtClean="0"/>
              <a:t>виджету</a:t>
            </a:r>
            <a:r>
              <a:rPr lang="ru-RU" sz="3200" dirty="0" smtClean="0"/>
              <a:t> реакции на нажатие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Intent </a:t>
            </a:r>
            <a:r>
              <a:rPr lang="en-US" sz="1600" b="1" dirty="0" err="1"/>
              <a:t>intent</a:t>
            </a:r>
            <a:r>
              <a:rPr lang="en-US" sz="1600" b="1" dirty="0"/>
              <a:t> = new Intent</a:t>
            </a:r>
            <a:r>
              <a:rPr lang="en-US" sz="1600" b="1" dirty="0" smtClean="0"/>
              <a:t>(«MY ACTION");</a:t>
            </a:r>
            <a:endParaRPr lang="en-US" sz="1600" b="1" dirty="0"/>
          </a:p>
          <a:p>
            <a:r>
              <a:rPr lang="en-US" sz="1600" b="1" dirty="0" err="1"/>
              <a:t>PendingIntent</a:t>
            </a:r>
            <a:r>
              <a:rPr lang="en-US" sz="1600" b="1" dirty="0"/>
              <a:t> </a:t>
            </a:r>
            <a:r>
              <a:rPr lang="en-US" sz="1600" b="1" dirty="0" err="1"/>
              <a:t>pendingIntent</a:t>
            </a:r>
            <a:r>
              <a:rPr lang="en-US" sz="1600" b="1" dirty="0"/>
              <a:t> = </a:t>
            </a:r>
            <a:r>
              <a:rPr lang="en-US" sz="1600" b="1" dirty="0" err="1"/>
              <a:t>PendingIntent.getBroadcast</a:t>
            </a:r>
            <a:r>
              <a:rPr lang="en-US" sz="1600" b="1" dirty="0"/>
              <a:t>(this, 0, intent, 0);</a:t>
            </a:r>
          </a:p>
          <a:p>
            <a:r>
              <a:rPr lang="en-US" sz="1600" b="1" dirty="0" err="1"/>
              <a:t>views.setOnClickPendingIntent</a:t>
            </a:r>
            <a:r>
              <a:rPr lang="en-US" sz="1600" b="1" dirty="0"/>
              <a:t>(</a:t>
            </a:r>
            <a:r>
              <a:rPr lang="en-US" sz="1600" b="1" dirty="0" err="1"/>
              <a:t>R.id.my_text_view</a:t>
            </a:r>
            <a:r>
              <a:rPr lang="en-US" sz="1600" b="1" dirty="0"/>
              <a:t>, </a:t>
            </a:r>
            <a:r>
              <a:rPr lang="en-US" sz="1600" b="1" dirty="0" err="1"/>
              <a:t>pendingIntent</a:t>
            </a:r>
            <a:r>
              <a:rPr lang="en-US" sz="1600" b="1" dirty="0"/>
              <a:t>);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3672408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Живые каталоги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Комбинация двух элементов – </a:t>
            </a:r>
            <a:r>
              <a:rPr lang="ru-RU" b="1" dirty="0" smtClean="0"/>
              <a:t>Источника данных </a:t>
            </a:r>
            <a:r>
              <a:rPr lang="ru-RU" dirty="0" smtClean="0"/>
              <a:t>и </a:t>
            </a:r>
            <a:r>
              <a:rPr lang="ru-RU" b="1" dirty="0" smtClean="0"/>
              <a:t>Активности</a:t>
            </a:r>
          </a:p>
          <a:p>
            <a:endParaRPr lang="ru-RU" b="1" dirty="0"/>
          </a:p>
          <a:p>
            <a:r>
              <a:rPr lang="ru-RU" dirty="0" smtClean="0"/>
              <a:t>Имена столбцов:</a:t>
            </a:r>
          </a:p>
          <a:p>
            <a:r>
              <a:rPr lang="en-US" b="1" dirty="0" err="1" smtClean="0"/>
              <a:t>LiveFolders</a:t>
            </a:r>
            <a:r>
              <a:rPr lang="en-US" b="1" dirty="0" smtClean="0"/>
              <a:t>._ID</a:t>
            </a:r>
            <a:r>
              <a:rPr lang="en-US" dirty="0" smtClean="0"/>
              <a:t> – </a:t>
            </a:r>
            <a:r>
              <a:rPr lang="ru-RU" dirty="0" smtClean="0"/>
              <a:t>уникальный идентификатор выбранного элемента</a:t>
            </a:r>
            <a:endParaRPr lang="en-US" b="1" dirty="0" smtClean="0"/>
          </a:p>
          <a:p>
            <a:r>
              <a:rPr lang="en-US" b="1" dirty="0" err="1"/>
              <a:t>LiveFolders</a:t>
            </a:r>
            <a:r>
              <a:rPr lang="en-US" b="1" dirty="0" smtClean="0"/>
              <a:t>._NAME</a:t>
            </a:r>
            <a:r>
              <a:rPr lang="ru-RU" b="1" dirty="0" smtClean="0"/>
              <a:t> </a:t>
            </a:r>
            <a:r>
              <a:rPr lang="ru-RU" dirty="0" smtClean="0"/>
              <a:t>– заголовочный текст (единственный обязательный элемент)</a:t>
            </a:r>
            <a:endParaRPr lang="en-US" b="1" dirty="0" smtClean="0"/>
          </a:p>
          <a:p>
            <a:r>
              <a:rPr lang="en-US" b="1" dirty="0" err="1"/>
              <a:t>LiveFolders</a:t>
            </a:r>
            <a:r>
              <a:rPr lang="en-US" b="1" dirty="0" smtClean="0"/>
              <a:t>._DESCRIPTION</a:t>
            </a:r>
            <a:r>
              <a:rPr lang="ru-RU" dirty="0" smtClean="0"/>
              <a:t> – поле описания (отображается мелким шрифтом под заголовком) </a:t>
            </a:r>
            <a:endParaRPr lang="en-US" b="1" dirty="0" smtClean="0"/>
          </a:p>
          <a:p>
            <a:r>
              <a:rPr lang="en-US" b="1" dirty="0" err="1"/>
              <a:t>LiveFolders</a:t>
            </a:r>
            <a:r>
              <a:rPr lang="en-US" b="1" dirty="0" smtClean="0"/>
              <a:t>._IMAGE</a:t>
            </a:r>
            <a:r>
              <a:rPr lang="ru-RU" b="1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изображение в левой части элемента </a:t>
            </a:r>
            <a:endParaRPr lang="en-US" b="1" dirty="0"/>
          </a:p>
          <a:p>
            <a:endParaRPr lang="en-US" b="1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0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64" y="1124744"/>
            <a:ext cx="3672408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Проекции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</a:t>
            </a:r>
            <a:r>
              <a:rPr lang="en-US" b="1" dirty="0" err="1"/>
              <a:t>HashMap</a:t>
            </a:r>
            <a:r>
              <a:rPr lang="en-US" b="1" dirty="0"/>
              <a:t>&lt;String, String&gt; </a:t>
            </a:r>
            <a:r>
              <a:rPr lang="en-US" b="1" dirty="0" err="1"/>
              <a:t>liveFolderProjection</a:t>
            </a:r>
            <a:r>
              <a:rPr lang="en-US" b="1" dirty="0"/>
              <a:t> = new </a:t>
            </a:r>
            <a:r>
              <a:rPr lang="en-US" b="1" dirty="0" err="1"/>
              <a:t>HashMap</a:t>
            </a:r>
            <a:r>
              <a:rPr lang="en-US" b="1" dirty="0"/>
              <a:t>&lt;String, String&gt;();</a:t>
            </a:r>
          </a:p>
          <a:p>
            <a:r>
              <a:rPr lang="en-US" b="1" dirty="0" err="1"/>
              <a:t>liveFolderProjection.put</a:t>
            </a:r>
            <a:r>
              <a:rPr lang="en-US" b="1" dirty="0"/>
              <a:t>(</a:t>
            </a:r>
            <a:r>
              <a:rPr lang="en-US" b="1" dirty="0" err="1"/>
              <a:t>LiveFolders</a:t>
            </a:r>
            <a:r>
              <a:rPr lang="en-US" b="1" dirty="0"/>
              <a:t>._ID, KEY_ID + " AS " + </a:t>
            </a:r>
            <a:r>
              <a:rPr lang="en-US" b="1" dirty="0" err="1"/>
              <a:t>LiveFolders</a:t>
            </a:r>
            <a:r>
              <a:rPr lang="en-US" b="1" dirty="0"/>
              <a:t>._ID);</a:t>
            </a:r>
          </a:p>
          <a:p>
            <a:r>
              <a:rPr lang="en-US" b="1" dirty="0" err="1"/>
              <a:t>liveFolderProjection.put</a:t>
            </a:r>
            <a:r>
              <a:rPr lang="en-US" b="1" dirty="0"/>
              <a:t>(LiveFolders.NAME, KEY_NAME_COLUMN + " AS " + LiveFolders.NAME);</a:t>
            </a:r>
          </a:p>
          <a:p>
            <a:r>
              <a:rPr lang="en-US" b="1" dirty="0" err="1"/>
              <a:t>liveFolderProjection.put</a:t>
            </a:r>
            <a:r>
              <a:rPr lang="en-US" b="1" dirty="0"/>
              <a:t>(</a:t>
            </a:r>
            <a:r>
              <a:rPr lang="en-US" b="1" dirty="0" err="1"/>
              <a:t>LiveFolders.DESCRIPTION</a:t>
            </a:r>
            <a:r>
              <a:rPr lang="en-US" b="1" dirty="0"/>
              <a:t>, KEY_DESCRIPTION_COLUMN + " AS " + </a:t>
            </a:r>
            <a:r>
              <a:rPr lang="en-US" b="1" dirty="0" err="1"/>
              <a:t>LiveFolders.DESCRIPTION</a:t>
            </a:r>
            <a:r>
              <a:rPr lang="en-US" b="1" dirty="0"/>
              <a:t>);</a:t>
            </a:r>
          </a:p>
          <a:p>
            <a:r>
              <a:rPr lang="en-US" b="1" dirty="0" err="1"/>
              <a:t>liveFolderProjection.put</a:t>
            </a:r>
            <a:r>
              <a:rPr lang="en-US" b="1" dirty="0"/>
              <a:t>(</a:t>
            </a:r>
            <a:r>
              <a:rPr lang="en-US" b="1" dirty="0" err="1"/>
              <a:t>LiveFolders.IMAGE</a:t>
            </a:r>
            <a:r>
              <a:rPr lang="en-US" b="1" dirty="0"/>
              <a:t>, KEY_IMAGE_COLUMN + " AS " + </a:t>
            </a:r>
            <a:r>
              <a:rPr lang="en-US" b="1" dirty="0" err="1"/>
              <a:t>LiveFolders.IMAGE</a:t>
            </a:r>
            <a:r>
              <a:rPr lang="en-US" b="1" dirty="0"/>
              <a:t>);</a:t>
            </a:r>
          </a:p>
          <a:p>
            <a:r>
              <a:rPr lang="en-US" b="1" dirty="0" err="1"/>
              <a:t>SQLiteQueryBuilder</a:t>
            </a:r>
            <a:r>
              <a:rPr lang="en-US" b="1" dirty="0"/>
              <a:t> </a:t>
            </a:r>
            <a:r>
              <a:rPr lang="en-US" b="1" dirty="0" err="1"/>
              <a:t>qb</a:t>
            </a:r>
            <a:r>
              <a:rPr lang="en-US" b="1" dirty="0"/>
              <a:t> = new </a:t>
            </a:r>
            <a:r>
              <a:rPr lang="en-US" b="1" dirty="0" err="1"/>
              <a:t>SQLiteQueryBuilder</a:t>
            </a:r>
            <a:r>
              <a:rPr lang="en-US" b="1" dirty="0"/>
              <a:t>();</a:t>
            </a:r>
          </a:p>
          <a:p>
            <a:r>
              <a:rPr lang="en-US" b="1" dirty="0" err="1"/>
              <a:t>qb.setTables</a:t>
            </a:r>
            <a:r>
              <a:rPr lang="en-US" b="1" dirty="0"/>
              <a:t>(MY_TABLES);</a:t>
            </a:r>
          </a:p>
          <a:p>
            <a:r>
              <a:rPr lang="en-US" b="1" dirty="0" err="1" smtClean="0"/>
              <a:t>qb.setProjectionMap</a:t>
            </a:r>
            <a:r>
              <a:rPr lang="en-US" b="1" dirty="0" smtClean="0"/>
              <a:t>(</a:t>
            </a:r>
            <a:r>
              <a:rPr lang="en-US" b="1" dirty="0" err="1"/>
              <a:t>liveFolderProjection</a:t>
            </a:r>
            <a:r>
              <a:rPr lang="en-US" b="1" dirty="0" smtClean="0"/>
              <a:t>);</a:t>
            </a:r>
            <a:endParaRPr lang="en-US" b="1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477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515316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Создание живых каталогов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220" y="1052736"/>
            <a:ext cx="76328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public void </a:t>
            </a:r>
            <a:r>
              <a:rPr lang="en-US" sz="1600" b="1" dirty="0" err="1"/>
              <a:t>onCreate</a:t>
            </a:r>
            <a:r>
              <a:rPr lang="en-US" sz="1600" b="1" dirty="0"/>
              <a:t>(Bundle </a:t>
            </a:r>
            <a:r>
              <a:rPr lang="en-US" sz="1600" b="1" dirty="0" err="1"/>
              <a:t>savedInstanceState</a:t>
            </a:r>
            <a:r>
              <a:rPr lang="en-US" sz="1600" b="1" dirty="0"/>
              <a:t>) {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super.onCreate</a:t>
            </a:r>
            <a:r>
              <a:rPr lang="en-US" sz="1600" b="1" dirty="0"/>
              <a:t>(</a:t>
            </a:r>
            <a:r>
              <a:rPr lang="en-US" sz="1600" b="1" dirty="0" err="1"/>
              <a:t>savedInstanceState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String action = </a:t>
            </a:r>
            <a:r>
              <a:rPr lang="en-US" sz="1600" b="1" dirty="0" err="1"/>
              <a:t>getIntent</a:t>
            </a:r>
            <a:r>
              <a:rPr lang="en-US" sz="1600" b="1" dirty="0"/>
              <a:t>().</a:t>
            </a:r>
            <a:r>
              <a:rPr lang="en-US" sz="1600" b="1" dirty="0" err="1"/>
              <a:t>getAction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if (</a:t>
            </a:r>
            <a:r>
              <a:rPr lang="en-US" sz="1600" b="1" dirty="0" err="1"/>
              <a:t>LiveFolders.ACTION_CREATE_LIVE_FOLDER.equals</a:t>
            </a:r>
            <a:r>
              <a:rPr lang="en-US" sz="1600" b="1" dirty="0"/>
              <a:t>(action)) {</a:t>
            </a:r>
          </a:p>
          <a:p>
            <a:r>
              <a:rPr lang="en-US" sz="1600" b="1" dirty="0"/>
              <a:t>    Intent </a:t>
            </a:r>
            <a:r>
              <a:rPr lang="en-US" sz="1600" b="1" dirty="0" err="1"/>
              <a:t>intent</a:t>
            </a:r>
            <a:r>
              <a:rPr lang="en-US" sz="1600" b="1" dirty="0"/>
              <a:t> = new Intent();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intent.setData</a:t>
            </a:r>
            <a:r>
              <a:rPr lang="en-US" sz="1600" b="1" dirty="0"/>
              <a:t>(</a:t>
            </a:r>
            <a:r>
              <a:rPr lang="en-US" sz="1600" b="1" dirty="0" err="1"/>
              <a:t>EarthquakeProvider.LIVE_FOLDER_URI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intent.putExtra</a:t>
            </a:r>
            <a:r>
              <a:rPr lang="en-US" sz="1600" b="1" dirty="0"/>
              <a:t>(</a:t>
            </a:r>
            <a:r>
              <a:rPr lang="en-US" sz="1600" b="1" dirty="0" err="1"/>
              <a:t>LiveFolders.EXTRA_LIVE_FOLDER_BASE_INTENT</a:t>
            </a:r>
            <a:r>
              <a:rPr lang="en-US" sz="1600" b="1" dirty="0"/>
              <a:t>, new Intent(</a:t>
            </a:r>
            <a:r>
              <a:rPr lang="en-US" sz="1600" b="1" dirty="0" err="1"/>
              <a:t>Intent.ACTION_VIEW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EarthquakeProvider.CONTENT_URI</a:t>
            </a:r>
            <a:r>
              <a:rPr lang="en-US" sz="1600" b="1" dirty="0"/>
              <a:t>));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intent.putExtra</a:t>
            </a:r>
            <a:r>
              <a:rPr lang="en-US" sz="1600" b="1" dirty="0"/>
              <a:t>(</a:t>
            </a:r>
            <a:r>
              <a:rPr lang="en-US" sz="1600" b="1" dirty="0" err="1"/>
              <a:t>LiveFolders.EXTRA_LIVE_FOLDER_DISPLAY_MODE</a:t>
            </a:r>
            <a:r>
              <a:rPr lang="en-US" sz="1600" b="1" dirty="0"/>
              <a:t>, </a:t>
            </a:r>
            <a:r>
              <a:rPr lang="en-US" sz="1600" b="1" dirty="0" err="1"/>
              <a:t>LiveFolders.DISPLAY_MODE_LIST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intent.putExtra</a:t>
            </a:r>
            <a:r>
              <a:rPr lang="en-US" sz="1600" b="1" dirty="0"/>
              <a:t>(</a:t>
            </a:r>
            <a:r>
              <a:rPr lang="en-US" sz="1600" b="1" dirty="0" err="1"/>
              <a:t>LiveFolders.EXTRA_LIVE_FOLDER_ICON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Intent.ShortcutIconResource.fromContext</a:t>
            </a:r>
            <a:r>
              <a:rPr lang="en-US" sz="1600" b="1" dirty="0"/>
              <a:t>(context, </a:t>
            </a:r>
            <a:r>
              <a:rPr lang="en-US" sz="1600" b="1" dirty="0" err="1"/>
              <a:t>R.drawable.icon</a:t>
            </a:r>
            <a:r>
              <a:rPr lang="en-US" sz="1600" b="1" dirty="0"/>
              <a:t>));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intent.putExtra</a:t>
            </a:r>
            <a:r>
              <a:rPr lang="en-US" sz="1600" b="1" dirty="0"/>
              <a:t>(</a:t>
            </a:r>
            <a:r>
              <a:rPr lang="en-US" sz="1600" b="1" dirty="0" err="1"/>
              <a:t>LiveFolders.EXTRA_LIVE_FOLDER_NAME</a:t>
            </a:r>
            <a:r>
              <a:rPr lang="en-US" sz="1600" b="1" dirty="0"/>
              <a:t>, "Earthquakes");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setResult</a:t>
            </a:r>
            <a:r>
              <a:rPr lang="en-US" sz="1600" b="1" dirty="0"/>
              <a:t>(RESULT_OK, </a:t>
            </a:r>
            <a:r>
              <a:rPr lang="en-US" sz="1600" b="1" dirty="0" err="1"/>
              <a:t>createLiveFolderIntent</a:t>
            </a:r>
            <a:r>
              <a:rPr lang="en-US" sz="1600" b="1" dirty="0"/>
              <a:t>(this));</a:t>
            </a:r>
          </a:p>
          <a:p>
            <a:r>
              <a:rPr lang="en-US" sz="1600" b="1" dirty="0"/>
              <a:t>  }</a:t>
            </a:r>
          </a:p>
          <a:p>
            <a:r>
              <a:rPr lang="en-US" sz="1600" b="1" dirty="0"/>
              <a:t>  else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setResult</a:t>
            </a:r>
            <a:r>
              <a:rPr lang="en-US" sz="1600" b="1" dirty="0"/>
              <a:t>(RESULT_CANCELED);</a:t>
            </a:r>
          </a:p>
          <a:p>
            <a:r>
              <a:rPr lang="en-US" sz="1600" b="1" dirty="0"/>
              <a:t>  finish();</a:t>
            </a:r>
          </a:p>
          <a:p>
            <a:r>
              <a:rPr lang="en-US" sz="1600" b="1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48206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515316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Создание живых каталогов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220" y="2492896"/>
            <a:ext cx="76328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MyLiveFolder</a:t>
            </a:r>
            <a:r>
              <a:rPr lang="en-US" dirty="0"/>
              <a:t> "</a:t>
            </a:r>
          </a:p>
          <a:p>
            <a:r>
              <a:rPr lang="en-US" dirty="0"/>
              <a:t>          </a:t>
            </a:r>
            <a:r>
              <a:rPr lang="en-US" dirty="0" err="1"/>
              <a:t>android:label</a:t>
            </a:r>
            <a:r>
              <a:rPr lang="en-US" dirty="0"/>
              <a:t>="My Live Folder"&gt;</a:t>
            </a:r>
          </a:p>
          <a:p>
            <a:r>
              <a:rPr lang="en-US" dirty="0"/>
              <a:t>  &lt;intent-filter&gt;</a:t>
            </a:r>
          </a:p>
          <a:p>
            <a:r>
              <a:rPr lang="en-US" dirty="0"/>
              <a:t> 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android.intent.action.CREATE_LIVE_FOLDER</a:t>
            </a:r>
            <a:r>
              <a:rPr lang="en-US" dirty="0"/>
              <a:t>"/&gt;</a:t>
            </a:r>
          </a:p>
          <a:p>
            <a:r>
              <a:rPr lang="en-US" dirty="0"/>
              <a:t>  &lt;/intent-filter&gt;</a:t>
            </a:r>
          </a:p>
          <a:p>
            <a:r>
              <a:rPr lang="en-US" dirty="0"/>
              <a:t>&lt;/activity&gt;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82220" y="202019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Файл манифеста: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950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776864" cy="720080"/>
          </a:xfrm>
        </p:spPr>
        <p:txBody>
          <a:bodyPr>
            <a:noAutofit/>
          </a:bodyPr>
          <a:lstStyle/>
          <a:p>
            <a:r>
              <a:rPr lang="ru-RU" sz="3200" dirty="0" smtClean="0"/>
              <a:t>Задание 2. </a:t>
            </a:r>
            <a:r>
              <a:rPr lang="ru-RU" sz="3200" dirty="0" err="1" smtClean="0"/>
              <a:t>Геокэшинг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5544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Создайте приложение с графическим пользовательским интерфейсом с функциями</a:t>
            </a:r>
            <a:r>
              <a:rPr lang="ru-RU" sz="2000" b="1" dirty="0" smtClean="0"/>
              <a:t>:</a:t>
            </a:r>
          </a:p>
          <a:p>
            <a:pPr algn="just"/>
            <a:endParaRPr lang="ru-RU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/>
              <a:t> </a:t>
            </a:r>
            <a:r>
              <a:rPr lang="ru-RU" sz="2000" dirty="0" smtClean="0"/>
              <a:t>Определение </a:t>
            </a:r>
            <a:r>
              <a:rPr lang="ru-RU" sz="2000" dirty="0"/>
              <a:t>местоположения пользователя на карте </a:t>
            </a:r>
            <a:r>
              <a:rPr lang="en-US" sz="2000" dirty="0"/>
              <a:t>Google Map</a:t>
            </a:r>
            <a:r>
              <a:rPr lang="ru-RU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Определение </a:t>
            </a:r>
            <a:r>
              <a:rPr lang="ru-RU" sz="2000" dirty="0"/>
              <a:t>скорости и направления движения пользователя.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Масштабирование </a:t>
            </a:r>
            <a:r>
              <a:rPr lang="ru-RU" sz="2000" dirty="0"/>
              <a:t>карты</a:t>
            </a:r>
            <a:r>
              <a:rPr lang="ru-RU" sz="20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Срабатывающие нотификации при попадании в заданную по сценарию локацию.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6714" y="5342444"/>
            <a:ext cx="6550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i="1" dirty="0"/>
              <a:t>Программа должна </a:t>
            </a:r>
            <a:r>
              <a:rPr lang="ru-RU" i="1" dirty="0" smtClean="0"/>
              <a:t>включать в себя раздел настроек.</a:t>
            </a:r>
            <a:endParaRPr lang="ru-RU" i="1" dirty="0"/>
          </a:p>
          <a:p>
            <a:pPr algn="just"/>
            <a:r>
              <a:rPr lang="ru-RU" i="1" dirty="0"/>
              <a:t>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Срок на выполнение – 2 недели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99" y="1816229"/>
            <a:ext cx="1951139" cy="25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41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5688632" cy="504056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На следующей лекции</a:t>
            </a:r>
            <a:endParaRPr lang="ru-RU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</a:t>
            </a: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Работа со звуковыми и видео- файлами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Управление камерой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Отправка/прием </a:t>
            </a:r>
            <a:r>
              <a:rPr lang="en-US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SMS/MMS </a:t>
            </a:r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сообщений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Получение информации о состоянии телефона (в </a:t>
            </a:r>
            <a:r>
              <a:rPr lang="ru-RU" sz="2400" dirty="0" err="1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т.ч</a:t>
            </a:r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. информация о </a:t>
            </a:r>
            <a:r>
              <a:rPr lang="en-US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SIM-</a:t>
            </a:r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карте, состояние телефонного соединения и пр.)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528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56896"/>
            <a:ext cx="79208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Фоновые сервисы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Ненавязчивые уведомления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Сигнализация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Виджеты</a:t>
            </a: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271587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060848"/>
            <a:ext cx="6777317" cy="377178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Запускаются, останавливаются и контролируются </a:t>
            </a:r>
            <a:r>
              <a:rPr lang="ru-RU" b="1" dirty="0" smtClean="0"/>
              <a:t>из различных компонентов </a:t>
            </a:r>
            <a:r>
              <a:rPr lang="ru-RU" dirty="0" smtClean="0"/>
              <a:t>приложения (другие </a:t>
            </a:r>
            <a:r>
              <a:rPr lang="ru-RU" b="1" dirty="0" smtClean="0"/>
              <a:t>Сервисы</a:t>
            </a:r>
            <a:r>
              <a:rPr lang="ru-RU" dirty="0" smtClean="0"/>
              <a:t>, </a:t>
            </a:r>
            <a:r>
              <a:rPr lang="ru-RU" b="1" dirty="0" smtClean="0"/>
              <a:t>Активности</a:t>
            </a:r>
            <a:r>
              <a:rPr lang="ru-RU" dirty="0" smtClean="0"/>
              <a:t>, </a:t>
            </a:r>
            <a:r>
              <a:rPr lang="ru-RU" b="1" dirty="0" smtClean="0"/>
              <a:t>Приемники</a:t>
            </a:r>
            <a:r>
              <a:rPr lang="ru-RU" dirty="0" smtClean="0"/>
              <a:t> широковещательных намерений и др.)</a:t>
            </a:r>
          </a:p>
          <a:p>
            <a:r>
              <a:rPr lang="ru-RU" dirty="0" smtClean="0"/>
              <a:t>Запущенные сервисы всегда имеют </a:t>
            </a:r>
            <a:r>
              <a:rPr lang="ru-RU" b="1" dirty="0" smtClean="0"/>
              <a:t>больший приоритет</a:t>
            </a:r>
            <a:r>
              <a:rPr lang="ru-RU" dirty="0" smtClean="0"/>
              <a:t>, чем бездействующие или невидимые </a:t>
            </a:r>
            <a:r>
              <a:rPr lang="ru-RU" b="1" dirty="0" smtClean="0"/>
              <a:t>Активности</a:t>
            </a:r>
          </a:p>
          <a:p>
            <a:r>
              <a:rPr lang="ru-RU" b="1" dirty="0" smtClean="0"/>
              <a:t>Можно повысить приоритет </a:t>
            </a:r>
            <a:r>
              <a:rPr lang="ru-RU" dirty="0" smtClean="0"/>
              <a:t>до уровня Активностей на переднем плане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83671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Сервисы (</a:t>
            </a:r>
            <a:r>
              <a:rPr lang="en-US" sz="3600" dirty="0" smtClean="0">
                <a:solidFill>
                  <a:schemeClr val="accent1"/>
                </a:solidFill>
              </a:rPr>
              <a:t>Services</a:t>
            </a:r>
            <a:r>
              <a:rPr lang="ru-RU" sz="3600" dirty="0" smtClean="0">
                <a:solidFill>
                  <a:schemeClr val="accent1"/>
                </a:solidFill>
              </a:rPr>
              <a:t>)</a:t>
            </a:r>
            <a:endParaRPr lang="ru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8680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</a:rPr>
              <a:t>Пример сервиса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133455"/>
            <a:ext cx="7200800" cy="5319881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android.app.Service</a:t>
            </a:r>
            <a:r>
              <a:rPr lang="en-US" sz="1400" b="1" dirty="0"/>
              <a:t>;</a:t>
            </a:r>
          </a:p>
          <a:p>
            <a:pPr marL="68580" indent="0"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android.content.Intent</a:t>
            </a:r>
            <a:r>
              <a:rPr lang="en-US" sz="1400" b="1" dirty="0"/>
              <a:t>;</a:t>
            </a:r>
          </a:p>
          <a:p>
            <a:pPr marL="68580" indent="0"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android.os.IBinder</a:t>
            </a:r>
            <a:r>
              <a:rPr lang="en-US" sz="1400" b="1" dirty="0"/>
              <a:t>;</a:t>
            </a:r>
          </a:p>
          <a:p>
            <a:pPr marL="68580" indent="0">
              <a:buNone/>
            </a:pPr>
            <a:endParaRPr lang="en-US" sz="1400" b="1" dirty="0"/>
          </a:p>
          <a:p>
            <a:pPr marL="68580" indent="0">
              <a:buNone/>
            </a:pPr>
            <a:r>
              <a:rPr lang="en-US" sz="1400" b="1" dirty="0"/>
              <a:t>public class </a:t>
            </a:r>
            <a:r>
              <a:rPr lang="en-US" sz="1400" b="1" dirty="0" err="1"/>
              <a:t>MyService</a:t>
            </a:r>
            <a:r>
              <a:rPr lang="en-US" sz="1400" b="1" dirty="0"/>
              <a:t> extends Service </a:t>
            </a:r>
            <a:r>
              <a:rPr lang="en-US" sz="1400" b="1" dirty="0" smtClean="0"/>
              <a:t>{</a:t>
            </a:r>
            <a:endParaRPr lang="en-US" sz="1400" b="1" dirty="0"/>
          </a:p>
          <a:p>
            <a:pPr marL="68580" indent="0">
              <a:buNone/>
            </a:pPr>
            <a:r>
              <a:rPr lang="en-US" sz="1400" b="1" dirty="0"/>
              <a:t>  @Override</a:t>
            </a:r>
          </a:p>
          <a:p>
            <a:pPr marL="68580" indent="0">
              <a:buNone/>
            </a:pPr>
            <a:r>
              <a:rPr lang="en-US" sz="1400" b="1" dirty="0"/>
              <a:t>  public void </a:t>
            </a:r>
            <a:r>
              <a:rPr lang="en-US" sz="1400" b="1" dirty="0" err="1"/>
              <a:t>onCreate</a:t>
            </a:r>
            <a:r>
              <a:rPr lang="en-US" sz="1400" b="1" dirty="0"/>
              <a:t>() {</a:t>
            </a:r>
          </a:p>
          <a:p>
            <a:pPr marL="68580" indent="0">
              <a:buNone/>
            </a:pPr>
            <a:r>
              <a:rPr lang="en-US" sz="1400" b="1" dirty="0"/>
              <a:t>    // TODO: Actions to perform when service is created.</a:t>
            </a:r>
          </a:p>
          <a:p>
            <a:pPr marL="68580" indent="0">
              <a:buNone/>
            </a:pPr>
            <a:r>
              <a:rPr lang="en-US" sz="1400" b="1" dirty="0"/>
              <a:t>  </a:t>
            </a:r>
            <a:r>
              <a:rPr lang="en-US" sz="1400" b="1" dirty="0" smtClean="0"/>
              <a:t>}</a:t>
            </a:r>
            <a:endParaRPr lang="en-US" sz="1400" b="1" dirty="0"/>
          </a:p>
          <a:p>
            <a:pPr marL="68580" indent="0">
              <a:buNone/>
            </a:pPr>
            <a:r>
              <a:rPr lang="en-US" sz="1400" b="1" dirty="0"/>
              <a:t>  @Override</a:t>
            </a:r>
          </a:p>
          <a:p>
            <a:pPr marL="68580" indent="0">
              <a:buNone/>
            </a:pPr>
            <a:r>
              <a:rPr lang="en-US" sz="1400" b="1" dirty="0"/>
              <a:t>  public </a:t>
            </a:r>
            <a:r>
              <a:rPr lang="en-US" sz="1400" b="1" dirty="0" err="1"/>
              <a:t>IBinder</a:t>
            </a:r>
            <a:r>
              <a:rPr lang="en-US" sz="1400" b="1" dirty="0"/>
              <a:t> </a:t>
            </a:r>
            <a:r>
              <a:rPr lang="en-US" sz="1400" b="1" dirty="0" err="1"/>
              <a:t>onBind</a:t>
            </a:r>
            <a:r>
              <a:rPr lang="en-US" sz="1400" b="1" dirty="0"/>
              <a:t>(Intent intent) {</a:t>
            </a:r>
          </a:p>
          <a:p>
            <a:pPr marL="68580" indent="0">
              <a:buNone/>
            </a:pPr>
            <a:r>
              <a:rPr lang="en-US" sz="1400" b="1" dirty="0"/>
              <a:t>    // TODO: Replace with service binding implementation.</a:t>
            </a:r>
          </a:p>
          <a:p>
            <a:pPr marL="68580" indent="0">
              <a:buNone/>
            </a:pPr>
            <a:r>
              <a:rPr lang="en-US" sz="1400" b="1" dirty="0"/>
              <a:t>    return null;</a:t>
            </a:r>
          </a:p>
          <a:p>
            <a:pPr marL="68580" indent="0">
              <a:buNone/>
            </a:pPr>
            <a:r>
              <a:rPr lang="en-US" sz="1400" b="1" dirty="0"/>
              <a:t>  </a:t>
            </a:r>
            <a:r>
              <a:rPr lang="en-US" sz="1400" b="1" dirty="0" smtClean="0"/>
              <a:t>}</a:t>
            </a:r>
            <a:endParaRPr lang="en-US" sz="1400" b="1" dirty="0"/>
          </a:p>
          <a:p>
            <a:pPr marL="68580" indent="0">
              <a:buNone/>
            </a:pPr>
            <a:r>
              <a:rPr lang="en-US" sz="1400" b="1" dirty="0"/>
              <a:t>  @Override</a:t>
            </a:r>
          </a:p>
          <a:p>
            <a:pPr marL="68580" indent="0">
              <a:buNone/>
            </a:pPr>
            <a:r>
              <a:rPr lang="en-US" sz="1400" b="1" dirty="0"/>
              <a:t>  public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onStartCommand</a:t>
            </a:r>
            <a:r>
              <a:rPr lang="en-US" sz="1400" b="1" dirty="0"/>
              <a:t>(Intent </a:t>
            </a:r>
            <a:r>
              <a:rPr lang="en-US" sz="1400" b="1" dirty="0" err="1"/>
              <a:t>intent</a:t>
            </a:r>
            <a:r>
              <a:rPr lang="en-US" sz="1400" b="1" dirty="0"/>
              <a:t>, </a:t>
            </a:r>
            <a:r>
              <a:rPr lang="en-US" sz="1400" b="1" dirty="0" err="1"/>
              <a:t>int</a:t>
            </a:r>
            <a:r>
              <a:rPr lang="en-US" sz="1400" b="1" dirty="0"/>
              <a:t> flags,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startId</a:t>
            </a:r>
            <a:r>
              <a:rPr lang="en-US" sz="1400" b="1" dirty="0"/>
              <a:t>) {</a:t>
            </a:r>
          </a:p>
          <a:p>
            <a:pPr marL="68580" indent="0">
              <a:buNone/>
            </a:pPr>
            <a:r>
              <a:rPr lang="en-US" sz="1400" b="1" dirty="0"/>
              <a:t>    // TODO Launch a background thread to do processing.</a:t>
            </a:r>
          </a:p>
          <a:p>
            <a:pPr marL="68580" indent="0">
              <a:buNone/>
            </a:pPr>
            <a:r>
              <a:rPr lang="en-US" sz="1400" b="1" dirty="0"/>
              <a:t>    return </a:t>
            </a:r>
            <a:r>
              <a:rPr lang="en-US" sz="1400" b="1" dirty="0" err="1"/>
              <a:t>Service.START_STICKY</a:t>
            </a:r>
            <a:r>
              <a:rPr lang="en-US" sz="1400" b="1" dirty="0"/>
              <a:t>;</a:t>
            </a:r>
          </a:p>
          <a:p>
            <a:pPr marL="68580" indent="0">
              <a:buNone/>
            </a:pPr>
            <a:r>
              <a:rPr lang="en-US" sz="1400" b="1" dirty="0"/>
              <a:t>  }</a:t>
            </a:r>
          </a:p>
          <a:p>
            <a:pPr marL="68580" indent="0">
              <a:buNone/>
            </a:pPr>
            <a:r>
              <a:rPr lang="en-US" sz="1400" b="1" dirty="0"/>
              <a:t>}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6864" cy="576064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Коды возврата </a:t>
            </a:r>
            <a:r>
              <a:rPr lang="en-US" sz="2800" dirty="0" err="1" smtClean="0"/>
              <a:t>OnCreateCommand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5" y="1124744"/>
            <a:ext cx="8136904" cy="4176464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START_STICKY</a:t>
            </a:r>
          </a:p>
          <a:p>
            <a:pPr lvl="1"/>
            <a:r>
              <a:rPr lang="ru-RU" dirty="0" smtClean="0"/>
              <a:t>Обработчик </a:t>
            </a:r>
            <a:r>
              <a:rPr lang="en-US" dirty="0" err="1" smtClean="0"/>
              <a:t>OnStartCommand</a:t>
            </a:r>
            <a:r>
              <a:rPr lang="en-US" dirty="0" smtClean="0"/>
              <a:t> </a:t>
            </a:r>
            <a:r>
              <a:rPr lang="ru-RU" dirty="0" smtClean="0"/>
              <a:t>будет вызываться после преждевременного завершения работы</a:t>
            </a:r>
            <a:endParaRPr lang="en-US" dirty="0" smtClean="0"/>
          </a:p>
          <a:p>
            <a:r>
              <a:rPr lang="en-US" b="1" dirty="0" smtClean="0"/>
              <a:t>START_NOT_STICKY</a:t>
            </a:r>
            <a:endParaRPr lang="ru-RU" b="1" dirty="0" smtClean="0"/>
          </a:p>
          <a:p>
            <a:pPr lvl="1"/>
            <a:r>
              <a:rPr lang="ru-RU" dirty="0" smtClean="0"/>
              <a:t>Сервис повторно запускается только после явного вызова метода </a:t>
            </a:r>
            <a:r>
              <a:rPr lang="en-US" dirty="0" err="1" smtClean="0"/>
              <a:t>startService</a:t>
            </a:r>
            <a:endParaRPr lang="en-US" dirty="0" smtClean="0"/>
          </a:p>
          <a:p>
            <a:pPr lvl="1"/>
            <a:r>
              <a:rPr lang="ru-RU" dirty="0" smtClean="0"/>
              <a:t>Сервис выполняет конкретную команду и завершается</a:t>
            </a:r>
            <a:endParaRPr lang="en-US" dirty="0" smtClean="0"/>
          </a:p>
          <a:p>
            <a:r>
              <a:rPr lang="en-US" b="1" dirty="0" smtClean="0"/>
              <a:t>START_REDELIVER_INTENT</a:t>
            </a:r>
            <a:endParaRPr lang="ru-RU" b="1" dirty="0" smtClean="0"/>
          </a:p>
          <a:p>
            <a:pPr lvl="1"/>
            <a:r>
              <a:rPr lang="ru-RU" dirty="0" smtClean="0"/>
              <a:t>Сервис запускается повторно если был явный запрос на запуск, либо если сервис завершился до вызова метода </a:t>
            </a:r>
            <a:r>
              <a:rPr lang="en-US" dirty="0" err="1" smtClean="0"/>
              <a:t>stopSelf</a:t>
            </a:r>
            <a:endParaRPr lang="en-US" dirty="0" smtClean="0"/>
          </a:p>
          <a:p>
            <a:pPr lvl="1"/>
            <a:endParaRPr lang="ru-RU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494116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Значения флага</a:t>
            </a:r>
            <a:r>
              <a:rPr lang="en-US" i="1" dirty="0" smtClean="0"/>
              <a:t> flag</a:t>
            </a:r>
            <a:r>
              <a:rPr lang="ru-RU" i="1" dirty="0" smtClean="0"/>
              <a:t>:</a:t>
            </a:r>
            <a:endParaRPr lang="en-US" i="1" dirty="0" smtClean="0"/>
          </a:p>
          <a:p>
            <a:r>
              <a:rPr lang="ru-RU" b="1" dirty="0" smtClean="0"/>
              <a:t> </a:t>
            </a:r>
            <a:r>
              <a:rPr lang="en-US" b="1" dirty="0" smtClean="0"/>
              <a:t>START_FLAG_REDELIVERY </a:t>
            </a:r>
            <a:r>
              <a:rPr lang="en-US" dirty="0" smtClean="0"/>
              <a:t>–</a:t>
            </a:r>
            <a:r>
              <a:rPr lang="ru-RU" dirty="0" smtClean="0"/>
              <a:t> намерение повторно передано при принудительном завершении работы до </a:t>
            </a:r>
            <a:r>
              <a:rPr lang="en-US" dirty="0" err="1" smtClean="0"/>
              <a:t>stopSelf</a:t>
            </a:r>
            <a:r>
              <a:rPr lang="en-US" dirty="0" smtClean="0"/>
              <a:t>, </a:t>
            </a:r>
            <a:r>
              <a:rPr lang="en-US" b="1" dirty="0" smtClean="0"/>
              <a:t>START_FLAG_RETRY</a:t>
            </a:r>
            <a:r>
              <a:rPr lang="en-US" dirty="0" smtClean="0"/>
              <a:t> – </a:t>
            </a:r>
            <a:r>
              <a:rPr lang="ru-RU" dirty="0" smtClean="0"/>
              <a:t>сервис повторно запущен после </a:t>
            </a:r>
            <a:r>
              <a:rPr lang="ru-RU" dirty="0" err="1" smtClean="0"/>
              <a:t>непредвид</a:t>
            </a:r>
            <a:r>
              <a:rPr lang="en-US" dirty="0" smtClean="0"/>
              <a:t>- </a:t>
            </a:r>
            <a:r>
              <a:rPr lang="ru-RU" dirty="0" err="1" smtClean="0"/>
              <a:t>енного</a:t>
            </a:r>
            <a:r>
              <a:rPr lang="ru-RU" dirty="0" smtClean="0"/>
              <a:t> завершения работы (</a:t>
            </a:r>
            <a:r>
              <a:rPr lang="en-US" dirty="0" smtClean="0"/>
              <a:t>START_STICKY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60958" cy="1224136"/>
          </a:xfrm>
        </p:spPr>
        <p:txBody>
          <a:bodyPr>
            <a:noAutofit/>
          </a:bodyPr>
          <a:lstStyle/>
          <a:p>
            <a:r>
              <a:rPr lang="ru-RU" sz="2800" dirty="0" smtClean="0"/>
              <a:t>Явное/неявное управление</a:t>
            </a:r>
            <a:br>
              <a:rPr lang="ru-RU" sz="2800" dirty="0" smtClean="0"/>
            </a:br>
            <a:r>
              <a:rPr lang="ru-RU" sz="2800" dirty="0" smtClean="0"/>
              <a:t>сервисами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988840"/>
            <a:ext cx="7920880" cy="439248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dirty="0"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Неявный запуск – требуется задать фильтр намерений для сервиса</a:t>
            </a:r>
            <a:endParaRPr lang="en-US" sz="1400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Intent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myIntent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= new 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Intent(“Dance”);</a:t>
            </a:r>
            <a:endParaRPr lang="en-US" sz="1400" b="1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myIntent.putExtra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(“Jump on table", “Yes");  </a:t>
            </a:r>
            <a:endParaRPr lang="en-US" sz="1400" b="1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ComponentName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service 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startService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myIntent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marL="68580" indent="0">
              <a:buNone/>
            </a:pPr>
            <a:endParaRPr lang="en-US" sz="1400" b="1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dirty="0"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Явный запуск сервиса</a:t>
            </a:r>
            <a:endParaRPr lang="en-US" sz="1400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ComponentName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service 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startService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(new 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Intent(this,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MyService.class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));</a:t>
            </a:r>
          </a:p>
          <a:p>
            <a:pPr marL="68580" indent="0">
              <a:buNone/>
            </a:pPr>
            <a:endParaRPr lang="en-US" sz="1400" b="1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Остановить сервис неявно</a:t>
            </a:r>
            <a:endParaRPr lang="en-US" sz="1400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stopService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(new Intent(this,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service.getClass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()));</a:t>
            </a:r>
            <a:endParaRPr lang="ru-RU" sz="1400" b="1" dirty="0" smtClean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endParaRPr lang="en-US" sz="1400" b="1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dirty="0"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Остановить сервис явно</a:t>
            </a:r>
            <a:endParaRPr lang="en-US" sz="1400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try {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Class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serviceClass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Class.forName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service.getClassName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());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stopService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(new Intent(this,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serviceClass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));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} catch (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ClassNotFoundException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e) {}</a:t>
            </a:r>
            <a:endParaRPr lang="ru-RU" sz="1400" b="1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76064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Привязка к </a:t>
            </a:r>
            <a:r>
              <a:rPr lang="en-US" sz="3600" dirty="0" smtClean="0"/>
              <a:t>Activity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Сервис:</a:t>
            </a:r>
          </a:p>
          <a:p>
            <a:r>
              <a:rPr lang="en-US" sz="2000" dirty="0" err="1" smtClean="0"/>
              <a:t>IBinder</a:t>
            </a:r>
            <a:r>
              <a:rPr lang="en-US" sz="2000" dirty="0" smtClean="0"/>
              <a:t> </a:t>
            </a:r>
            <a:r>
              <a:rPr lang="en-US" sz="2000" dirty="0" err="1" smtClean="0"/>
              <a:t>onBind</a:t>
            </a:r>
            <a:r>
              <a:rPr lang="en-US" sz="2000" dirty="0" smtClean="0"/>
              <a:t>(Intent)</a:t>
            </a:r>
          </a:p>
          <a:p>
            <a:endParaRPr lang="en-US" sz="2000" dirty="0"/>
          </a:p>
          <a:p>
            <a:r>
              <a:rPr lang="en-US" sz="2000" b="1" dirty="0" err="1" smtClean="0"/>
              <a:t>IBinder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Service </a:t>
            </a:r>
            <a:r>
              <a:rPr lang="en-US" sz="2000" dirty="0" err="1" smtClean="0"/>
              <a:t>getService</a:t>
            </a:r>
            <a:r>
              <a:rPr lang="en-US" sz="2000" dirty="0" smtClean="0"/>
              <a:t>()</a:t>
            </a:r>
          </a:p>
          <a:p>
            <a:endParaRPr lang="en-US" sz="2000" dirty="0"/>
          </a:p>
          <a:p>
            <a:r>
              <a:rPr lang="en-US" sz="2000" b="1" dirty="0" err="1" smtClean="0"/>
              <a:t>ServiceConnection</a:t>
            </a:r>
            <a:r>
              <a:rPr lang="en-US" sz="2000" b="1" dirty="0" smtClean="0"/>
              <a:t>:</a:t>
            </a:r>
          </a:p>
          <a:p>
            <a:r>
              <a:rPr lang="en-US" sz="2000" dirty="0" err="1" smtClean="0"/>
              <a:t>onServiceConnected</a:t>
            </a:r>
            <a:r>
              <a:rPr lang="en-US" sz="2000" dirty="0" smtClean="0"/>
              <a:t>(</a:t>
            </a:r>
            <a:r>
              <a:rPr lang="en-US" sz="2000" dirty="0" err="1" smtClean="0"/>
              <a:t>ComponentName</a:t>
            </a:r>
            <a:r>
              <a:rPr lang="en-US" sz="2000" dirty="0" smtClean="0"/>
              <a:t>, </a:t>
            </a:r>
            <a:r>
              <a:rPr lang="en-US" sz="2000" dirty="0" err="1" smtClean="0"/>
              <a:t>IBinder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onServiceDisconnected</a:t>
            </a:r>
            <a:r>
              <a:rPr lang="en-US" sz="2000" dirty="0" smtClean="0"/>
              <a:t>(</a:t>
            </a:r>
            <a:r>
              <a:rPr lang="en-US" sz="2000" dirty="0" err="1" smtClean="0"/>
              <a:t>ComponentName</a:t>
            </a:r>
            <a:r>
              <a:rPr lang="en-US" sz="2000" dirty="0" smtClean="0"/>
              <a:t>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ru-RU" sz="2000" b="1" dirty="0" smtClean="0"/>
              <a:t>Активность:</a:t>
            </a:r>
            <a:endParaRPr lang="en-US" sz="2000" b="1" dirty="0" smtClean="0"/>
          </a:p>
          <a:p>
            <a:r>
              <a:rPr lang="en-US" sz="2000" dirty="0" smtClean="0"/>
              <a:t>Intent(Activity </a:t>
            </a:r>
            <a:r>
              <a:rPr lang="en-US" sz="2000" dirty="0" err="1" smtClean="0"/>
              <a:t>activity,Service.class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err="1" smtClean="0"/>
              <a:t>bindService</a:t>
            </a:r>
            <a:r>
              <a:rPr lang="en-US" sz="2000" dirty="0" smtClean="0"/>
              <a:t>(Intent, </a:t>
            </a:r>
            <a:r>
              <a:rPr lang="en-US" sz="2000" dirty="0" err="1" smtClean="0"/>
              <a:t>ServiceConnection</a:t>
            </a:r>
            <a:r>
              <a:rPr lang="en-US" sz="2000" dirty="0" smtClean="0"/>
              <a:t>, </a:t>
            </a:r>
            <a:r>
              <a:rPr lang="en-US" sz="2000" dirty="0" err="1" smtClean="0"/>
              <a:t>Context.BIND_AUTO_CREATE</a:t>
            </a:r>
            <a:r>
              <a:rPr lang="en-US" sz="20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683569" y="836712"/>
            <a:ext cx="7992887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Повышение/понижение приоритета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3" y="242088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/>
              <a:t>startForeground</a:t>
            </a:r>
            <a:r>
              <a:rPr lang="en-US" sz="2000" b="1" dirty="0" smtClean="0"/>
              <a:t> 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uniqueNotificationId</a:t>
            </a:r>
            <a:r>
              <a:rPr lang="en-US" sz="2000" b="1" dirty="0" smtClean="0"/>
              <a:t>, Notification n 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/>
              <a:t>stopForeground</a:t>
            </a:r>
            <a:r>
              <a:rPr lang="en-US" sz="2000" b="1" dirty="0" smtClean="0"/>
              <a:t> ( 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removeNotification</a:t>
            </a:r>
            <a:r>
              <a:rPr lang="en-US" sz="2000" b="1" dirty="0" smtClean="0"/>
              <a:t> )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2559</TotalTime>
  <Words>1996</Words>
  <Application>Microsoft Office PowerPoint</Application>
  <PresentationFormat>Экран (4:3)</PresentationFormat>
  <Paragraphs>440</Paragraphs>
  <Slides>30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Презентация PowerPoint</vt:lpstr>
      <vt:lpstr>Презентация PowerPoint</vt:lpstr>
      <vt:lpstr>Коды возврата OnCreateCommand</vt:lpstr>
      <vt:lpstr>Явное/неявное управление сервисами</vt:lpstr>
      <vt:lpstr>Привязка к Activity</vt:lpstr>
      <vt:lpstr>Презентация PowerPoint</vt:lpstr>
      <vt:lpstr>Асинхронное выполнение</vt:lpstr>
      <vt:lpstr>Thread и Handler </vt:lpstr>
      <vt:lpstr>Уведомления типа Toast</vt:lpstr>
      <vt:lpstr>Notifications</vt:lpstr>
      <vt:lpstr>Нестандатные расширенные Уведомления</vt:lpstr>
      <vt:lpstr>Звуки/вибрация/светодиодная подсветка</vt:lpstr>
      <vt:lpstr>Сигнализация</vt:lpstr>
      <vt:lpstr>Установка повторяющейся сигнализации</vt:lpstr>
      <vt:lpstr>Виджеты</vt:lpstr>
      <vt:lpstr>Размеры виджета</vt:lpstr>
      <vt:lpstr>Допустимые представления</vt:lpstr>
      <vt:lpstr>Пример файла ресурсов для виджета</vt:lpstr>
      <vt:lpstr>Использование RemoveViews</vt:lpstr>
      <vt:lpstr>Добавление к виджету реакции на нажатие</vt:lpstr>
      <vt:lpstr>Живые каталоги</vt:lpstr>
      <vt:lpstr>Проекции</vt:lpstr>
      <vt:lpstr>Создание живых каталогов</vt:lpstr>
      <vt:lpstr>Создание живых каталогов</vt:lpstr>
      <vt:lpstr>Задание 2. Геокэшинг</vt:lpstr>
      <vt:lpstr>На следующей лекции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167</cp:revision>
  <dcterms:created xsi:type="dcterms:W3CDTF">2012-02-16T15:40:39Z</dcterms:created>
  <dcterms:modified xsi:type="dcterms:W3CDTF">2012-10-19T10:47:51Z</dcterms:modified>
</cp:coreProperties>
</file>