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256" r:id="rId2"/>
    <p:sldId id="409" r:id="rId3"/>
    <p:sldId id="339" r:id="rId4"/>
    <p:sldId id="369" r:id="rId5"/>
    <p:sldId id="340" r:id="rId6"/>
    <p:sldId id="365" r:id="rId7"/>
    <p:sldId id="410" r:id="rId8"/>
    <p:sldId id="411" r:id="rId9"/>
    <p:sldId id="412" r:id="rId10"/>
    <p:sldId id="413" r:id="rId11"/>
    <p:sldId id="414" r:id="rId12"/>
    <p:sldId id="415" r:id="rId13"/>
    <p:sldId id="371" r:id="rId14"/>
    <p:sldId id="372" r:id="rId15"/>
    <p:sldId id="370" r:id="rId16"/>
    <p:sldId id="373" r:id="rId17"/>
    <p:sldId id="366" r:id="rId18"/>
    <p:sldId id="367" r:id="rId19"/>
    <p:sldId id="341" r:id="rId20"/>
    <p:sldId id="362" r:id="rId21"/>
    <p:sldId id="363" r:id="rId22"/>
    <p:sldId id="364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407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8" r:id="rId58"/>
    <p:sldId id="368" r:id="rId59"/>
    <p:sldId id="259" r:id="rId60"/>
    <p:sldId id="291" r:id="rId61"/>
    <p:sldId id="260" r:id="rId62"/>
    <p:sldId id="295" r:id="rId63"/>
    <p:sldId id="296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97" r:id="rId73"/>
    <p:sldId id="298" r:id="rId74"/>
    <p:sldId id="374" r:id="rId75"/>
    <p:sldId id="299" r:id="rId76"/>
    <p:sldId id="300" r:id="rId77"/>
    <p:sldId id="301" r:id="rId78"/>
    <p:sldId id="302" r:id="rId79"/>
    <p:sldId id="333" r:id="rId80"/>
    <p:sldId id="334" r:id="rId81"/>
    <p:sldId id="304" r:id="rId82"/>
    <p:sldId id="303" r:id="rId83"/>
    <p:sldId id="329" r:id="rId84"/>
    <p:sldId id="330" r:id="rId85"/>
    <p:sldId id="331" r:id="rId86"/>
    <p:sldId id="332" r:id="rId87"/>
    <p:sldId id="335" r:id="rId88"/>
    <p:sldId id="336" r:id="rId89"/>
    <p:sldId id="337" r:id="rId90"/>
    <p:sldId id="375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4" r:id="rId99"/>
    <p:sldId id="383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38" r:id="rId108"/>
    <p:sldId id="270" r:id="rId109"/>
    <p:sldId id="305" r:id="rId110"/>
    <p:sldId id="318" r:id="rId111"/>
    <p:sldId id="317" r:id="rId112"/>
    <p:sldId id="274" r:id="rId113"/>
    <p:sldId id="275" r:id="rId114"/>
    <p:sldId id="276" r:id="rId115"/>
    <p:sldId id="277" r:id="rId116"/>
    <p:sldId id="278" r:id="rId117"/>
    <p:sldId id="279" r:id="rId118"/>
    <p:sldId id="280" r:id="rId119"/>
    <p:sldId id="281" r:id="rId120"/>
    <p:sldId id="282" r:id="rId121"/>
    <p:sldId id="283" r:id="rId122"/>
    <p:sldId id="284" r:id="rId123"/>
    <p:sldId id="285" r:id="rId124"/>
    <p:sldId id="286" r:id="rId125"/>
    <p:sldId id="288" r:id="rId126"/>
    <p:sldId id="289" r:id="rId127"/>
    <p:sldId id="287" r:id="rId128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6547" autoAdjust="0"/>
  </p:normalViewPr>
  <p:slideViewPr>
    <p:cSldViewPr>
      <p:cViewPr varScale="1">
        <p:scale>
          <a:sx n="89" d="100"/>
          <a:sy n="8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mproving-layouts/smooth-scrolling.html#ViewHolder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921462/listview-reusing-views-when-i-dont-want-it-to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8jj5e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ore-resourc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developer.android.com/guide/topics/ui/controls/butt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TextView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developer.android.com/reference/android/widget/SeekBar.OnSeekBarChangeListener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igizol.com/2006/12/margin-vs-padding-css-propert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587826"/>
            <a:ext cx="60980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Основы пользовательского</a:t>
            </a:r>
          </a:p>
          <a:p>
            <a:r>
              <a:rPr lang="ru-RU" sz="4000" dirty="0" smtClean="0"/>
              <a:t>интерфейса </a:t>
            </a:r>
            <a:r>
              <a:rPr lang="ru-RU" sz="4000" dirty="0" smtClean="0"/>
              <a:t>(</a:t>
            </a:r>
            <a:r>
              <a:rPr lang="en-US" sz="4000" dirty="0" smtClean="0"/>
              <a:t>User Interface)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и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762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9" name="Picture 5" descr="https://developer.android.com/images/screens_support/screens-r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590543" cy="26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791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6625"/>
            <a:ext cx="9410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5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for Changes to Switches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600200"/>
            <a:ext cx="90487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Switch to Correct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84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8915400" cy="94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52400" y="3886200"/>
            <a:ext cx="86868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SafeAdapter</a:t>
            </a:r>
            <a:r>
              <a:rPr lang="en-US" dirty="0" smtClean="0"/>
              <a:t> class lets </a:t>
            </a:r>
            <a:r>
              <a:rPr lang="en-US" dirty="0" err="1" smtClean="0"/>
              <a:t>ArrayAdapter</a:t>
            </a:r>
            <a:r>
              <a:rPr lang="en-US" dirty="0" smtClean="0"/>
              <a:t> inflate and recycle the row</a:t>
            </a:r>
          </a:p>
          <a:p>
            <a:pPr lvl="1"/>
            <a:r>
              <a:rPr lang="en-US" dirty="0" smtClean="0"/>
              <a:t>call to </a:t>
            </a:r>
            <a:r>
              <a:rPr lang="en-US" dirty="0" err="1" smtClean="0"/>
              <a:t>super.getView</a:t>
            </a:r>
            <a:endParaRPr lang="en-US" dirty="0" smtClean="0"/>
          </a:p>
          <a:p>
            <a:pPr lvl="1"/>
            <a:r>
              <a:rPr lang="en-US" dirty="0" smtClean="0"/>
              <a:t>this will set the country name</a:t>
            </a:r>
          </a:p>
          <a:p>
            <a:pPr lvl="1"/>
            <a:r>
              <a:rPr lang="en-US" dirty="0" smtClean="0"/>
              <a:t>inflate = take an xml layout and create a runtime object to model it, measure and draw the object</a:t>
            </a:r>
          </a:p>
          <a:p>
            <a:r>
              <a:rPr lang="en-US" dirty="0" smtClean="0"/>
              <a:t>Then we check to see if we have a </a:t>
            </a:r>
            <a:r>
              <a:rPr lang="en-US" b="1" i="1" dirty="0" err="1" smtClean="0"/>
              <a:t>ViewHolder</a:t>
            </a:r>
            <a:r>
              <a:rPr lang="en-US" dirty="0" smtClean="0"/>
              <a:t> in the rows </a:t>
            </a:r>
            <a:r>
              <a:rPr lang="en-US" b="1" i="1" dirty="0" smtClean="0"/>
              <a:t>tag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don't have a </a:t>
            </a:r>
            <a:r>
              <a:rPr lang="en-US" dirty="0" err="1" smtClean="0">
                <a:hlinkClick r:id="rId2"/>
              </a:rPr>
              <a:t>ViewHolder</a:t>
            </a:r>
            <a:r>
              <a:rPr lang="en-US" dirty="0" smtClean="0"/>
              <a:t> for the current row we create one and associate it with the row</a:t>
            </a:r>
          </a:p>
          <a:p>
            <a:r>
              <a:rPr lang="en-US" dirty="0" smtClean="0"/>
              <a:t>We add a switch listener for the switch in the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and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(all GUI widgets are descendants of View) have a </a:t>
            </a:r>
            <a:r>
              <a:rPr lang="en-US" b="1" dirty="0" err="1" smtClean="0"/>
              <a:t>setTag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getTag</a:t>
            </a:r>
            <a:r>
              <a:rPr lang="en-US" b="1" dirty="0" smtClean="0"/>
              <a:t>() </a:t>
            </a:r>
            <a:r>
              <a:rPr lang="en-US" dirty="0" smtClean="0"/>
              <a:t>method </a:t>
            </a:r>
          </a:p>
          <a:p>
            <a:r>
              <a:rPr lang="en-US" dirty="0" smtClean="0"/>
              <a:t>These methods allow us to associate an arbitrary object with the View (widget)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holder pattern </a:t>
            </a:r>
            <a:r>
              <a:rPr lang="en-US" dirty="0" smtClean="0"/>
              <a:t>uses the widget tag to hold an object which in turn holds each of child widgets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r>
              <a:rPr lang="en-US" dirty="0"/>
              <a:t> and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attaching a holder to the row Views is to avoid calling </a:t>
            </a:r>
            <a:r>
              <a:rPr lang="en-US" dirty="0" err="1" smtClean="0"/>
              <a:t>findViewById</a:t>
            </a:r>
            <a:r>
              <a:rPr lang="en-US" dirty="0" smtClean="0"/>
              <a:t>() again</a:t>
            </a:r>
          </a:p>
          <a:p>
            <a:pPr lvl="1"/>
            <a:r>
              <a:rPr lang="en-US" dirty="0" smtClean="0"/>
              <a:t>can be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of </a:t>
            </a:r>
            <a:r>
              <a:rPr lang="en-US" dirty="0" err="1" smtClean="0"/>
              <a:t>ListView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HERE FOR intercepting the </a:t>
            </a:r>
            <a:r>
              <a:rPr lang="en-US" dirty="0" err="1" smtClean="0">
                <a:solidFill>
                  <a:schemeClr val="tx1"/>
                </a:solidFill>
              </a:rPr>
              <a:t>ListView</a:t>
            </a:r>
            <a:r>
              <a:rPr lang="en-US" dirty="0" smtClean="0">
                <a:solidFill>
                  <a:schemeClr val="tx1"/>
                </a:solidFill>
              </a:rPr>
              <a:t> items: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http://stackoverflow.com/questions/6921462/listview-reusing-views-when-i-dont-want-it-to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Layouts - T</a:t>
            </a:r>
            <a:r>
              <a:rPr lang="en-US" dirty="0" smtClean="0"/>
              <a:t>abbed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60958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Uses a </a:t>
            </a:r>
            <a:r>
              <a:rPr lang="en-US" dirty="0" err="1" smtClean="0"/>
              <a:t>TabHost</a:t>
            </a:r>
            <a:r>
              <a:rPr lang="en-US" dirty="0" smtClean="0"/>
              <a:t> and </a:t>
            </a:r>
            <a:r>
              <a:rPr lang="en-US" dirty="0" err="1" smtClean="0"/>
              <a:t>TabWidget</a:t>
            </a:r>
            <a:endParaRPr lang="en-US" dirty="0" smtClean="0"/>
          </a:p>
          <a:p>
            <a:r>
              <a:rPr lang="en-US" dirty="0" err="1" smtClean="0"/>
              <a:t>TabHost</a:t>
            </a:r>
            <a:r>
              <a:rPr lang="en-US" dirty="0" smtClean="0"/>
              <a:t> consists of </a:t>
            </a:r>
            <a:r>
              <a:rPr lang="en-US" dirty="0" err="1" smtClean="0"/>
              <a:t>TabSpecs</a:t>
            </a:r>
            <a:endParaRPr lang="en-US" dirty="0" smtClean="0"/>
          </a:p>
          <a:p>
            <a:r>
              <a:rPr lang="en-US" dirty="0" smtClean="0"/>
              <a:t>can use a </a:t>
            </a:r>
            <a:r>
              <a:rPr lang="en-US" dirty="0" err="1" smtClean="0"/>
              <a:t>TabActivity</a:t>
            </a:r>
            <a:r>
              <a:rPr lang="en-US" dirty="0" smtClean="0"/>
              <a:t> to simplify some operations</a:t>
            </a:r>
          </a:p>
          <a:p>
            <a:r>
              <a:rPr lang="en-US" dirty="0" smtClean="0"/>
              <a:t>Tabs can be </a:t>
            </a:r>
          </a:p>
          <a:p>
            <a:pPr lvl="1"/>
            <a:r>
              <a:rPr lang="en-US" dirty="0" smtClean="0"/>
              <a:t>predefined View</a:t>
            </a:r>
          </a:p>
          <a:p>
            <a:pPr lvl="1"/>
            <a:r>
              <a:rPr lang="en-US" dirty="0" smtClean="0"/>
              <a:t>Activity launched via Intent</a:t>
            </a:r>
          </a:p>
          <a:p>
            <a:pPr lvl="1"/>
            <a:r>
              <a:rPr lang="en-US" dirty="0" smtClean="0"/>
              <a:t>generated View from </a:t>
            </a:r>
            <a:r>
              <a:rPr lang="en-US" dirty="0" err="1" smtClean="0"/>
              <a:t>TabContentFactory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0" y="1066800"/>
            <a:ext cx="3551583" cy="50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supports vertical scrolling</a:t>
            </a:r>
          </a:p>
          <a:p>
            <a:r>
              <a:rPr lang="en-US" dirty="0" smtClean="0"/>
              <a:t>Other views for Scrolling:</a:t>
            </a:r>
          </a:p>
          <a:p>
            <a:pPr lvl="1"/>
            <a:r>
              <a:rPr lang="en-US" dirty="0" err="1" smtClean="0"/>
              <a:t>ScrollView</a:t>
            </a:r>
            <a:r>
              <a:rPr lang="en-US" dirty="0" smtClean="0"/>
              <a:t> for vertical scrolling</a:t>
            </a:r>
          </a:p>
          <a:p>
            <a:pPr lvl="1"/>
            <a:r>
              <a:rPr lang="en-US" dirty="0" err="1" smtClean="0"/>
              <a:t>HorizontalScrollView</a:t>
            </a:r>
            <a:endParaRPr lang="en-US" dirty="0" smtClean="0"/>
          </a:p>
          <a:p>
            <a:r>
              <a:rPr lang="en-US" dirty="0" smtClean="0"/>
              <a:t>Only one child View</a:t>
            </a:r>
          </a:p>
          <a:p>
            <a:pPr lvl="1"/>
            <a:r>
              <a:rPr lang="en-US" dirty="0" smtClean="0"/>
              <a:t>but could have children of its own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scroll through large image</a:t>
            </a:r>
          </a:p>
          <a:p>
            <a:pPr lvl="1"/>
            <a:r>
              <a:rPr lang="en-US" dirty="0" smtClean="0"/>
              <a:t>Linear Layout with lots of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в пикселях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2057400"/>
            <a:ext cx="831272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UI Example -</a:t>
            </a:r>
            <a:br>
              <a:rPr lang="en-US" dirty="0" smtClean="0"/>
            </a:br>
            <a:r>
              <a:rPr lang="en-US" dirty="0" smtClean="0"/>
              <a:t>tip calculator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 Calculator</a:t>
            </a:r>
          </a:p>
          <a:p>
            <a:r>
              <a:rPr lang="en-US" dirty="0" smtClean="0"/>
              <a:t>What kind of layout</a:t>
            </a:r>
            <a:br>
              <a:rPr lang="en-US" dirty="0" smtClean="0"/>
            </a:br>
            <a:r>
              <a:rPr lang="en-US" dirty="0" smtClean="0"/>
              <a:t>to use?</a:t>
            </a:r>
          </a:p>
          <a:p>
            <a:r>
              <a:rPr lang="en-US" dirty="0" smtClean="0"/>
              <a:t>Widgets:</a:t>
            </a:r>
          </a:p>
          <a:p>
            <a:pPr lvl="1"/>
            <a:r>
              <a:rPr lang="en-US" dirty="0" smtClean="0"/>
              <a:t>TextView</a:t>
            </a:r>
          </a:p>
          <a:p>
            <a:pPr lvl="1"/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smtClean="0"/>
              <a:t>SeekBar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3946"/>
            <a:ext cx="3624470" cy="597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7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25146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4709" y="36957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196936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4709" y="4343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32004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029200"/>
            <a:ext cx="962891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46218" y="56388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953000"/>
            <a:ext cx="838200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5521036"/>
            <a:ext cx="914400" cy="4987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199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514850" y="2514600"/>
            <a:ext cx="41148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4290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15050" y="3456709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5443194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7600" y="34671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4114800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4136" y="5424233"/>
            <a:ext cx="9144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667000"/>
            <a:ext cx="2214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but top </a:t>
            </a:r>
            <a:br>
              <a:rPr lang="en-US" sz="3200" dirty="0" smtClean="0"/>
            </a:br>
            <a:r>
              <a:rPr lang="en-US" sz="3200" dirty="0" err="1" smtClean="0"/>
              <a:t>EditText</a:t>
            </a:r>
            <a:r>
              <a:rPr lang="en-US" sz="3200" dirty="0" smtClean="0"/>
              <a:t> are</a:t>
            </a:r>
          </a:p>
          <a:p>
            <a:r>
              <a:rPr lang="en-US" sz="3200" dirty="0" err="1" smtClean="0"/>
              <a:t>uneditable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Alternative?</a:t>
            </a:r>
          </a:p>
          <a:p>
            <a:r>
              <a:rPr lang="en-US" sz="3200" dirty="0" err="1" smtClean="0"/>
              <a:t>TextViews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72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6517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4800600"/>
            <a:ext cx="26670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36516"/>
            <a:ext cx="5048250" cy="50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2075" y="251276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44950" y="303598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3343" y="3506003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03282" y="426720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79042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60895" y="5313640"/>
            <a:ext cx="101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row 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944725" y="2774373"/>
            <a:ext cx="1093875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3297593"/>
            <a:ext cx="546937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9607" y="3767613"/>
            <a:ext cx="1486193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932" y="4528810"/>
            <a:ext cx="688605" cy="60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9607" y="5052030"/>
            <a:ext cx="921461" cy="12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32" y="5578714"/>
            <a:ext cx="979868" cy="258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android:background</a:t>
            </a:r>
            <a:endParaRPr lang="en-US" dirty="0"/>
          </a:p>
          <a:p>
            <a:pPr lvl="1"/>
            <a:r>
              <a:rPr lang="en-US" dirty="0" smtClean="0"/>
              <a:t>#RGB, #ARGB, #RRGGBB, #AARRGGBB</a:t>
            </a:r>
          </a:p>
          <a:p>
            <a:pPr lvl="1"/>
            <a:r>
              <a:rPr lang="en-US" dirty="0" smtClean="0"/>
              <a:t>can place colors in res/values/colors.xml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5" y="1219200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68604" y="2550380"/>
            <a:ext cx="4451195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Resource / W3C colors</a:t>
            </a:r>
          </a:p>
          <a:p>
            <a:pPr lvl="1"/>
            <a:r>
              <a:rPr lang="en-US" dirty="0"/>
              <a:t>http://tinyurl.com/6py9huk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57667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691444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128"/>
            <a:ext cx="6248400" cy="2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StretchColumns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 dirty="0" err="1"/>
          </a:p>
          <a:p>
            <a:endParaRPr lang="en-US" dirty="0" err="1" smtClean="0"/>
          </a:p>
          <a:p>
            <a:endParaRPr lang="en-US" dirty="0" err="1"/>
          </a:p>
          <a:p>
            <a:r>
              <a:rPr lang="en-US" dirty="0" smtClean="0"/>
              <a:t>columns 0 indexed</a:t>
            </a:r>
          </a:p>
          <a:p>
            <a:r>
              <a:rPr lang="en-US" dirty="0" smtClean="0"/>
              <a:t>columns 1, 2, 3 stretch to fill layout width</a:t>
            </a:r>
          </a:p>
          <a:p>
            <a:r>
              <a:rPr lang="en-US" dirty="0" smtClean="0"/>
              <a:t>column 0 wide as widest element, plus any padding for that element</a:t>
            </a:r>
            <a:endParaRPr lang="en-US" dirty="0"/>
          </a:p>
          <a:p>
            <a:endParaRPr lang="en-US" dirty="0" err="1" smtClean="0"/>
          </a:p>
          <a:p>
            <a:endParaRPr lang="en-US" dirty="0" err="1" smtClean="0"/>
          </a:p>
        </p:txBody>
      </p:sp>
      <p:sp>
        <p:nvSpPr>
          <p:cNvPr id="6" name="Oval 5"/>
          <p:cNvSpPr/>
          <p:nvPr/>
        </p:nvSpPr>
        <p:spPr>
          <a:xfrm>
            <a:off x="1828800" y="2942319"/>
            <a:ext cx="5638800" cy="57381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Done via some Drag and Drop, Outline view, and editing XML</a:t>
            </a:r>
          </a:p>
          <a:p>
            <a:r>
              <a:rPr lang="en-US" dirty="0" smtClean="0"/>
              <a:t>Demo outline view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9695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Преобразование единиц </a:t>
            </a:r>
            <a:r>
              <a:rPr lang="ru-RU" dirty="0" err="1"/>
              <a:t>dp</a:t>
            </a:r>
            <a:r>
              <a:rPr lang="ru-RU" dirty="0"/>
              <a:t> в пиксели </a:t>
            </a:r>
            <a:r>
              <a:rPr lang="ru-RU" dirty="0" smtClean="0"/>
              <a:t>и обратно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𝑝𝑥</m:t>
                      </m:r>
                      <m:r>
                        <a:rPr lang="en-US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×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67" y="2514600"/>
                <a:ext cx="2917786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𝑑𝑝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𝑝𝑥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×160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𝑑𝑝𝑖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11" y="3733800"/>
                <a:ext cx="2639697" cy="974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761999" y="4996776"/>
                <a:ext cx="960519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𝑑𝑝𝑖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4996776"/>
                <a:ext cx="960519" cy="10273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828800" y="5243456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лотность, может быть получена в активности </a:t>
            </a:r>
            <a:r>
              <a:rPr lang="en-US" sz="2400" dirty="0" err="1" smtClean="0"/>
              <a:t>getResources</a:t>
            </a:r>
            <a:r>
              <a:rPr lang="en-US" sz="2400" dirty="0" smtClean="0"/>
              <a:t>().</a:t>
            </a:r>
            <a:r>
              <a:rPr lang="en-US" sz="2400" dirty="0" err="1" smtClean="0"/>
              <a:t>getDisplayMetrics</a:t>
            </a:r>
            <a:r>
              <a:rPr lang="en-US" sz="2400" dirty="0"/>
              <a:t>().density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7868" y="4417380"/>
            <a:ext cx="736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где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597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6172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Outline multiple select properties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TextViews</a:t>
            </a:r>
            <a:r>
              <a:rPr lang="en-US" dirty="0" smtClean="0"/>
              <a:t>' </a:t>
            </a:r>
            <a:r>
              <a:rPr lang="en-US" dirty="0" err="1" smtClean="0"/>
              <a:t>textColor</a:t>
            </a:r>
            <a:r>
              <a:rPr lang="en-US" dirty="0" smtClean="0"/>
              <a:t> set to black #000000</a:t>
            </a:r>
          </a:p>
          <a:p>
            <a:r>
              <a:rPr lang="en-US" dirty="0" smtClean="0"/>
              <a:t>change column for %DD labels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center gravity for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3879273"/>
            <a:ext cx="40593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3518"/>
            <a:ext cx="3095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18"/>
            <a:ext cx="5638800" cy="56157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bill total and </a:t>
            </a:r>
            <a:r>
              <a:rPr lang="en-US" dirty="0" err="1" smtClean="0"/>
              <a:t>seekbar</a:t>
            </a:r>
            <a:r>
              <a:rPr lang="en-US" dirty="0" smtClean="0"/>
              <a:t> to span more columns</a:t>
            </a:r>
          </a:p>
          <a:p>
            <a:r>
              <a:rPr lang="en-US" dirty="0" smtClean="0"/>
              <a:t>gravity and padding for text in column 0</a:t>
            </a:r>
          </a:p>
          <a:p>
            <a:r>
              <a:rPr lang="en-US" dirty="0" smtClean="0"/>
              <a:t>align text with </a:t>
            </a:r>
            <a:r>
              <a:rPr lang="en-US" dirty="0" err="1" smtClean="0"/>
              <a:t>seekBar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progress to 18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seekBar</a:t>
            </a:r>
            <a:r>
              <a:rPr lang="en-US" dirty="0" smtClean="0"/>
              <a:t> focusable to false - keep keyboard on screen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75" y="1052945"/>
            <a:ext cx="4272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1275" y="1797627"/>
            <a:ext cx="3353477" cy="381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" y="1143000"/>
            <a:ext cx="5257800" cy="5211763"/>
          </a:xfrm>
        </p:spPr>
        <p:txBody>
          <a:bodyPr/>
          <a:lstStyle/>
          <a:p>
            <a:r>
              <a:rPr lang="en-US" dirty="0" smtClean="0"/>
              <a:t>Prevent Editing in 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lvl="1"/>
            <a:r>
              <a:rPr lang="en-US" dirty="0" smtClean="0"/>
              <a:t>focusable, long clickable, and cursor visible properties to false</a:t>
            </a:r>
          </a:p>
          <a:p>
            <a:r>
              <a:rPr lang="en-US" dirty="0" smtClean="0"/>
              <a:t>Set text in </a:t>
            </a:r>
            <a:r>
              <a:rPr lang="en-US" dirty="0" err="1" smtClean="0"/>
              <a:t>EditText</a:t>
            </a:r>
            <a:r>
              <a:rPr lang="en-US" dirty="0" smtClean="0"/>
              <a:t> to 0.00</a:t>
            </a:r>
          </a:p>
          <a:p>
            <a:r>
              <a:rPr lang="en-US" dirty="0" smtClean="0"/>
              <a:t>Change weights to 1 to spread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0" y="1143000"/>
            <a:ext cx="3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 instance variables assigned to components found via ids</a:t>
            </a:r>
          </a:p>
          <a:p>
            <a:r>
              <a:rPr lang="en-US" dirty="0" smtClean="0"/>
              <a:t>update standard </a:t>
            </a:r>
            <a:r>
              <a:rPr lang="en-US" dirty="0" err="1" smtClean="0"/>
              <a:t>percents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2502" cy="29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onSaveInstance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dirty="0" err="1" smtClean="0"/>
              <a:t>BillTotal</a:t>
            </a:r>
            <a:r>
              <a:rPr lang="en-US" dirty="0" smtClean="0"/>
              <a:t> and </a:t>
            </a:r>
            <a:r>
              <a:rPr lang="en-US" dirty="0" err="1" smtClean="0"/>
              <a:t>CustomPercent</a:t>
            </a:r>
            <a:r>
              <a:rPr lang="en-US" dirty="0" smtClean="0"/>
              <a:t> to the Bundle</a:t>
            </a:r>
          </a:p>
          <a:p>
            <a:pPr lvl="1"/>
            <a:r>
              <a:rPr lang="en-US" dirty="0" smtClean="0"/>
              <a:t>check for these in </a:t>
            </a:r>
            <a:r>
              <a:rPr lang="en-US" dirty="0" err="1" smtClean="0"/>
              <a:t>onCreate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" y="3886200"/>
            <a:ext cx="86582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4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Functionality Responding to </a:t>
            </a:r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customSeekBarListener</a:t>
            </a:r>
            <a:r>
              <a:rPr lang="en-US" dirty="0" smtClean="0"/>
              <a:t> instance variable</a:t>
            </a:r>
          </a:p>
          <a:p>
            <a:r>
              <a:rPr lang="en-US" dirty="0" smtClean="0"/>
              <a:t>Of type </a:t>
            </a:r>
            <a:r>
              <a:rPr lang="en-US" dirty="0" err="1" smtClean="0"/>
              <a:t>OnSeekBarChangeListener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1738"/>
            <a:ext cx="6617242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657600"/>
            <a:ext cx="71270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notified when seek bar changed and program updates custom tip and total amount</a:t>
            </a:r>
          </a:p>
          <a:p>
            <a:r>
              <a:rPr lang="en-US" sz="3200" dirty="0" smtClean="0"/>
              <a:t>must register with the </a:t>
            </a:r>
            <a:r>
              <a:rPr lang="en-US" sz="3200" dirty="0" err="1" smtClean="0"/>
              <a:t>seekBar</a:t>
            </a:r>
            <a:r>
              <a:rPr lang="en-US" sz="3200" dirty="0" smtClean="0"/>
              <a:t> instance variable in </a:t>
            </a:r>
            <a:r>
              <a:rPr lang="en-US" sz="3200" dirty="0" err="1" smtClean="0"/>
              <a:t>onCreate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" y="3371850"/>
            <a:ext cx="8437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- Total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382001" cy="53641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anonymous inner class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onTextChanged</a:t>
            </a:r>
            <a:r>
              <a:rPr lang="en-US" dirty="0" smtClean="0"/>
              <a:t> </a:t>
            </a:r>
            <a:r>
              <a:rPr lang="en-US" smtClean="0"/>
              <a:t>to converts </a:t>
            </a:r>
            <a:r>
              <a:rPr lang="en-US" dirty="0" smtClean="0"/>
              <a:t>to double and call update methods</a:t>
            </a:r>
          </a:p>
          <a:p>
            <a:r>
              <a:rPr lang="en-US" dirty="0" smtClean="0"/>
              <a:t>register with </a:t>
            </a:r>
            <a:r>
              <a:rPr lang="en-US" dirty="0" err="1" smtClean="0"/>
              <a:t>EditText</a:t>
            </a:r>
            <a:r>
              <a:rPr lang="en-US" dirty="0" smtClean="0"/>
              <a:t> for total in </a:t>
            </a:r>
            <a:r>
              <a:rPr lang="en-US" dirty="0" err="1" smtClean="0"/>
              <a:t>onCreate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19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26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668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Контейнеры используются для организации нескольких </a:t>
            </a:r>
            <a:r>
              <a:rPr lang="ru-RU" dirty="0" err="1"/>
              <a:t>виджетов</a:t>
            </a:r>
            <a:r>
              <a:rPr lang="ru-RU" dirty="0"/>
              <a:t> в структуру</a:t>
            </a:r>
            <a:endParaRPr lang="en-US" dirty="0" smtClean="0"/>
          </a:p>
          <a:p>
            <a:r>
              <a:rPr lang="ru-RU" dirty="0"/>
              <a:t>У контейнеров есть дети</a:t>
            </a:r>
            <a:endParaRPr lang="en-US" dirty="0" smtClean="0"/>
          </a:p>
          <a:p>
            <a:r>
              <a:rPr lang="ru-RU" dirty="0"/>
              <a:t>Дети могут быть </a:t>
            </a:r>
            <a:r>
              <a:rPr lang="ru-RU" dirty="0" err="1"/>
              <a:t>виджетами</a:t>
            </a:r>
            <a:r>
              <a:rPr lang="ru-RU" dirty="0"/>
              <a:t> пользовательского интерфейса или другими контейнерами</a:t>
            </a:r>
            <a:endParaRPr lang="en-US" dirty="0" smtClean="0"/>
          </a:p>
          <a:p>
            <a:r>
              <a:rPr lang="ru-RU" dirty="0" smtClean="0"/>
              <a:t>Каждый контейнер имеет свои правила, размещения </a:t>
            </a:r>
            <a:r>
              <a:rPr lang="ru-RU" dirty="0"/>
              <a:t>своих детей в пространстве экрана, которое занимает контейнер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Контейнеры </a:t>
            </a:r>
            <a:r>
              <a:rPr lang="en-US" dirty="0" smtClean="0"/>
              <a:t>(</a:t>
            </a:r>
            <a:r>
              <a:rPr lang="en-US" dirty="0" err="1" smtClean="0"/>
              <a:t>ViewGroups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smtClean="0"/>
              <a:t>(Views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9271"/>
            <a:ext cx="72440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1720150"/>
            <a:ext cx="358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например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LinearLayout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2089482"/>
            <a:ext cx="838200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955391"/>
            <a:ext cx="245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Контейнер,  например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TableLayout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1588" y="3324723"/>
            <a:ext cx="428212" cy="5013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0133" y="5983069"/>
            <a:ext cx="300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метки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ImageView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Button, </a:t>
            </a:r>
            <a:r>
              <a:rPr lang="ru-RU" dirty="0" smtClean="0">
                <a:solidFill>
                  <a:srgbClr val="FF0000"/>
                </a:solidFill>
              </a:rPr>
              <a:t>и др. </a:t>
            </a:r>
            <a:r>
              <a:rPr lang="ru-RU" dirty="0" err="1" smtClean="0">
                <a:solidFill>
                  <a:srgbClr val="FF0000"/>
                </a:solidFill>
              </a:rPr>
              <a:t>виджеты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43055" y="5799335"/>
            <a:ext cx="620852" cy="288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4813546"/>
            <a:ext cx="1143000" cy="11695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33564" y="4813546"/>
            <a:ext cx="95836" cy="1164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95845" y="5978236"/>
            <a:ext cx="4195325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3299363" y="5957547"/>
            <a:ext cx="2390770" cy="348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UI </a:t>
            </a:r>
            <a:r>
              <a:rPr lang="ru-RU" dirty="0" smtClean="0"/>
              <a:t>конфигурация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Лайоуты</a:t>
            </a:r>
            <a:r>
              <a:rPr lang="ru-RU" dirty="0" smtClean="0"/>
              <a:t> могу содержать </a:t>
            </a:r>
            <a:r>
              <a:rPr lang="en-US" dirty="0" smtClean="0"/>
              <a:t>UI </a:t>
            </a:r>
            <a:r>
              <a:rPr lang="ru-RU" dirty="0" smtClean="0"/>
              <a:t>элементы</a:t>
            </a:r>
            <a:r>
              <a:rPr lang="en-US" dirty="0" smtClean="0"/>
              <a:t> res/layout</a:t>
            </a:r>
            <a:endParaRPr lang="en-US" dirty="0" smtClean="0"/>
          </a:p>
          <a:p>
            <a:r>
              <a:rPr lang="en-US" dirty="0" smtClean="0"/>
              <a:t>«</a:t>
            </a:r>
            <a:r>
              <a:rPr lang="ru-RU" dirty="0" smtClean="0"/>
              <a:t>Разработка через декларацию»</a:t>
            </a:r>
            <a:endParaRPr lang="en-US" dirty="0" smtClean="0"/>
          </a:p>
          <a:p>
            <a:r>
              <a:rPr lang="ru-RU" dirty="0" smtClean="0"/>
              <a:t>Зачем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ru-RU" dirty="0" smtClean="0"/>
              <a:t>Инструменты для считывания </a:t>
            </a:r>
            <a:r>
              <a:rPr lang="en-US" dirty="0" smtClean="0"/>
              <a:t>XML </a:t>
            </a:r>
            <a:r>
              <a:rPr lang="ru-RU" dirty="0" smtClean="0"/>
              <a:t>и отображения разметки в дизайнере</a:t>
            </a:r>
            <a:endParaRPr lang="en-US" dirty="0" smtClean="0"/>
          </a:p>
          <a:p>
            <a:pPr lvl="1"/>
            <a:r>
              <a:rPr lang="ru-RU" dirty="0" smtClean="0"/>
              <a:t>Встроенный</a:t>
            </a:r>
            <a:r>
              <a:rPr lang="en-US" dirty="0" smtClean="0"/>
              <a:t> </a:t>
            </a:r>
            <a:r>
              <a:rPr lang="en-US" dirty="0" err="1" smtClean="0"/>
              <a:t>dnd</a:t>
            </a:r>
            <a:r>
              <a:rPr lang="ru-RU" dirty="0" smtClean="0"/>
              <a:t> редактор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6689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 каждом экране вашего приложения, скорее всего, будет файл формата </a:t>
            </a:r>
            <a:r>
              <a:rPr lang="ru-RU" dirty="0" err="1" smtClean="0"/>
              <a:t>xml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оторый </a:t>
            </a:r>
            <a:r>
              <a:rPr lang="ru-RU" dirty="0"/>
              <a:t>о</a:t>
            </a:r>
            <a:r>
              <a:rPr lang="ru-RU" dirty="0" smtClean="0"/>
              <a:t>писывает </a:t>
            </a:r>
            <a:r>
              <a:rPr lang="ru-RU" dirty="0"/>
              <a:t>контейнер и </a:t>
            </a:r>
            <a:r>
              <a:rPr lang="ru-RU" dirty="0" err="1"/>
              <a:t>виджеты</a:t>
            </a:r>
            <a:r>
              <a:rPr lang="ru-RU" dirty="0"/>
              <a:t> на </a:t>
            </a:r>
            <a:r>
              <a:rPr lang="ru-RU" dirty="0" smtClean="0"/>
              <a:t>экране/пользовательском </a:t>
            </a:r>
            <a:r>
              <a:rPr lang="ru-RU" dirty="0"/>
              <a:t>интерфейсе</a:t>
            </a:r>
            <a:endParaRPr lang="en-US" dirty="0" smtClean="0"/>
          </a:p>
          <a:p>
            <a:r>
              <a:rPr lang="ru-RU" dirty="0" smtClean="0"/>
              <a:t>Возможно редактирование </a:t>
            </a:r>
            <a:r>
              <a:rPr lang="ru-RU" dirty="0" err="1" smtClean="0"/>
              <a:t>xml</a:t>
            </a:r>
            <a:r>
              <a:rPr lang="ru-RU" dirty="0" smtClean="0"/>
              <a:t> </a:t>
            </a:r>
            <a:r>
              <a:rPr lang="ru-RU" dirty="0"/>
              <a:t>или используйте </a:t>
            </a:r>
            <a:r>
              <a:rPr lang="ru-RU" dirty="0" smtClean="0"/>
              <a:t>дизайнер</a:t>
            </a:r>
            <a:endParaRPr lang="en-US" dirty="0" smtClean="0"/>
          </a:p>
          <a:p>
            <a:r>
              <a:rPr lang="en-US" dirty="0" smtClean="0"/>
              <a:t>alter container and layout attributes for the set up you want</a:t>
            </a:r>
          </a:p>
          <a:p>
            <a:r>
              <a:rPr lang="en-US" dirty="0" smtClean="0"/>
              <a:t>we will then access and manipulate the container and widgets in our Java code associated with the UI /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wrap_content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286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124200"/>
            <a:ext cx="43338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04800" y="2057400"/>
            <a:ext cx="8382000" cy="1066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</a:t>
            </a:r>
            <a:r>
              <a:rPr lang="en-US" dirty="0" smtClean="0"/>
              <a:t>– </a:t>
            </a:r>
            <a:r>
              <a:rPr lang="en-US" dirty="0" err="1" smtClean="0"/>
              <a:t>match_parent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22960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0051" y="1733550"/>
            <a:ext cx="79248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95550"/>
            <a:ext cx="4495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в </a:t>
            </a:r>
            <a:r>
              <a:rPr lang="en-US" dirty="0" smtClean="0"/>
              <a:t>Android </a:t>
            </a:r>
            <a:r>
              <a:rPr lang="en-US" dirty="0" smtClean="0"/>
              <a:t>Studio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Разработки</a:t>
            </a:r>
            <a:r>
              <a:rPr lang="en-US" dirty="0" smtClean="0"/>
              <a:t> </a:t>
            </a:r>
            <a:r>
              <a:rPr lang="en-US" dirty="0" smtClean="0"/>
              <a:t>GUI </a:t>
            </a:r>
            <a:r>
              <a:rPr lang="ru-RU" dirty="0" smtClean="0"/>
              <a:t>через дизайнер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43174"/>
            <a:ext cx="73723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05000"/>
            <a:ext cx="30956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3048000"/>
            <a:ext cx="3048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2667000"/>
            <a:ext cx="60960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Графический пользовательский интерфейс (</a:t>
            </a:r>
            <a:r>
              <a:rPr lang="en-US" dirty="0" smtClean="0"/>
              <a:t>Graphical User Interface</a:t>
            </a:r>
            <a:r>
              <a:rPr lang="ru-RU" dirty="0"/>
              <a:t>) — 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smtClean="0"/>
              <a:t>ru.wikipedia.org/wiki/gui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45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err="1" smtClean="0"/>
              <a:t>android:padding</a:t>
            </a:r>
            <a:r>
              <a:rPr lang="en-US" i="1" dirty="0" smtClean="0"/>
              <a:t>="20dp" </a:t>
            </a:r>
            <a:r>
              <a:rPr lang="en-US" dirty="0" smtClean="0"/>
              <a:t>appears in the xml file for the button and sets the given attribute to the specified value</a:t>
            </a:r>
            <a:endParaRPr lang="en-US" i="1" dirty="0"/>
          </a:p>
          <a:p>
            <a:r>
              <a:rPr lang="en-US" dirty="0" smtClean="0"/>
              <a:t>see </a:t>
            </a:r>
            <a:r>
              <a:rPr lang="en-US" dirty="0"/>
              <a:t>the view class </a:t>
            </a:r>
            <a:r>
              <a:rPr lang="en-US" dirty="0" smtClean="0"/>
              <a:t>or appropriate sub class for attributes</a:t>
            </a:r>
          </a:p>
          <a:p>
            <a:pPr lvl="1"/>
            <a:r>
              <a:rPr lang="en-US" dirty="0" smtClean="0"/>
              <a:t>a lot of attributes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tinyurl.com/y8jj5eo</a:t>
            </a:r>
            <a:endParaRPr lang="en-US" dirty="0" smtClean="0"/>
          </a:p>
          <a:p>
            <a:r>
              <a:rPr lang="en-US" dirty="0" smtClean="0"/>
              <a:t>attributes can be set in the xml and most can changed programmatically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219200"/>
            <a:ext cx="90101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" y="463837"/>
            <a:ext cx="7144052" cy="298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505200" y="1872645"/>
            <a:ext cx="2590800" cy="5386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334036"/>
            <a:ext cx="2187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в </a:t>
            </a:r>
            <a:r>
              <a:rPr lang="en-US" sz="3200" dirty="0" smtClean="0">
                <a:solidFill>
                  <a:srgbClr val="FF0000"/>
                </a:solidFill>
              </a:rPr>
              <a:t>xml </a:t>
            </a:r>
            <a:r>
              <a:rPr lang="ru-RU" sz="3200" dirty="0" smtClean="0">
                <a:solidFill>
                  <a:srgbClr val="FF0000"/>
                </a:solidFill>
              </a:rPr>
              <a:t>файле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7281" y="3797587"/>
            <a:ext cx="871316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" y="4178587"/>
            <a:ext cx="9095994" cy="125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06739" y="5550187"/>
            <a:ext cx="750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Программно в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активности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(Java </a:t>
            </a:r>
            <a:r>
              <a:rPr lang="ru-RU" sz="3200" dirty="0" smtClean="0">
                <a:solidFill>
                  <a:srgbClr val="FF0000"/>
                </a:solidFill>
              </a:rPr>
              <a:t>код</a:t>
            </a:r>
            <a:r>
              <a:rPr lang="en-US" sz="3200" dirty="0" smtClean="0">
                <a:solidFill>
                  <a:srgbClr val="FF0000"/>
                </a:solidFill>
              </a:rPr>
              <a:t>)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5211763"/>
          </a:xfrm>
        </p:spPr>
        <p:txBody>
          <a:bodyPr/>
          <a:lstStyle/>
          <a:p>
            <a:r>
              <a:rPr lang="en-US" dirty="0" err="1" smtClean="0"/>
              <a:t>android.widget</a:t>
            </a:r>
            <a:r>
              <a:rPr lang="en-US" dirty="0" smtClean="0"/>
              <a:t> </a:t>
            </a:r>
            <a:r>
              <a:rPr lang="ru-RU" dirty="0" smtClean="0"/>
              <a:t>пакет</a:t>
            </a:r>
            <a:endParaRPr lang="en-US" dirty="0" smtClean="0"/>
          </a:p>
          <a:p>
            <a:r>
              <a:rPr lang="en-US" dirty="0" smtClean="0"/>
              <a:t>Not to be confused with application widgets, mini versions of applications</a:t>
            </a:r>
          </a:p>
          <a:p>
            <a:r>
              <a:rPr lang="ru-RU" dirty="0" smtClean="0"/>
              <a:t>Производные от класса </a:t>
            </a:r>
            <a:r>
              <a:rPr lang="en-US" dirty="0" smtClean="0"/>
              <a:t>View</a:t>
            </a:r>
            <a:endParaRPr lang="en-US" dirty="0" smtClean="0"/>
          </a:p>
          <a:p>
            <a:r>
              <a:rPr lang="en-US" dirty="0" smtClean="0"/>
              <a:t>interactive components of the UI</a:t>
            </a:r>
          </a:p>
          <a:p>
            <a:pPr lvl="1"/>
            <a:r>
              <a:rPr lang="en-US" dirty="0" smtClean="0"/>
              <a:t>layouts are the</a:t>
            </a:r>
            <a:br>
              <a:rPr lang="en-US" dirty="0" smtClean="0"/>
            </a:br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16" y="4419600"/>
            <a:ext cx="5329784" cy="23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6096000" cy="5211763"/>
          </a:xfrm>
        </p:spPr>
        <p:txBody>
          <a:bodyPr/>
          <a:lstStyle/>
          <a:p>
            <a:r>
              <a:rPr lang="en-US" dirty="0" smtClean="0"/>
              <a:t>Widgets can be added to the XML layout or at run time</a:t>
            </a:r>
          </a:p>
          <a:p>
            <a:r>
              <a:rPr lang="en-US" dirty="0" smtClean="0"/>
              <a:t>Add component in visual editor and XML code automatically generated</a:t>
            </a:r>
          </a:p>
          <a:p>
            <a:r>
              <a:rPr lang="en-US" dirty="0" smtClean="0"/>
              <a:t>tweak XML code as desired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4" y="1143000"/>
            <a:ext cx="2533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84" y="5257800"/>
            <a:ext cx="4970992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486400" y="3657600"/>
            <a:ext cx="1371600" cy="1600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Controls - 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154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simple label</a:t>
            </a:r>
          </a:p>
          <a:p>
            <a:r>
              <a:rPr lang="en-US" dirty="0" smtClean="0"/>
              <a:t>display information, not for interaction</a:t>
            </a:r>
          </a:p>
          <a:p>
            <a:r>
              <a:rPr lang="en-US" dirty="0" smtClean="0"/>
              <a:t>common attributes: width, height, padding, visibility, text size, text color, background color</a:t>
            </a:r>
          </a:p>
          <a:p>
            <a:pPr lvl="1"/>
            <a:r>
              <a:rPr lang="en-US" dirty="0" smtClean="0"/>
              <a:t>units for width </a:t>
            </a:r>
            <a:r>
              <a:rPr lang="en-US" dirty="0"/>
              <a:t>/ height: </a:t>
            </a:r>
            <a:r>
              <a:rPr lang="en-US" dirty="0" err="1"/>
              <a:t>px</a:t>
            </a:r>
            <a:r>
              <a:rPr lang="en-US" dirty="0"/>
              <a:t> (pixels), </a:t>
            </a:r>
            <a:r>
              <a:rPr lang="en-US" dirty="0" err="1"/>
              <a:t>dp</a:t>
            </a:r>
            <a:r>
              <a:rPr lang="en-US"/>
              <a:t> </a:t>
            </a:r>
            <a:r>
              <a:rPr lang="en-US" smtClean="0"/>
              <a:t>or dip (density-independent </a:t>
            </a:r>
            <a:r>
              <a:rPr lang="en-US" dirty="0" smtClean="0"/>
              <a:t>pixels 160 </a:t>
            </a:r>
            <a:r>
              <a:rPr lang="en-US" smtClean="0"/>
              <a:t>dpi base), </a:t>
            </a:r>
            <a:r>
              <a:rPr lang="en-US" dirty="0" err="1"/>
              <a:t>sp</a:t>
            </a:r>
            <a:r>
              <a:rPr lang="en-US" dirty="0"/>
              <a:t> (scaled pixels based on preferred font size), in (inches), mm (millimeters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 units: </a:t>
            </a:r>
            <a:r>
              <a:rPr lang="en-US" dirty="0" err="1" smtClean="0"/>
              <a:t>sp</a:t>
            </a:r>
            <a:r>
              <a:rPr lang="en-US" dirty="0" smtClean="0"/>
              <a:t> for font sizes and </a:t>
            </a:r>
            <a:r>
              <a:rPr lang="en-US" dirty="0" err="1" smtClean="0"/>
              <a:t>dp</a:t>
            </a:r>
            <a:r>
              <a:rPr lang="en-US" dirty="0" smtClean="0"/>
              <a:t> for everything else</a:t>
            </a:r>
          </a:p>
          <a:p>
            <a:pPr lvl="1"/>
            <a:r>
              <a:rPr lang="en-US" sz="1700" dirty="0">
                <a:hlinkClick r:id="rId2"/>
              </a:rPr>
              <a:t>http://developer.android.com/guide/topics/resources/more-resources.html#Dimension</a:t>
            </a:r>
            <a:endParaRPr lang="en-US" sz="17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Other possible attributes:</a:t>
            </a:r>
          </a:p>
          <a:p>
            <a:r>
              <a:rPr lang="en-US" dirty="0" smtClean="0"/>
              <a:t>set number of lines of text that are visible</a:t>
            </a:r>
          </a:p>
          <a:p>
            <a:pPr lvl="1"/>
            <a:r>
              <a:rPr lang="en-US" dirty="0" err="1" smtClean="0"/>
              <a:t>android:lines</a:t>
            </a:r>
            <a:r>
              <a:rPr lang="en-US" dirty="0" smtClean="0"/>
              <a:t>="2"</a:t>
            </a:r>
          </a:p>
          <a:p>
            <a:r>
              <a:rPr lang="en-US" dirty="0" err="1" smtClean="0"/>
              <a:t>ellipssize</a:t>
            </a:r>
            <a:r>
              <a:rPr lang="en-US" dirty="0" smtClean="0"/>
              <a:t> attribute to add … instead of simply truncating text</a:t>
            </a:r>
          </a:p>
          <a:p>
            <a:r>
              <a:rPr lang="en-US" dirty="0" smtClean="0"/>
              <a:t>contextual links to email address, </a:t>
            </a:r>
            <a:r>
              <a:rPr lang="en-US" dirty="0" err="1" smtClean="0"/>
              <a:t>url</a:t>
            </a:r>
            <a:r>
              <a:rPr lang="en-US" dirty="0" smtClean="0"/>
              <a:t>, phone number,</a:t>
            </a:r>
          </a:p>
          <a:p>
            <a:pPr lvl="1"/>
            <a:r>
              <a:rPr lang="en-US" dirty="0" err="1" smtClean="0"/>
              <a:t>autolink</a:t>
            </a:r>
            <a:r>
              <a:rPr lang="en-US" dirty="0" smtClean="0"/>
              <a:t> attribute set to none, web, email, phone, map, or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6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 -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Text or icon or both on View</a:t>
            </a:r>
          </a:p>
          <a:p>
            <a:r>
              <a:rPr lang="en-US" dirty="0" smtClean="0"/>
              <a:t>button press triggers some action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android:onClick</a:t>
            </a:r>
            <a:r>
              <a:rPr lang="en-US" dirty="0" smtClean="0"/>
              <a:t> attribute in XML file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 create a </a:t>
            </a:r>
            <a:r>
              <a:rPr lang="en-US" dirty="0" err="1"/>
              <a:t>ClickListener</a:t>
            </a:r>
            <a:r>
              <a:rPr lang="en-US" dirty="0"/>
              <a:t> object, override </a:t>
            </a:r>
            <a:r>
              <a:rPr lang="en-US" dirty="0" err="1"/>
              <a:t>onClick</a:t>
            </a:r>
            <a:r>
              <a:rPr lang="en-US" dirty="0"/>
              <a:t> method, and register it with the </a:t>
            </a:r>
            <a:r>
              <a:rPr lang="en-US" dirty="0" smtClean="0"/>
              <a:t>checkbox</a:t>
            </a:r>
          </a:p>
          <a:p>
            <a:pPr lvl="2"/>
            <a:r>
              <a:rPr lang="en-US" dirty="0" smtClean="0"/>
              <a:t>typically done with </a:t>
            </a:r>
            <a:br>
              <a:rPr lang="en-US" dirty="0" smtClean="0"/>
            </a:br>
            <a:r>
              <a:rPr lang="en-US" dirty="0" smtClean="0"/>
              <a:t>anonymous inner class</a:t>
            </a:r>
            <a:endParaRPr lang="en-US" dirty="0"/>
          </a:p>
          <a:p>
            <a:pPr lvl="1"/>
            <a:r>
              <a:rPr lang="en-US" dirty="0" smtClean="0"/>
              <a:t>possible to customize</a:t>
            </a:r>
            <a:br>
              <a:rPr lang="en-US" dirty="0" smtClean="0"/>
            </a:br>
            <a:r>
              <a:rPr lang="en-US" dirty="0" smtClean="0"/>
              <a:t>appearance </a:t>
            </a:r>
            <a:r>
              <a:rPr lang="en-US" dirty="0"/>
              <a:t>of buttons</a:t>
            </a:r>
            <a:br>
              <a:rPr lang="en-US" dirty="0"/>
            </a:br>
            <a:r>
              <a:rPr lang="en-US" sz="1400" dirty="0">
                <a:hlinkClick r:id="rId2"/>
              </a:rPr>
              <a:t>http://developer.android.com/guide/topics/ui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controls/</a:t>
            </a:r>
            <a:r>
              <a:rPr lang="en-US" sz="1400" dirty="0" err="1" smtClean="0">
                <a:hlinkClick r:id="rId2"/>
              </a:rPr>
              <a:t>button.html#CustomBackground</a:t>
            </a:r>
            <a:endParaRPr lang="en-US" sz="1400" dirty="0" smtClean="0"/>
          </a:p>
          <a:p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733800" cy="274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3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 - </a:t>
            </a:r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7809"/>
            <a:ext cx="5562600" cy="52117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component</a:t>
            </a:r>
            <a:br>
              <a:rPr lang="en-US" dirty="0" smtClean="0"/>
            </a:br>
            <a:r>
              <a:rPr lang="en-US" dirty="0" smtClean="0"/>
              <a:t>to get information from</a:t>
            </a:r>
            <a:br>
              <a:rPr lang="en-US" dirty="0" smtClean="0"/>
            </a:br>
            <a:r>
              <a:rPr lang="en-US" dirty="0" smtClean="0"/>
              <a:t>the user</a:t>
            </a:r>
          </a:p>
          <a:p>
            <a:r>
              <a:rPr lang="en-US" dirty="0" smtClean="0"/>
              <a:t>long press brings up context menu 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35236"/>
            <a:ext cx="4563836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24" y="914400"/>
            <a:ext cx="37338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26136"/>
            <a:ext cx="2667000" cy="286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UI</a:t>
            </a:r>
            <a:r>
              <a:rPr lang="ru-RU" dirty="0" smtClean="0"/>
              <a:t> с </a:t>
            </a:r>
            <a:r>
              <a:rPr lang="ru-RU" dirty="0" err="1" smtClean="0"/>
              <a:t>виджетами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это элементы графического пользовательского интерфейса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GUI</a:t>
            </a:r>
            <a:r>
              <a:rPr lang="en-US" dirty="0" smtClean="0"/>
              <a:t>)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путать с </a:t>
            </a:r>
            <a:r>
              <a:rPr lang="ru-RU" dirty="0" err="1"/>
              <a:t>виджетами</a:t>
            </a:r>
            <a:r>
              <a:rPr lang="ru-RU" dirty="0"/>
              <a:t> приложений, размещенными на главном экране, мини-версией приложения</a:t>
            </a:r>
            <a:r>
              <a:rPr lang="en-US" dirty="0" smtClean="0"/>
              <a:t>Widgets </a:t>
            </a:r>
            <a:r>
              <a:rPr lang="en-US" dirty="0" smtClean="0"/>
              <a:t>are building blocks</a:t>
            </a:r>
          </a:p>
          <a:p>
            <a:r>
              <a:rPr lang="ru-RU" dirty="0"/>
              <a:t>Пользователь взаимодействует с данным </a:t>
            </a:r>
            <a:r>
              <a:rPr lang="ru-RU" dirty="0" err="1"/>
              <a:t>виджетами</a:t>
            </a:r>
            <a:endParaRPr lang="en-US" dirty="0" smtClean="0"/>
          </a:p>
          <a:p>
            <a:r>
              <a:rPr lang="ru-RU" b="1" u="sng" dirty="0"/>
              <a:t>Часто</a:t>
            </a:r>
            <a:r>
              <a:rPr lang="ru-RU" b="1" dirty="0"/>
              <a:t> используют готовые </a:t>
            </a:r>
            <a:r>
              <a:rPr lang="ru-RU" b="1" dirty="0" err="1"/>
              <a:t>виджеты</a:t>
            </a:r>
            <a:endParaRPr lang="en-US" dirty="0" smtClean="0"/>
          </a:p>
          <a:p>
            <a:pPr lvl="1"/>
            <a:r>
              <a:rPr lang="ru-RU" dirty="0"/>
              <a:t>Опытные </a:t>
            </a:r>
            <a:r>
              <a:rPr lang="ru-RU" dirty="0" smtClean="0"/>
              <a:t>разработчики</a:t>
            </a:r>
            <a:r>
              <a:rPr lang="en-US" dirty="0" smtClean="0"/>
              <a:t> </a:t>
            </a:r>
            <a:r>
              <a:rPr lang="ru-RU" dirty="0" smtClean="0"/>
              <a:t>часто </a:t>
            </a:r>
            <a:r>
              <a:rPr lang="ru-RU" dirty="0"/>
              <a:t>создают свои </a:t>
            </a:r>
            <a:r>
              <a:rPr lang="ru-RU" dirty="0" smtClean="0"/>
              <a:t>собственные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6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/>
              <a:t>can span multiple </a:t>
            </a:r>
            <a:r>
              <a:rPr lang="en-US" dirty="0" smtClean="0"/>
              <a:t>lines via </a:t>
            </a:r>
            <a:r>
              <a:rPr lang="en-US" dirty="0" err="1" smtClean="0"/>
              <a:t>android:lines</a:t>
            </a:r>
            <a:r>
              <a:rPr lang="en-US" dirty="0" smtClean="0"/>
              <a:t> attribute</a:t>
            </a:r>
          </a:p>
          <a:p>
            <a:r>
              <a:rPr lang="en-US" b="1" dirty="0"/>
              <a:t>Text fields can have different input types, such as number, date, password, or email </a:t>
            </a:r>
            <a:r>
              <a:rPr lang="en-US" b="1" dirty="0" smtClean="0"/>
              <a:t>address</a:t>
            </a:r>
          </a:p>
          <a:p>
            <a:pPr lvl="1"/>
            <a:r>
              <a:rPr lang="en-US" dirty="0" err="1" smtClean="0"/>
              <a:t>android:inputType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affects what type of keyboard pops up for user and behaviors such as is every word capitalized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actions</a:t>
            </a:r>
          </a:p>
          <a:p>
            <a:pPr lvl="1"/>
            <a:r>
              <a:rPr lang="en-US" dirty="0"/>
              <a:t>specify action when input done</a:t>
            </a:r>
          </a:p>
          <a:p>
            <a:pPr lvl="1"/>
            <a:r>
              <a:rPr lang="en-US" dirty="0" err="1"/>
              <a:t>ime</a:t>
            </a:r>
            <a:r>
              <a:rPr lang="en-US" dirty="0"/>
              <a:t> = input method editor</a:t>
            </a:r>
          </a:p>
          <a:p>
            <a:r>
              <a:rPr lang="en-US" dirty="0" err="1"/>
              <a:t>android:imeOptions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err="1" smtClean="0"/>
              <a:t>actionNone</a:t>
            </a:r>
            <a:r>
              <a:rPr lang="en-US" dirty="0" smtClean="0"/>
              <a:t>, </a:t>
            </a:r>
            <a:r>
              <a:rPr lang="en-US" dirty="0" err="1" smtClean="0"/>
              <a:t>actionSearch</a:t>
            </a:r>
            <a:r>
              <a:rPr lang="en-US" dirty="0" smtClean="0"/>
              <a:t>, </a:t>
            </a:r>
            <a:r>
              <a:rPr lang="en-US" dirty="0" err="1" smtClean="0"/>
              <a:t>actionSend</a:t>
            </a:r>
            <a:r>
              <a:rPr lang="en-US" dirty="0" smtClean="0"/>
              <a:t>, others</a:t>
            </a:r>
          </a:p>
          <a:p>
            <a:pPr lvl="1"/>
            <a:r>
              <a:rPr lang="en-US" sz="1400" dirty="0">
                <a:hlinkClick r:id="rId2"/>
              </a:rPr>
              <a:t>http://developer.android.com/reference/android/widget/TextView.html#attr_android:imeOptions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Complete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745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Depending on </a:t>
            </a:r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 err="1" smtClean="0"/>
              <a:t>inputType</a:t>
            </a:r>
            <a:r>
              <a:rPr lang="en-US" dirty="0" smtClean="0"/>
              <a:t> suggestions can be displayed</a:t>
            </a:r>
          </a:p>
          <a:p>
            <a:pPr lvl="1"/>
            <a:r>
              <a:rPr lang="en-US" dirty="0" smtClean="0"/>
              <a:t>works on actual devices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classes exist for auto complete from list</a:t>
            </a:r>
          </a:p>
          <a:p>
            <a:pPr lvl="1"/>
            <a:r>
              <a:rPr lang="en-US" dirty="0" err="1"/>
              <a:t>AutoCompleteTextView</a:t>
            </a:r>
            <a:endParaRPr lang="en-US" dirty="0"/>
          </a:p>
          <a:p>
            <a:pPr lvl="2"/>
            <a:r>
              <a:rPr lang="en-US" dirty="0"/>
              <a:t>choose one option</a:t>
            </a:r>
          </a:p>
          <a:p>
            <a:pPr lvl="1"/>
            <a:r>
              <a:rPr lang="en-US" dirty="0" err="1"/>
              <a:t>MultiAutoCompleteTextView</a:t>
            </a:r>
            <a:endParaRPr lang="en-US" dirty="0"/>
          </a:p>
          <a:p>
            <a:pPr lvl="2"/>
            <a:r>
              <a:rPr lang="en-US" dirty="0"/>
              <a:t>choose multiple options (examples tags, colors)</a:t>
            </a:r>
          </a:p>
          <a:p>
            <a:pPr lvl="1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69913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8" y="3409950"/>
            <a:ext cx="6877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we provide list of choices</a:t>
            </a:r>
          </a:p>
          <a:p>
            <a:pPr lvl="1"/>
            <a:r>
              <a:rPr lang="en-US" dirty="0" smtClean="0"/>
              <a:t>user provides list</a:t>
            </a:r>
          </a:p>
          <a:p>
            <a:r>
              <a:rPr lang="en-US" dirty="0" smtClean="0"/>
              <a:t>Developer list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ArrayAdapter</a:t>
            </a:r>
            <a:r>
              <a:rPr lang="en-US" dirty="0" smtClean="0"/>
              <a:t> connected to array</a:t>
            </a:r>
          </a:p>
          <a:p>
            <a:pPr lvl="1"/>
            <a:r>
              <a:rPr lang="en-US" dirty="0" smtClean="0"/>
              <a:t>best practice: put array in array.xml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 Using Array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3724275" cy="57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1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638800" cy="5211763"/>
          </a:xfrm>
        </p:spPr>
        <p:txBody>
          <a:bodyPr/>
          <a:lstStyle/>
          <a:p>
            <a:r>
              <a:rPr lang="en-US" dirty="0" smtClean="0"/>
              <a:t>Auto complete option using device dictionary: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dictionary on emulator!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667076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953000" cy="5211763"/>
          </a:xfrm>
        </p:spPr>
        <p:txBody>
          <a:bodyPr/>
          <a:lstStyle/>
          <a:p>
            <a:r>
              <a:rPr lang="en-US" dirty="0" smtClean="0"/>
              <a:t>Similar to auto complete, but user </a:t>
            </a:r>
            <a:r>
              <a:rPr lang="en-US" b="1" u="sng" dirty="0" smtClean="0"/>
              <a:t>must</a:t>
            </a:r>
            <a:r>
              <a:rPr lang="en-US" dirty="0" smtClean="0"/>
              <a:t> select from a set of choices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4542"/>
            <a:ext cx="32480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2861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 Control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24554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76" y="3810000"/>
            <a:ext cx="46574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843" y="3079462"/>
            <a:ext cx="4104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arrays.xml in res/values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User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990600"/>
            <a:ext cx="72390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br>
              <a:rPr lang="en-US" dirty="0" smtClean="0"/>
            </a:br>
            <a:r>
              <a:rPr lang="en-US" dirty="0" err="1" smtClean="0"/>
              <a:t>android:onClick</a:t>
            </a:r>
            <a:r>
              <a:rPr lang="en-US" dirty="0" smtClean="0"/>
              <a:t> attribute or create a </a:t>
            </a:r>
            <a:r>
              <a:rPr lang="en-US" dirty="0" err="1" smtClean="0"/>
              <a:t>ClickListener</a:t>
            </a:r>
            <a:r>
              <a:rPr lang="en-US" dirty="0" smtClean="0"/>
              <a:t> object, override </a:t>
            </a:r>
            <a:r>
              <a:rPr lang="en-US" dirty="0" err="1" smtClean="0"/>
              <a:t>onClick</a:t>
            </a:r>
            <a:r>
              <a:rPr lang="en-US" dirty="0" smtClean="0"/>
              <a:t> method, and register it with the checkbox</a:t>
            </a:r>
          </a:p>
          <a:p>
            <a:r>
              <a:rPr lang="en-US" dirty="0" smtClean="0"/>
              <a:t>Switches </a:t>
            </a:r>
            <a:r>
              <a:rPr lang="en-US" dirty="0"/>
              <a:t>and </a:t>
            </a:r>
            <a:r>
              <a:rPr lang="en-US" dirty="0" err="1"/>
              <a:t>ToggleButton</a:t>
            </a:r>
            <a:endParaRPr lang="en-US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CheckBox</a:t>
            </a:r>
            <a:r>
              <a:rPr lang="en-US" dirty="0" smtClean="0"/>
              <a:t> with two states, but visually shows states</a:t>
            </a:r>
          </a:p>
          <a:p>
            <a:pPr lvl="1"/>
            <a:r>
              <a:rPr lang="en-US" dirty="0" smtClean="0"/>
              <a:t>on and off text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1066800"/>
            <a:ext cx="5337313" cy="99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87468"/>
            <a:ext cx="3723861" cy="123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5" y="5470377"/>
            <a:ext cx="2335281" cy="122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2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RadioButton</a:t>
            </a:r>
            <a:r>
              <a:rPr lang="en-US" dirty="0"/>
              <a:t> and </a:t>
            </a:r>
            <a:r>
              <a:rPr lang="en-US" dirty="0" err="1" smtClean="0"/>
              <a:t>RadioGroup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105400" cy="5867400"/>
          </a:xfrm>
        </p:spPr>
        <p:txBody>
          <a:bodyPr/>
          <a:lstStyle/>
          <a:p>
            <a:r>
              <a:rPr lang="en-US" dirty="0" smtClean="0"/>
              <a:t>Select one option</a:t>
            </a:r>
            <a:br>
              <a:rPr lang="en-US" dirty="0" smtClean="0"/>
            </a:br>
            <a:r>
              <a:rPr lang="en-US" dirty="0" smtClean="0"/>
              <a:t>from a set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onClick</a:t>
            </a:r>
            <a:r>
              <a:rPr lang="en-US" dirty="0" smtClean="0"/>
              <a:t> method for each button</a:t>
            </a:r>
          </a:p>
          <a:p>
            <a:pPr lvl="1"/>
            <a:r>
              <a:rPr lang="en-US" dirty="0" smtClean="0"/>
              <a:t>generally same method</a:t>
            </a:r>
          </a:p>
          <a:p>
            <a:r>
              <a:rPr lang="en-US" dirty="0" smtClean="0"/>
              <a:t>Collected in </a:t>
            </a:r>
            <a:r>
              <a:rPr lang="en-US" dirty="0" err="1" smtClean="0"/>
              <a:t>RadioGroup</a:t>
            </a:r>
            <a:endParaRPr lang="en-US" dirty="0" smtClean="0"/>
          </a:p>
          <a:p>
            <a:pPr lvl="1"/>
            <a:r>
              <a:rPr lang="en-US" dirty="0" smtClean="0"/>
              <a:t>sub class of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vertical or horizontal orientation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3558209"/>
            <a:ext cx="41238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599"/>
            <a:ext cx="3611336" cy="235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Включают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Текстовые поля ввода (</a:t>
            </a:r>
            <a:r>
              <a:rPr lang="en-US" dirty="0" smtClean="0"/>
              <a:t>Text View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Кнопки (</a:t>
            </a:r>
            <a:r>
              <a:rPr lang="en-US" dirty="0" smtClean="0"/>
              <a:t>Button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Флажки (</a:t>
            </a:r>
            <a:r>
              <a:rPr lang="en-US" dirty="0" smtClean="0"/>
              <a:t>Check Box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Спинеры</a:t>
            </a:r>
            <a:r>
              <a:rPr lang="ru-RU" dirty="0" smtClean="0"/>
              <a:t> (</a:t>
            </a:r>
            <a:r>
              <a:rPr lang="en-US" dirty="0" smtClean="0"/>
              <a:t>Spinner)</a:t>
            </a:r>
            <a:endParaRPr lang="en-US" dirty="0" smtClean="0"/>
          </a:p>
          <a:p>
            <a:r>
              <a:rPr lang="ru-RU" dirty="0" smtClean="0"/>
              <a:t>и другие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31" y="1066800"/>
            <a:ext cx="366556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err="1" smtClean="0"/>
              <a:t>TimePicker</a:t>
            </a:r>
            <a:r>
              <a:rPr lang="en-US" dirty="0" smtClean="0"/>
              <a:t> and 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Typically displayed in a </a:t>
            </a:r>
            <a:r>
              <a:rPr lang="en-US" dirty="0" err="1" smtClean="0"/>
              <a:t>TimePickerDialog</a:t>
            </a:r>
            <a:r>
              <a:rPr lang="en-US" dirty="0" smtClean="0"/>
              <a:t> or </a:t>
            </a:r>
            <a:r>
              <a:rPr lang="en-US" dirty="0" err="1" smtClean="0"/>
              <a:t>DatePickerDialog</a:t>
            </a:r>
            <a:endParaRPr lang="en-US" dirty="0" smtClean="0"/>
          </a:p>
          <a:p>
            <a:pPr lvl="1"/>
            <a:r>
              <a:rPr lang="en-US" dirty="0" smtClean="0"/>
              <a:t>dialogs are small windows that appear in front of the current activity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788701"/>
            <a:ext cx="6400800" cy="30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9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5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Variety of built in indicators in addition to TextView</a:t>
            </a:r>
          </a:p>
          <a:p>
            <a:r>
              <a:rPr lang="en-US" dirty="0" err="1"/>
              <a:t>ProgressBar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RatingBar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Chronometer</a:t>
            </a:r>
          </a:p>
          <a:p>
            <a:r>
              <a:rPr lang="en-US" dirty="0" err="1"/>
              <a:t>DigitalClock</a:t>
            </a:r>
            <a:endParaRPr lang="en-US" dirty="0"/>
          </a:p>
          <a:p>
            <a:r>
              <a:rPr lang="en-US" dirty="0" err="1"/>
              <a:t>AnalogClock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962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4" y="3352800"/>
            <a:ext cx="2088604" cy="162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94" y="5257800"/>
            <a:ext cx="2171700" cy="129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7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slider</a:t>
            </a:r>
          </a:p>
          <a:p>
            <a:r>
              <a:rPr lang="en-US" dirty="0" smtClean="0"/>
              <a:t>Subclass of progress bar</a:t>
            </a:r>
          </a:p>
          <a:p>
            <a:r>
              <a:rPr lang="en-US" dirty="0" smtClean="0"/>
              <a:t>implement a </a:t>
            </a:r>
            <a:r>
              <a:rPr lang="en-US" dirty="0" err="1" smtClean="0">
                <a:hlinkClick r:id="rId2"/>
              </a:rPr>
              <a:t>SeekBar.OnSeekBarChangeListener</a:t>
            </a:r>
            <a:r>
              <a:rPr lang="en-US" dirty="0" smtClean="0"/>
              <a:t> to respond to changes in setting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91112"/>
            <a:ext cx="3527175" cy="28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8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534400" cy="5211763"/>
          </a:xfrm>
        </p:spPr>
        <p:txBody>
          <a:bodyPr/>
          <a:lstStyle/>
          <a:p>
            <a:r>
              <a:rPr lang="en-US" dirty="0" smtClean="0"/>
              <a:t>What is the purpose of the xml files in the res/layout directory in an Android project?</a:t>
            </a:r>
          </a:p>
          <a:p>
            <a:pPr marL="742950" indent="-742950">
              <a:buAutoNum type="alphaUcPeriod"/>
            </a:pPr>
            <a:r>
              <a:rPr lang="en-US" dirty="0" smtClean="0"/>
              <a:t>define all the Java classes in the project</a:t>
            </a:r>
          </a:p>
          <a:p>
            <a:pPr marL="742950" indent="-742950">
              <a:buAutoNum type="alphaUcPeriod"/>
            </a:pPr>
            <a:r>
              <a:rPr lang="en-US" dirty="0" smtClean="0"/>
              <a:t>define user interfaces</a:t>
            </a:r>
          </a:p>
          <a:p>
            <a:pPr marL="742950" indent="-742950">
              <a:buAutoNum type="alphaUcPeriod"/>
            </a:pPr>
            <a:r>
              <a:rPr lang="en-US" dirty="0" smtClean="0"/>
              <a:t>localize String resources</a:t>
            </a:r>
          </a:p>
          <a:p>
            <a:pPr marL="742950" indent="-742950">
              <a:buAutoNum type="alphaUcPeriod"/>
            </a:pPr>
            <a:r>
              <a:rPr lang="en-US" dirty="0" smtClean="0"/>
              <a:t>store graphic image resources such as jpeg and </a:t>
            </a:r>
            <a:r>
              <a:rPr lang="en-US" dirty="0" err="1" smtClean="0"/>
              <a:t>png</a:t>
            </a:r>
            <a:r>
              <a:rPr lang="en-US" dirty="0" smtClean="0"/>
              <a:t> files</a:t>
            </a:r>
          </a:p>
          <a:p>
            <a:pPr marL="742950" indent="-742950">
              <a:buAutoNum type="alphaUcPeriod"/>
            </a:pPr>
            <a:r>
              <a:rPr lang="en-US" dirty="0" smtClean="0"/>
              <a:t>list the permissions the app requests</a:t>
            </a:r>
          </a:p>
          <a:p>
            <a:pPr marL="742950" indent="-742950"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Widgets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widgets simply display information.</a:t>
            </a:r>
          </a:p>
          <a:p>
            <a:pPr lvl="1"/>
            <a:r>
              <a:rPr lang="en-US" dirty="0" smtClean="0"/>
              <a:t>TextView,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Many widgets respond to the user.</a:t>
            </a:r>
          </a:p>
          <a:p>
            <a:r>
              <a:rPr lang="en-US" dirty="0" smtClean="0"/>
              <a:t>We must implement code to respond to the user action.</a:t>
            </a:r>
          </a:p>
          <a:p>
            <a:r>
              <a:rPr lang="en-US" dirty="0" smtClean="0"/>
              <a:t>Typically we implement a listener and connect to the widget in code.</a:t>
            </a:r>
          </a:p>
          <a:p>
            <a:pPr lvl="1"/>
            <a:r>
              <a:rPr lang="en-US" dirty="0" smtClean="0"/>
              <a:t>logic / response in the code</a:t>
            </a:r>
          </a:p>
        </p:txBody>
      </p:sp>
    </p:spTree>
    <p:extLst>
      <p:ext uri="{BB962C8B-B14F-4D97-AF65-F5344CB8AC3E}">
        <p14:creationId xmlns:p14="http://schemas.microsoft.com/office/powerpoint/2010/main" val="197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Display Random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41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 to display crests of British Premier League Football teams</a:t>
            </a:r>
          </a:p>
          <a:p>
            <a:r>
              <a:rPr lang="en-US" dirty="0" smtClean="0"/>
              <a:t>Allow user to select team from spinner control</a:t>
            </a:r>
          </a:p>
          <a:p>
            <a:r>
              <a:rPr lang="en-US" dirty="0" smtClean="0"/>
              <a:t>Or, press button to display a random crest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328793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1371600"/>
            <a:ext cx="149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TextView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2098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Spinner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6776" y="3200400"/>
            <a:ext cx="15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ImageView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199" y="4114800"/>
            <a:ext cx="1179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Button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7086600" y="1524000"/>
            <a:ext cx="609600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48400" y="1894820"/>
            <a:ext cx="1466848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53200" y="3200400"/>
            <a:ext cx="990600" cy="22574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29400" y="4233535"/>
            <a:ext cx="1085848" cy="1092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in XML layout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 button reacts when pressed, but nothing happens</a:t>
            </a:r>
          </a:p>
          <a:p>
            <a:r>
              <a:rPr lang="en-US" dirty="0" smtClean="0"/>
              <a:t>Possible to disable button so it does not react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" y="1219200"/>
            <a:ext cx="908621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2628900"/>
            <a:ext cx="6705600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r>
              <a:rPr lang="en-US" dirty="0" smtClean="0"/>
              <a:t>Hard way, create a listener and attach to the button</a:t>
            </a:r>
          </a:p>
          <a:p>
            <a:pPr lvl="1"/>
            <a:r>
              <a:rPr lang="en-US" dirty="0" smtClean="0"/>
              <a:t>shorter way exists for Views, but this approach is typical for many, many other widgets behaviors besides clicking</a:t>
            </a:r>
          </a:p>
          <a:p>
            <a:r>
              <a:rPr lang="en-US" dirty="0" smtClean="0"/>
              <a:t>Implement an </a:t>
            </a:r>
            <a:r>
              <a:rPr lang="en-US" dirty="0" err="1" smtClean="0"/>
              <a:t>onClickListener</a:t>
            </a:r>
            <a:r>
              <a:rPr lang="en-US" dirty="0" smtClean="0"/>
              <a:t> and attach to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Button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smtClean="0"/>
              <a:t>R.java file automatically generated and creates ids for resources in project folder</a:t>
            </a:r>
          </a:p>
          <a:p>
            <a:pPr lvl="1"/>
            <a:r>
              <a:rPr lang="en-US" dirty="0" smtClean="0"/>
              <a:t>if id attribute declared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6981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53087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0"/>
            <a:ext cx="675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" y="1066800"/>
            <a:ext cx="8229600" cy="5211763"/>
          </a:xfrm>
        </p:spPr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</a:t>
            </a:r>
            <a:r>
              <a:rPr lang="en-US" dirty="0" smtClean="0"/>
              <a:t>ize)</a:t>
            </a:r>
            <a:endParaRPr lang="en-US" dirty="0" smtClean="0"/>
          </a:p>
          <a:p>
            <a:pPr lvl="1"/>
            <a:r>
              <a:rPr lang="ru-RU" dirty="0" smtClean="0"/>
              <a:t>Ширина (</a:t>
            </a:r>
            <a:r>
              <a:rPr lang="en-US" dirty="0" smtClean="0"/>
              <a:t>layout width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Высота (</a:t>
            </a:r>
            <a:r>
              <a:rPr lang="en-US" dirty="0" smtClean="0"/>
              <a:t>layout height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Внешний отступ (</a:t>
            </a:r>
            <a:r>
              <a:rPr lang="en-US" dirty="0" smtClean="0"/>
              <a:t>margin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Внутренний отступ </a:t>
            </a:r>
            <a:r>
              <a:rPr lang="en-US" dirty="0" smtClean="0"/>
              <a:t>(padding)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alt tex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26" y="1066800"/>
            <a:ext cx="3997875" cy="18790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08495"/>
            <a:ext cx="2362200" cy="16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09004"/>
            <a:ext cx="207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Отсутствует </a:t>
            </a:r>
            <a:r>
              <a:rPr lang="en-US" dirty="0" smtClean="0"/>
              <a:t>margin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/>
              <a:t>padding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03335"/>
            <a:ext cx="2282496" cy="18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90900" y="6098916"/>
            <a:ext cx="284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 </a:t>
            </a:r>
            <a:r>
              <a:rPr lang="en-US" dirty="0" smtClean="0"/>
              <a:t>(top) </a:t>
            </a:r>
            <a:r>
              <a:rPr lang="en-US" dirty="0" smtClean="0"/>
              <a:t>30dp</a:t>
            </a:r>
            <a:br>
              <a:rPr lang="en-US" dirty="0" smtClean="0"/>
            </a:br>
            <a:r>
              <a:rPr lang="en-US" dirty="0" smtClean="0"/>
              <a:t>(density independent pixels)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07488"/>
            <a:ext cx="2362200" cy="21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3201" y="6109004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Margin </a:t>
            </a:r>
            <a:r>
              <a:rPr lang="ru-RU" dirty="0" smtClean="0"/>
              <a:t>сверху</a:t>
            </a:r>
            <a:r>
              <a:rPr lang="en-US" dirty="0" smtClean="0"/>
              <a:t> 30dp</a:t>
            </a:r>
            <a:r>
              <a:rPr lang="en-US" dirty="0" smtClean="0"/>
              <a:t>, </a:t>
            </a:r>
            <a:r>
              <a:rPr lang="ru-RU" dirty="0" smtClean="0"/>
              <a:t>и</a:t>
            </a:r>
            <a:endParaRPr lang="en-US" dirty="0" smtClean="0"/>
          </a:p>
          <a:p>
            <a:r>
              <a:rPr lang="en-US" dirty="0" smtClean="0"/>
              <a:t>padding </a:t>
            </a:r>
            <a:r>
              <a:rPr lang="en-US" dirty="0" smtClean="0"/>
              <a:t>20dp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Activity Layout /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 the GUI for an </a:t>
            </a:r>
            <a:r>
              <a:rPr lang="en-US" i="1" dirty="0" smtClean="0"/>
              <a:t>Activity </a:t>
            </a:r>
            <a:r>
              <a:rPr lang="en-US" dirty="0" smtClean="0"/>
              <a:t>is set in the </a:t>
            </a:r>
            <a:r>
              <a:rPr lang="en-US" dirty="0" err="1" smtClean="0"/>
              <a:t>onCreate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Typically a layout file is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content view will </a:t>
            </a:r>
            <a:r>
              <a:rPr lang="en-US" i="1" dirty="0" smtClean="0"/>
              <a:t>inflate</a:t>
            </a:r>
            <a:r>
              <a:rPr lang="en-US" dirty="0" smtClean="0"/>
              <a:t> runtime objects for all the widgets in the layout file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6651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33775"/>
            <a:ext cx="819710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71474" y="4467224"/>
            <a:ext cx="7477125" cy="66675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attach a listener we need a handle (reference) to the runtime object for the button (or desired widget)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7229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71475" y="4572001"/>
            <a:ext cx="5343526" cy="457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Layout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findViewById</a:t>
            </a:r>
            <a:r>
              <a:rPr lang="en-US" dirty="0" smtClean="0"/>
              <a:t> returns a View object</a:t>
            </a:r>
          </a:p>
          <a:p>
            <a:pPr lvl="1"/>
            <a:r>
              <a:rPr lang="en-US" dirty="0" smtClean="0"/>
              <a:t>often necessary to cast to correct type</a:t>
            </a:r>
          </a:p>
          <a:p>
            <a:r>
              <a:rPr lang="en-US" dirty="0" smtClean="0"/>
              <a:t>A whole host of methods to access resources in your /res directory programmatically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219200"/>
            <a:ext cx="9429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attaching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setOnClickerListener</a:t>
            </a:r>
            <a:r>
              <a:rPr lang="en-US" dirty="0" smtClean="0"/>
              <a:t> is method that attaches the listener</a:t>
            </a:r>
          </a:p>
          <a:p>
            <a:r>
              <a:rPr lang="en-US" dirty="0" err="1" smtClean="0"/>
              <a:t>View.onClickListener</a:t>
            </a:r>
            <a:r>
              <a:rPr lang="en-US" dirty="0" smtClean="0"/>
              <a:t> is a Java interface with one method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We are implementing interface with an </a:t>
            </a:r>
            <a:r>
              <a:rPr lang="en-US" i="1" dirty="0" smtClean="0"/>
              <a:t>anonymous inner class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1000052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49"/>
            <a:ext cx="9144000" cy="53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View objects have an </a:t>
            </a:r>
            <a:r>
              <a:rPr lang="en-US" dirty="0" err="1" smtClean="0"/>
              <a:t>onClick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method to call when the View is clicked</a:t>
            </a:r>
          </a:p>
          <a:p>
            <a:r>
              <a:rPr lang="en-US" dirty="0" smtClean="0"/>
              <a:t>Can set </a:t>
            </a:r>
            <a:r>
              <a:rPr lang="en-US" dirty="0" err="1" smtClean="0"/>
              <a:t>onClick</a:t>
            </a:r>
            <a:r>
              <a:rPr lang="en-US" dirty="0" smtClean="0"/>
              <a:t> attribute to a method in Activity that is called when View is clicked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191000"/>
            <a:ext cx="6296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990600" y="6010275"/>
            <a:ext cx="5638800" cy="4857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Shortcut for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05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In Activity: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demo when method signature wrong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295400"/>
            <a:ext cx="8839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r>
              <a:rPr lang="en-US" dirty="0" smtClean="0"/>
              <a:t>What method do we use </a:t>
            </a:r>
            <a:r>
              <a:rPr lang="en-US" smtClean="0"/>
              <a:t>to associate </a:t>
            </a:r>
            <a:r>
              <a:rPr lang="en-US" dirty="0" smtClean="0"/>
              <a:t>a variable with the runtime object of a UI component declared in a layout xml file?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setContentView</a:t>
            </a:r>
            <a:r>
              <a:rPr lang="en-US" dirty="0" smtClean="0"/>
              <a:t>()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startActivity</a:t>
            </a:r>
            <a:r>
              <a:rPr lang="en-US" dirty="0" smtClean="0"/>
              <a:t>()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marL="742950" indent="-742950">
              <a:buAutoNum type="alphaUcPeriod"/>
            </a:pPr>
            <a:r>
              <a:rPr lang="en-US" dirty="0" smtClean="0"/>
              <a:t>a constructor</a:t>
            </a:r>
          </a:p>
          <a:p>
            <a:pPr marL="742950" indent="-742950">
              <a:buAutoNum type="alphaUcPeriod"/>
            </a:pPr>
            <a:r>
              <a:rPr lang="en-US" dirty="0" err="1" smtClean="0"/>
              <a:t>findViewById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for widgets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view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r>
              <a:rPr lang="en-US" dirty="0" smtClean="0"/>
              <a:t> -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Layouts are subclasses of </a:t>
            </a:r>
            <a:r>
              <a:rPr lang="en-US" dirty="0" err="1" smtClean="0"/>
              <a:t>ViewGroup</a:t>
            </a:r>
            <a:endParaRPr lang="en-US" dirty="0"/>
          </a:p>
          <a:p>
            <a:r>
              <a:rPr lang="en-US" dirty="0" smtClean="0"/>
              <a:t>Still a view but doesn't actually draw anything</a:t>
            </a:r>
          </a:p>
          <a:p>
            <a:r>
              <a:rPr lang="en-US" dirty="0" smtClean="0"/>
              <a:t>serves as a container for other views</a:t>
            </a:r>
          </a:p>
          <a:p>
            <a:pPr lvl="1"/>
            <a:r>
              <a:rPr lang="en-US" dirty="0" smtClean="0"/>
              <a:t>similar to Java layout managers</a:t>
            </a:r>
          </a:p>
          <a:p>
            <a:r>
              <a:rPr lang="en-US" dirty="0" smtClean="0"/>
              <a:t>options on how sub views (and view groups) are arranged</a:t>
            </a:r>
          </a:p>
          <a:p>
            <a:r>
              <a:rPr lang="en-US" dirty="0" smtClean="0"/>
              <a:t>Useful Layouts: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GridLayout</a:t>
            </a:r>
            <a:r>
              <a:rPr lang="en-US" dirty="0" smtClean="0"/>
              <a:t>, RelativeLayout,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smtClean="0"/>
              <a:t>, DrawerLayout</a:t>
            </a:r>
            <a:r>
              <a:rPr lang="en-US" dirty="0" smtClean="0"/>
              <a:t>, </a:t>
            </a:r>
            <a:r>
              <a:rPr lang="en-US" dirty="0" err="1" smtClean="0"/>
              <a:t>ViewPager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0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(</a:t>
            </a:r>
            <a:r>
              <a:rPr lang="en-US" dirty="0" smtClean="0"/>
              <a:t>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Три варианта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Определенный </a:t>
            </a:r>
            <a:r>
              <a:rPr lang="en-US" dirty="0" smtClean="0"/>
              <a:t>(</a:t>
            </a:r>
            <a:r>
              <a:rPr lang="ru-RU" dirty="0" smtClean="0"/>
              <a:t>жестко закодированный</a:t>
            </a:r>
            <a:r>
              <a:rPr lang="en-US" dirty="0" smtClean="0"/>
              <a:t>) </a:t>
            </a:r>
            <a:r>
              <a:rPr lang="ru-RU" dirty="0" smtClean="0"/>
              <a:t>размер в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независимые от плотности пиксели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wrap_content</a:t>
            </a:r>
            <a:endParaRPr lang="en-US" dirty="0" smtClean="0"/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иджет</a:t>
            </a:r>
            <a:r>
              <a:rPr lang="ru-RU" dirty="0" smtClean="0"/>
              <a:t> такого размера, </a:t>
            </a:r>
            <a:r>
              <a:rPr lang="ru-RU" dirty="0"/>
              <a:t>чтобы отображать содержимое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/>
              <a:t>(текст, </a:t>
            </a:r>
            <a:r>
              <a:rPr lang="ru-RU" dirty="0" smtClean="0"/>
              <a:t>иконку)</a:t>
            </a:r>
            <a:endParaRPr lang="en-US" dirty="0" smtClean="0"/>
          </a:p>
          <a:p>
            <a:r>
              <a:rPr lang="en-US" dirty="0" err="1" smtClean="0"/>
              <a:t>match_parent</a:t>
            </a:r>
            <a:endParaRPr lang="en-US" dirty="0" smtClean="0"/>
          </a:p>
          <a:p>
            <a:pPr lvl="1"/>
            <a:r>
              <a:rPr lang="ru-RU" dirty="0" smtClean="0"/>
              <a:t>по </a:t>
            </a:r>
            <a:r>
              <a:rPr lang="ru-RU" dirty="0" smtClean="0"/>
              <a:t>размеру родителя</a:t>
            </a:r>
            <a:endParaRPr lang="en-US" dirty="0" smtClean="0"/>
          </a:p>
          <a:p>
            <a:pPr lvl="1"/>
            <a:r>
              <a:rPr lang="ru-RU" dirty="0" err="1" smtClean="0"/>
              <a:t>виджеты</a:t>
            </a:r>
            <a:r>
              <a:rPr lang="ru-RU" dirty="0"/>
              <a:t>, хранящиеся в контейнере </a:t>
            </a:r>
            <a:r>
              <a:rPr lang="ru-RU" dirty="0" smtClean="0"/>
              <a:t>или </a:t>
            </a:r>
            <a:r>
              <a:rPr lang="en-US" i="1" dirty="0" err="1" smtClean="0"/>
              <a:t>ViewGroup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  <a:p>
            <a:pPr lvl="1"/>
            <a:r>
              <a:rPr lang="en-US" dirty="0"/>
              <a:t>simplest type of layout object</a:t>
            </a:r>
          </a:p>
          <a:p>
            <a:pPr lvl="1"/>
            <a:r>
              <a:rPr lang="en-US" dirty="0"/>
              <a:t>fill with a single object (such as a picture) that can be switched in and out</a:t>
            </a:r>
          </a:p>
          <a:p>
            <a:pPr lvl="1"/>
            <a:r>
              <a:rPr lang="en-US" dirty="0"/>
              <a:t>child elements pinned to top left corner of screen and cannot be move</a:t>
            </a:r>
          </a:p>
          <a:p>
            <a:pPr lvl="1"/>
            <a:r>
              <a:rPr lang="en-US" dirty="0"/>
              <a:t>adding a new element / child draws over the last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920624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aligns child elements (such as buttons, edit text boxes, pictures, etc.) in a single direction</a:t>
            </a:r>
          </a:p>
          <a:p>
            <a:r>
              <a:rPr lang="en-US" dirty="0" smtClean="0"/>
              <a:t>orientation attribute defines direction:</a:t>
            </a:r>
          </a:p>
          <a:p>
            <a:pPr lvl="1"/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</a:t>
            </a:r>
            <a:r>
              <a:rPr lang="en-US" i="1" dirty="0" smtClean="0"/>
              <a:t>"</a:t>
            </a:r>
          </a:p>
          <a:p>
            <a:pPr lvl="1"/>
            <a:r>
              <a:rPr lang="en-US" dirty="0" smtClean="0"/>
              <a:t>attribute of 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24" y="1066800"/>
            <a:ext cx="3247621" cy="534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previous slide demonstrates inflating a layout for an Activity </a:t>
            </a:r>
          </a:p>
          <a:p>
            <a:r>
              <a:rPr lang="en-US" dirty="0" smtClean="0"/>
              <a:t>… and programmatically changing an attribute of the layout (or view)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5602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10600" cy="5211763"/>
          </a:xfrm>
        </p:spPr>
        <p:txBody>
          <a:bodyPr/>
          <a:lstStyle/>
          <a:p>
            <a:r>
              <a:rPr lang="en-US" dirty="0" smtClean="0"/>
              <a:t>in xml, programmatically, and visual editor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7545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983" y="990600"/>
            <a:ext cx="3886200" cy="5211763"/>
          </a:xfrm>
        </p:spPr>
        <p:txBody>
          <a:bodyPr/>
          <a:lstStyle/>
          <a:p>
            <a:r>
              <a:rPr lang="en-US" dirty="0" smtClean="0"/>
              <a:t>Child element's gravity attribute</a:t>
            </a:r>
          </a:p>
          <a:p>
            <a:pPr lvl="1"/>
            <a:r>
              <a:rPr lang="en-US" dirty="0" smtClean="0"/>
              <a:t>where to position in the outer container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397444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589049"/>
            <a:ext cx="96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52800" y="2819400"/>
            <a:ext cx="914400" cy="7696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57261" y="2133600"/>
            <a:ext cx="125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center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321244" y="2333551"/>
            <a:ext cx="936017" cy="92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4876800" cy="5211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layout_weight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"importance" of a view</a:t>
            </a:r>
          </a:p>
          <a:p>
            <a:pPr lvl="1"/>
            <a:r>
              <a:rPr lang="en-US" dirty="0" smtClean="0"/>
              <a:t>default = 0</a:t>
            </a:r>
          </a:p>
          <a:p>
            <a:pPr lvl="1"/>
            <a:r>
              <a:rPr lang="en-US" dirty="0" smtClean="0"/>
              <a:t>if set &gt; 0 takes up more of parent space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6853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Weight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7" y="2097107"/>
            <a:ext cx="2763105" cy="465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557" y="990600"/>
            <a:ext cx="3250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and bottom edit text weight of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990600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button </a:t>
            </a:r>
            <a:r>
              <a:rPr lang="en-US" sz="2800" dirty="0" smtClean="0"/>
              <a:t>weight 1 and </a:t>
            </a:r>
            <a:r>
              <a:rPr lang="en-US" sz="2800" dirty="0"/>
              <a:t>bottom edit text weight of 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97107"/>
            <a:ext cx="2731076" cy="453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LinearLayout</a:t>
            </a:r>
            <a:r>
              <a:rPr lang="en-US" dirty="0" smtClean="0"/>
              <a:t> - Horizontal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</a:p>
          <a:p>
            <a:r>
              <a:rPr lang="en-US" dirty="0" smtClean="0"/>
              <a:t>background color</a:t>
            </a:r>
          </a:p>
          <a:p>
            <a:r>
              <a:rPr lang="en-US" dirty="0" smtClean="0"/>
              <a:t>margins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5242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199" cy="5211763"/>
          </a:xfrm>
        </p:spPr>
        <p:txBody>
          <a:bodyPr/>
          <a:lstStyle/>
          <a:p>
            <a:r>
              <a:rPr lang="en-US" dirty="0" smtClean="0"/>
              <a:t>rows and columns</a:t>
            </a:r>
          </a:p>
          <a:p>
            <a:r>
              <a:rPr lang="en-US" dirty="0" smtClean="0"/>
              <a:t>rows normally </a:t>
            </a:r>
            <a:r>
              <a:rPr lang="en-US" dirty="0" err="1" smtClean="0"/>
              <a:t>TableRows</a:t>
            </a:r>
            <a:r>
              <a:rPr lang="en-US" dirty="0" smtClean="0"/>
              <a:t> (subclass of </a:t>
            </a:r>
            <a:r>
              <a:rPr lang="en-US" dirty="0" err="1" smtClean="0"/>
              <a:t>LinearLayout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TableRows</a:t>
            </a:r>
            <a:r>
              <a:rPr lang="en-US" dirty="0" smtClean="0"/>
              <a:t> contain other elements such as buttons, text,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43609"/>
            <a:ext cx="3406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children specify position relative to parent or to each other (specified by ID)</a:t>
            </a:r>
          </a:p>
          <a:p>
            <a:r>
              <a:rPr lang="en-US" dirty="0" smtClean="0"/>
              <a:t>First element listed is placed in "center" </a:t>
            </a:r>
          </a:p>
          <a:p>
            <a:r>
              <a:rPr lang="en-US" dirty="0" smtClean="0"/>
              <a:t>other elements placed based on position to other elements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96857"/>
            <a:ext cx="5181600" cy="27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211763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px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pixels</a:t>
            </a:r>
            <a:r>
              <a:rPr lang="ru-RU" sz="2400" dirty="0"/>
              <a:t>) — пиксели. Точки на экране </a:t>
            </a:r>
            <a:endParaRPr lang="ru-RU" sz="2400" dirty="0" smtClean="0"/>
          </a:p>
          <a:p>
            <a:r>
              <a:rPr lang="ru-RU" sz="2400" dirty="0" err="1" smtClean="0"/>
              <a:t>dp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density-independent</a:t>
            </a:r>
            <a:r>
              <a:rPr lang="ru-RU" sz="2400" dirty="0"/>
              <a:t> </a:t>
            </a:r>
            <a:r>
              <a:rPr lang="ru-RU" sz="2400" dirty="0" err="1"/>
              <a:t>pixels</a:t>
            </a:r>
            <a:r>
              <a:rPr lang="ru-RU" sz="2400" dirty="0"/>
              <a:t>) — независимые от плотности пиксели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err="1" smtClean="0"/>
              <a:t>dip</a:t>
            </a:r>
            <a:r>
              <a:rPr lang="ru-RU" sz="2400" dirty="0" smtClean="0"/>
              <a:t> </a:t>
            </a:r>
            <a:r>
              <a:rPr lang="ru-RU" sz="2400" dirty="0"/>
              <a:t>- синоним для </a:t>
            </a:r>
            <a:r>
              <a:rPr lang="ru-RU" sz="2400" dirty="0" err="1"/>
              <a:t>dp</a:t>
            </a:r>
            <a:r>
              <a:rPr lang="ru-RU" sz="2400" dirty="0"/>
              <a:t>. </a:t>
            </a:r>
          </a:p>
          <a:p>
            <a:r>
              <a:rPr lang="ru-RU" sz="2400" dirty="0" err="1" smtClean="0"/>
              <a:t>sp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scale-independent</a:t>
            </a:r>
            <a:r>
              <a:rPr lang="ru-RU" sz="2400" dirty="0"/>
              <a:t> </a:t>
            </a:r>
            <a:r>
              <a:rPr lang="ru-RU" sz="2400" dirty="0" err="1"/>
              <a:t>pixels</a:t>
            </a:r>
            <a:r>
              <a:rPr lang="ru-RU" sz="2400" dirty="0"/>
              <a:t>) — независимые от масштабирования пиксели. </a:t>
            </a:r>
            <a:r>
              <a:rPr lang="ru-RU" sz="2400" dirty="0" smtClean="0"/>
              <a:t>Полезны </a:t>
            </a:r>
            <a:r>
              <a:rPr lang="ru-RU" sz="2400" dirty="0"/>
              <a:t>при работе с шрифтами;</a:t>
            </a:r>
          </a:p>
          <a:p>
            <a:r>
              <a:rPr lang="ru-RU" sz="2400" dirty="0" err="1" smtClean="0"/>
              <a:t>in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inches</a:t>
            </a:r>
            <a:r>
              <a:rPr lang="ru-RU" sz="2400" dirty="0"/>
              <a:t>) — дюймы, базируются на физических размерах экрана. </a:t>
            </a:r>
            <a:endParaRPr lang="ru-RU" sz="2400" dirty="0" smtClean="0"/>
          </a:p>
          <a:p>
            <a:r>
              <a:rPr lang="ru-RU" sz="2400" dirty="0" err="1" smtClean="0"/>
              <a:t>mm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millimeters</a:t>
            </a:r>
            <a:r>
              <a:rPr lang="ru-RU" sz="2400" dirty="0"/>
              <a:t>) — миллиметры, базируются на физических размерах экрана. </a:t>
            </a:r>
            <a:endParaRPr lang="ru-RU" sz="2400" dirty="0" smtClean="0"/>
          </a:p>
          <a:p>
            <a:r>
              <a:rPr lang="ru-RU" sz="2400" dirty="0" err="1" smtClean="0"/>
              <a:t>pt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points</a:t>
            </a:r>
            <a:r>
              <a:rPr lang="ru-RU" sz="2400" dirty="0"/>
              <a:t>) — 1/72 </a:t>
            </a:r>
            <a:r>
              <a:rPr lang="ru-RU" sz="2400" dirty="0" smtClean="0"/>
              <a:t>дюйма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76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RelativeLayout XML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" y="1447800"/>
            <a:ext cx="895987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RelativeLayout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39075" cy="45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in Android 4.0</a:t>
            </a:r>
          </a:p>
          <a:p>
            <a:r>
              <a:rPr lang="en-US" dirty="0" smtClean="0"/>
              <a:t>child views / controls can span multiple rows and columns</a:t>
            </a:r>
          </a:p>
          <a:p>
            <a:pPr lvl="1"/>
            <a:r>
              <a:rPr lang="en-US" dirty="0" smtClean="0"/>
              <a:t>different than </a:t>
            </a:r>
            <a:r>
              <a:rPr lang="en-US" dirty="0" err="1" smtClean="0"/>
              <a:t>TableLayout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child views specify row and column they are in or what rows and columns they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Control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Layouts shown are useful for positioning UI elements</a:t>
            </a:r>
          </a:p>
          <a:p>
            <a:pPr lvl="1"/>
            <a:r>
              <a:rPr lang="en-US" dirty="0" smtClean="0"/>
              <a:t>the layouts themselves are not interactive although the child Views may be</a:t>
            </a:r>
          </a:p>
          <a:p>
            <a:r>
              <a:rPr lang="en-US" dirty="0" smtClean="0"/>
              <a:t>Other available layouts add a level of interactivity between the user and the child Views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Tabs with </a:t>
            </a:r>
            <a:r>
              <a:rPr lang="en-US" dirty="0" err="1" smtClean="0"/>
              <a:t>TabHost</a:t>
            </a:r>
            <a:r>
              <a:rPr lang="en-US" dirty="0" smtClean="0"/>
              <a:t>, </a:t>
            </a:r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HorizontalScrollView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and </a:t>
            </a:r>
            <a:r>
              <a:rPr lang="en-US" sz="2800" dirty="0" err="1" smtClean="0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14400"/>
            <a:ext cx="5746941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Containers that display repetitive child Views 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vertical scroll, horizontal row entries, pick item</a:t>
            </a:r>
          </a:p>
          <a:p>
            <a:pPr lvl="1"/>
            <a:r>
              <a:rPr lang="en-US" dirty="0" smtClean="0"/>
              <a:t>consider using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specified number of rows and columns</a:t>
            </a:r>
          </a:p>
          <a:p>
            <a:r>
              <a:rPr lang="en-US" dirty="0" err="1" smtClean="0"/>
              <a:t>GalleryView</a:t>
            </a:r>
            <a:endParaRPr lang="en-US" dirty="0" smtClean="0"/>
          </a:p>
          <a:p>
            <a:pPr lvl="1"/>
            <a:r>
              <a:rPr lang="en-US" dirty="0" smtClean="0"/>
              <a:t>horizontal scrolling list, typically images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41" y="1066800"/>
            <a:ext cx="332085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2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019800" cy="5867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and </a:t>
            </a:r>
            <a:r>
              <a:rPr lang="en-US" dirty="0" err="1" smtClean="0"/>
              <a:t>GalleryView</a:t>
            </a:r>
            <a:r>
              <a:rPr lang="en-US" dirty="0" smtClean="0"/>
              <a:t> are all sub classes of </a:t>
            </a:r>
            <a:r>
              <a:rPr lang="en-US" dirty="0" err="1" smtClean="0"/>
              <a:t>AdapterView</a:t>
            </a:r>
            <a:endParaRPr lang="en-US" dirty="0" smtClean="0"/>
          </a:p>
          <a:p>
            <a:r>
              <a:rPr lang="en-US" dirty="0" smtClean="0"/>
              <a:t>Adapter generates child Views from some data source and populates the larger View</a:t>
            </a:r>
          </a:p>
          <a:p>
            <a:r>
              <a:rPr lang="en-US" dirty="0" smtClean="0"/>
              <a:t>Most common Adapters</a:t>
            </a:r>
          </a:p>
          <a:p>
            <a:pPr lvl="1"/>
            <a:r>
              <a:rPr lang="en-US" dirty="0" err="1" smtClean="0"/>
              <a:t>CursorAdapter</a:t>
            </a:r>
            <a:r>
              <a:rPr lang="en-US" dirty="0" smtClean="0"/>
              <a:t> used when to read from database</a:t>
            </a:r>
          </a:p>
          <a:p>
            <a:pPr lvl="1"/>
            <a:r>
              <a:rPr lang="en-US" dirty="0" err="1" smtClean="0"/>
              <a:t>ArrayAdapter</a:t>
            </a:r>
            <a:r>
              <a:rPr lang="en-US" dirty="0" smtClean="0"/>
              <a:t> to read from resource, typically an XML file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2999"/>
            <a:ext cx="3124200" cy="44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using an Adapter a layout is defined for each child element (View)</a:t>
            </a:r>
          </a:p>
          <a:p>
            <a:r>
              <a:rPr lang="en-US" dirty="0" smtClean="0"/>
              <a:t>The adapter creates Views based on layout for each element in data source and fills the containing View (List, Grid, Gallery) with the created Views</a:t>
            </a:r>
          </a:p>
          <a:p>
            <a:pPr lvl="1"/>
            <a:r>
              <a:rPr lang="en-US" dirty="0" smtClean="0"/>
              <a:t>binding</a:t>
            </a:r>
          </a:p>
          <a:p>
            <a:r>
              <a:rPr lang="en-US" dirty="0" smtClean="0"/>
              <a:t>child Views can be as simple as a TextView or more complex layouts / controls</a:t>
            </a:r>
          </a:p>
          <a:p>
            <a:pPr lvl="1"/>
            <a:r>
              <a:rPr lang="en-US" dirty="0" smtClean="0"/>
              <a:t>simple ones provided in </a:t>
            </a:r>
            <a:r>
              <a:rPr lang="en-US" dirty="0" err="1" smtClean="0"/>
              <a:t>android.R.layout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Adapter Example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0205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Source - countries resource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990600"/>
            <a:ext cx="6781800" cy="58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Поддержка разных размеров экрана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Размеры экранов:</a:t>
            </a:r>
          </a:p>
          <a:p>
            <a:r>
              <a:rPr lang="en-US" b="1" dirty="0" smtClean="0"/>
              <a:t>small </a:t>
            </a:r>
            <a:r>
              <a:rPr lang="ru-RU" dirty="0" smtClean="0"/>
              <a:t>(от </a:t>
            </a:r>
            <a:r>
              <a:rPr lang="en-US" dirty="0"/>
              <a:t>426dp x 320dp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/>
              <a:t>normal</a:t>
            </a:r>
            <a:r>
              <a:rPr lang="en-US" dirty="0"/>
              <a:t> </a:t>
            </a:r>
            <a:r>
              <a:rPr lang="ru-RU" dirty="0"/>
              <a:t>(от </a:t>
            </a:r>
            <a:r>
              <a:rPr lang="en-US" dirty="0"/>
              <a:t>470dp x 320dp</a:t>
            </a:r>
            <a:r>
              <a:rPr lang="ru-RU" dirty="0"/>
              <a:t>)</a:t>
            </a:r>
          </a:p>
          <a:p>
            <a:r>
              <a:rPr lang="en-US" b="1" dirty="0" smtClean="0"/>
              <a:t>large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ru-RU" dirty="0" smtClean="0"/>
              <a:t>от </a:t>
            </a:r>
            <a:r>
              <a:rPr lang="en-US" dirty="0" smtClean="0"/>
              <a:t>640dp </a:t>
            </a:r>
            <a:r>
              <a:rPr lang="en-US" dirty="0"/>
              <a:t>x </a:t>
            </a:r>
            <a:r>
              <a:rPr lang="en-US" dirty="0" smtClean="0"/>
              <a:t>480dp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b="1" dirty="0" err="1" smtClean="0"/>
              <a:t>xlarge</a:t>
            </a:r>
            <a:r>
              <a:rPr lang="en-US" dirty="0" smtClean="0"/>
              <a:t> </a:t>
            </a:r>
            <a:r>
              <a:rPr lang="ru-RU" dirty="0"/>
              <a:t>(от </a:t>
            </a:r>
            <a:r>
              <a:rPr lang="en-US" dirty="0"/>
              <a:t>960dp x 720dp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ListView</a:t>
            </a:r>
            <a:r>
              <a:rPr lang="en-US" dirty="0" smtClean="0"/>
              <a:t> filled with </a:t>
            </a:r>
            <a:r>
              <a:rPr lang="en-US" dirty="0" err="1" smtClean="0"/>
              <a:t>TextViews</a:t>
            </a:r>
            <a:endParaRPr lang="en-US" dirty="0" smtClean="0"/>
          </a:p>
          <a:p>
            <a:r>
              <a:rPr lang="en-US" dirty="0" err="1" smtClean="0"/>
              <a:t>TextViews</a:t>
            </a:r>
            <a:r>
              <a:rPr lang="en-US" dirty="0" smtClean="0"/>
              <a:t> store data from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915733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3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657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36004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GalleryView</a:t>
            </a:r>
            <a:endParaRPr lang="en-US" dirty="0" smtClean="0"/>
          </a:p>
          <a:p>
            <a:r>
              <a:rPr lang="en-US" dirty="0" smtClean="0"/>
              <a:t>Typically user can select one item of data</a:t>
            </a:r>
          </a:p>
          <a:p>
            <a:r>
              <a:rPr lang="en-US" dirty="0" smtClean="0"/>
              <a:t>Implement the </a:t>
            </a:r>
            <a:r>
              <a:rPr lang="en-US" dirty="0" err="1" smtClean="0"/>
              <a:t>OnItemClickListener</a:t>
            </a:r>
            <a:r>
              <a:rPr lang="en-US" dirty="0" smtClean="0"/>
              <a:t> class and set it as the listener</a:t>
            </a:r>
          </a:p>
          <a:p>
            <a:pPr lvl="1"/>
            <a:r>
              <a:rPr lang="en-US" dirty="0" smtClean="0"/>
              <a:t>we will do this  a lot:</a:t>
            </a:r>
          </a:p>
          <a:p>
            <a:pPr lvl="1"/>
            <a:r>
              <a:rPr lang="en-US" dirty="0" smtClean="0"/>
              <a:t>create a class that implements some kind of listener</a:t>
            </a:r>
          </a:p>
          <a:p>
            <a:pPr lvl="1"/>
            <a:r>
              <a:rPr lang="en-US" dirty="0" smtClean="0"/>
              <a:t>register it with a control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Data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read data from resource file</a:t>
            </a:r>
          </a:p>
          <a:p>
            <a:r>
              <a:rPr lang="en-US" dirty="0" smtClean="0"/>
              <a:t>What if we want to update list view as data changes?</a:t>
            </a:r>
          </a:p>
          <a:p>
            <a:pPr lvl="1"/>
            <a:r>
              <a:rPr lang="en-US" dirty="0" smtClean="0"/>
              <a:t>add and remove items</a:t>
            </a:r>
            <a:endParaRPr lang="en-US" dirty="0"/>
          </a:p>
          <a:p>
            <a:r>
              <a:rPr lang="en-US" dirty="0" smtClean="0"/>
              <a:t>Example: remove countries from list and view when selected</a:t>
            </a:r>
          </a:p>
        </p:txBody>
      </p:sp>
    </p:spTree>
    <p:extLst>
      <p:ext uri="{BB962C8B-B14F-4D97-AF65-F5344CB8AC3E}">
        <p14:creationId xmlns:p14="http://schemas.microsoft.com/office/powerpoint/2010/main" val="2477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serves as a bridge between a data source and a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Previous example, data was an array resource file</a:t>
            </a:r>
          </a:p>
          <a:p>
            <a:pPr lvl="1"/>
            <a:r>
              <a:rPr lang="en-US" dirty="0" smtClean="0"/>
              <a:t>resource file won't change</a:t>
            </a:r>
          </a:p>
          <a:p>
            <a:r>
              <a:rPr lang="en-US" dirty="0" smtClean="0"/>
              <a:t>Dump data to List (ArrayList) and create </a:t>
            </a:r>
            <a:r>
              <a:rPr lang="en-US" dirty="0" err="1" smtClean="0"/>
              <a:t>ArrayAdapter</a:t>
            </a:r>
            <a:r>
              <a:rPr lang="en-US" dirty="0" smtClean="0"/>
              <a:t> from that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91600" cy="38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6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ArrayList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" y="1295400"/>
            <a:ext cx="92520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Data on Select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1142999"/>
            <a:ext cx="9144000" cy="32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4" y="152400"/>
            <a:ext cx="3900488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36" y="1295400"/>
            <a:ext cx="507465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3329917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Toast</a:t>
            </a:r>
          </a:p>
          <a:p>
            <a:r>
              <a:rPr lang="en-US" sz="2800" dirty="0"/>
              <a:t>    "A toast provides simple feedback about an operation in a small popup</a:t>
            </a:r>
            <a:r>
              <a:rPr lang="en-US" sz="2800" dirty="0" smtClean="0"/>
              <a:t>."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 err="1" smtClean="0"/>
              <a:t>OnItemClickListener</a:t>
            </a:r>
            <a:r>
              <a:rPr lang="en-US" dirty="0" smtClean="0"/>
              <a:t> anonymous inner class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01893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Набор из шести обобщенных плотностей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 smtClean="0"/>
              <a:t>ldpi</a:t>
            </a:r>
            <a:r>
              <a:rPr lang="en-US" dirty="0" smtClean="0"/>
              <a:t> </a:t>
            </a:r>
            <a:r>
              <a:rPr lang="en-US" dirty="0"/>
              <a:t>(low) ~120dpi</a:t>
            </a:r>
          </a:p>
          <a:p>
            <a:r>
              <a:rPr lang="en-US" b="1" dirty="0" err="1" smtClean="0"/>
              <a:t>mdpi</a:t>
            </a:r>
            <a:r>
              <a:rPr lang="en-US" dirty="0" smtClean="0"/>
              <a:t> </a:t>
            </a:r>
            <a:r>
              <a:rPr lang="en-US" dirty="0"/>
              <a:t>(medium) ~160dpi</a:t>
            </a:r>
          </a:p>
          <a:p>
            <a:r>
              <a:rPr lang="en-US" b="1" dirty="0" err="1" smtClean="0"/>
              <a:t>hdpi</a:t>
            </a:r>
            <a:r>
              <a:rPr lang="en-US" dirty="0" smtClean="0"/>
              <a:t> </a:t>
            </a:r>
            <a:r>
              <a:rPr lang="en-US" dirty="0"/>
              <a:t>(high) ~240dpi</a:t>
            </a:r>
          </a:p>
          <a:p>
            <a:r>
              <a:rPr lang="en-US" b="1" dirty="0" err="1" smtClean="0"/>
              <a:t>xhdpi</a:t>
            </a:r>
            <a:r>
              <a:rPr lang="en-US" dirty="0" smtClean="0"/>
              <a:t> </a:t>
            </a:r>
            <a:r>
              <a:rPr lang="en-US" dirty="0"/>
              <a:t>(extra-high) ~320dpi</a:t>
            </a:r>
          </a:p>
          <a:p>
            <a:r>
              <a:rPr lang="en-US" b="1" dirty="0" err="1" smtClean="0"/>
              <a:t>xxhdpi</a:t>
            </a:r>
            <a:r>
              <a:rPr lang="en-US" dirty="0" smtClean="0"/>
              <a:t> </a:t>
            </a:r>
            <a:r>
              <a:rPr lang="en-US" dirty="0"/>
              <a:t>(extra-extra-high) ~480dpi</a:t>
            </a:r>
          </a:p>
          <a:p>
            <a:r>
              <a:rPr lang="en-US" b="1" dirty="0" err="1" smtClean="0"/>
              <a:t>xxxhdpi</a:t>
            </a:r>
            <a:r>
              <a:rPr lang="en-US" dirty="0" smtClean="0"/>
              <a:t> </a:t>
            </a:r>
            <a:r>
              <a:rPr lang="en-US" dirty="0"/>
              <a:t>(extra-extra-extra-high) ~640dpi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2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List View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each item in a list to have more than simple text?</a:t>
            </a:r>
          </a:p>
          <a:p>
            <a:r>
              <a:rPr lang="en-US" dirty="0" smtClean="0"/>
              <a:t>Let's add a switch to each </a:t>
            </a:r>
            <a:r>
              <a:rPr lang="en-US" dirty="0" err="1" smtClean="0"/>
              <a:t>ListView</a:t>
            </a:r>
            <a:r>
              <a:rPr lang="en-US" dirty="0" smtClean="0"/>
              <a:t> item to show if the Country listed is "safe" </a:t>
            </a:r>
            <a:br>
              <a:rPr lang="en-US" dirty="0" smtClean="0"/>
            </a:br>
            <a:r>
              <a:rPr lang="en-US" dirty="0" smtClean="0"/>
              <a:t>or not?</a:t>
            </a:r>
          </a:p>
          <a:p>
            <a:r>
              <a:rPr lang="en-US" dirty="0" smtClean="0"/>
              <a:t>Each View element in the list will be a horizontal linear layout with a TextView and a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726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6467475"/>
            <a:ext cx="35260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of layout file shown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use the complex layout for each </a:t>
            </a:r>
            <a:r>
              <a:rPr lang="en-US" dirty="0" err="1" smtClean="0"/>
              <a:t>ListView</a:t>
            </a:r>
            <a:r>
              <a:rPr lang="en-US" dirty="0" smtClean="0"/>
              <a:t> item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514600"/>
            <a:ext cx="96107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791200" y="4419600"/>
            <a:ext cx="1143000" cy="9906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429000" cy="5211763"/>
          </a:xfrm>
        </p:spPr>
        <p:txBody>
          <a:bodyPr/>
          <a:lstStyle/>
          <a:p>
            <a:r>
              <a:rPr lang="en-US" dirty="0" smtClean="0"/>
              <a:t>Looks okay.</a:t>
            </a:r>
          </a:p>
          <a:p>
            <a:r>
              <a:rPr lang="en-US" dirty="0" smtClean="0"/>
              <a:t>However...</a:t>
            </a:r>
          </a:p>
          <a:p>
            <a:r>
              <a:rPr lang="en-US" dirty="0" smtClean="0"/>
              <a:t>Scroll the list and notice all safe switches set to Yes!</a:t>
            </a:r>
          </a:p>
          <a:p>
            <a:r>
              <a:rPr lang="en-US" dirty="0" smtClean="0"/>
              <a:t>Flip a couple and scroll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"/>
            <a:ext cx="33242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66700"/>
            <a:ext cx="8229600" cy="1143000"/>
          </a:xfrm>
        </p:spPr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6300"/>
            <a:ext cx="33909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3327" y="1447800"/>
            <a:ext cx="0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6219" y="3143250"/>
            <a:ext cx="111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Scroll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75262"/>
            <a:ext cx="33909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572000" y="4267200"/>
            <a:ext cx="4800600" cy="1447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6019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UH 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a </a:t>
            </a:r>
            <a:r>
              <a:rPr lang="en-US" dirty="0" err="1" smtClean="0"/>
              <a:t>ListView</a:t>
            </a:r>
            <a:r>
              <a:rPr lang="en-US" dirty="0" smtClean="0"/>
              <a:t> tied to contacts on a phone or some other possibly large data set.</a:t>
            </a:r>
          </a:p>
          <a:p>
            <a:r>
              <a:rPr lang="en-US" dirty="0" smtClean="0"/>
              <a:t>Some people have 1000's of contacts.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ListView</a:t>
            </a:r>
            <a:r>
              <a:rPr lang="en-US" dirty="0" smtClean="0"/>
              <a:t> with a distinct object for every list element (the Views) would require a LOT of memory. </a:t>
            </a:r>
          </a:p>
          <a:p>
            <a:r>
              <a:rPr lang="en-US" dirty="0" smtClean="0"/>
              <a:t>So, the rows in a list view get </a:t>
            </a:r>
            <a:r>
              <a:rPr lang="en-US" b="1" i="1" dirty="0" smtClean="0"/>
              <a:t>recycled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Enough objects are created for the visible items, but as they scroll off the objects are reused and the data in the widgets is </a:t>
            </a:r>
            <a:r>
              <a:rPr lang="en-US" b="1" u="sng" dirty="0" smtClean="0"/>
              <a:t>reset</a:t>
            </a:r>
            <a:r>
              <a:rPr lang="en-US" dirty="0" smtClean="0"/>
              <a:t> to what the user should see.</a:t>
            </a:r>
          </a:p>
        </p:txBody>
      </p:sp>
    </p:spTree>
    <p:extLst>
      <p:ext uri="{BB962C8B-B14F-4D97-AF65-F5344CB8AC3E}">
        <p14:creationId xmlns:p14="http://schemas.microsoft.com/office/powerpoint/2010/main" val="22304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Recycling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06692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1103947"/>
            <a:ext cx="5664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set the switch on the row that contains Andorra to</a:t>
            </a:r>
          </a:p>
          <a:p>
            <a:r>
              <a:rPr lang="en-US" dirty="0" smtClean="0"/>
              <a:t>no. The we scrolled down the list. The List View item that</a:t>
            </a:r>
          </a:p>
          <a:p>
            <a:r>
              <a:rPr lang="en-US" dirty="0" smtClean="0"/>
              <a:t>contains Andorra is recycled. </a:t>
            </a:r>
          </a:p>
          <a:p>
            <a:r>
              <a:rPr lang="en-US" dirty="0" smtClean="0"/>
              <a:t>The adapter we are using automatically alters the text, but</a:t>
            </a:r>
          </a:p>
          <a:p>
            <a:r>
              <a:rPr lang="en-US" dirty="0" smtClean="0"/>
              <a:t>the switch is still set to no!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44" y="2600325"/>
            <a:ext cx="2362200" cy="42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95529" y="27432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05054" y="3276600"/>
            <a:ext cx="1796890" cy="2514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14579" y="3124200"/>
            <a:ext cx="1867021" cy="1752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 of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track the status of </a:t>
            </a:r>
            <a:r>
              <a:rPr lang="en-US" b="1" i="1" dirty="0" smtClean="0"/>
              <a:t>safe</a:t>
            </a:r>
            <a:r>
              <a:rPr lang="en-US" dirty="0" smtClean="0"/>
              <a:t> for each country and change the switch position as appropriate when a list view item gets recycled</a:t>
            </a:r>
          </a:p>
          <a:p>
            <a:r>
              <a:rPr lang="en-US" dirty="0" smtClean="0"/>
              <a:t>This requires creating two classes:</a:t>
            </a:r>
          </a:p>
          <a:p>
            <a:pPr lvl="1"/>
            <a:r>
              <a:rPr lang="en-US" dirty="0" smtClean="0"/>
              <a:t>one to model the data for each row</a:t>
            </a:r>
          </a:p>
          <a:p>
            <a:pPr lvl="1"/>
            <a:r>
              <a:rPr lang="en-US" dirty="0" smtClean="0"/>
              <a:t>our own Adapter that extends </a:t>
            </a:r>
            <a:r>
              <a:rPr lang="en-US" dirty="0" err="1" smtClean="0"/>
              <a:t>ArrayAdapter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CountryRowData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nested class to model and track the data in a row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9"/>
            <a:ext cx="8429625" cy="4365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list of </a:t>
            </a:r>
            <a:r>
              <a:rPr lang="en-US" dirty="0" err="1" smtClean="0"/>
              <a:t>CountryRowData</a:t>
            </a:r>
            <a:r>
              <a:rPr lang="en-US" dirty="0" smtClean="0"/>
              <a:t> objects and send to our new Adapter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34369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11224</TotalTime>
  <Words>3140</Words>
  <Application>Microsoft Office PowerPoint</Application>
  <PresentationFormat>Экран (4:3)</PresentationFormat>
  <Paragraphs>590</Paragraphs>
  <Slides>127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127</vt:i4>
      </vt:variant>
    </vt:vector>
  </HeadingPairs>
  <TitlesOfParts>
    <vt:vector size="128" baseType="lpstr">
      <vt:lpstr>Office Theme</vt:lpstr>
      <vt:lpstr>Android</vt:lpstr>
      <vt:lpstr>Что такое GUI</vt:lpstr>
      <vt:lpstr>Программирование UI с виджетами</vt:lpstr>
      <vt:lpstr>Виджеты</vt:lpstr>
      <vt:lpstr>Атрибуты виджетов</vt:lpstr>
      <vt:lpstr>Размер (size)</vt:lpstr>
      <vt:lpstr>Единицы измерения</vt:lpstr>
      <vt:lpstr>Поддержка разных размеров экрана</vt:lpstr>
      <vt:lpstr>Плотности</vt:lpstr>
      <vt:lpstr>Размеры и плотности</vt:lpstr>
      <vt:lpstr>Размеры в пикселях?</vt:lpstr>
      <vt:lpstr>Преобразования</vt:lpstr>
      <vt:lpstr>Контейнеры</vt:lpstr>
      <vt:lpstr>Контейнеры (ViewGroups)  и виджеты (Views)</vt:lpstr>
      <vt:lpstr>XML UI конфигурация</vt:lpstr>
      <vt:lpstr>UI через XML</vt:lpstr>
      <vt:lpstr>Размер – wrap_content</vt:lpstr>
      <vt:lpstr>Размер – match_parent</vt:lpstr>
      <vt:lpstr>Виджеты в Android Studio </vt:lpstr>
      <vt:lpstr>Атрибуты</vt:lpstr>
      <vt:lpstr>Атрибуты</vt:lpstr>
      <vt:lpstr>Презентация PowerPoint</vt:lpstr>
      <vt:lpstr>Типы виджетов</vt:lpstr>
      <vt:lpstr>Элементы управления</vt:lpstr>
      <vt:lpstr>Adding Controls</vt:lpstr>
      <vt:lpstr>Common Controls - TextView</vt:lpstr>
      <vt:lpstr>TextView</vt:lpstr>
      <vt:lpstr>Common Controls - Button</vt:lpstr>
      <vt:lpstr>Common Controls - EditText</vt:lpstr>
      <vt:lpstr>EditText</vt:lpstr>
      <vt:lpstr>EditText</vt:lpstr>
      <vt:lpstr>Auto Complete Options</vt:lpstr>
      <vt:lpstr>AutoCompleteTextView</vt:lpstr>
      <vt:lpstr>AutoComplete Using Array</vt:lpstr>
      <vt:lpstr>EditText</vt:lpstr>
      <vt:lpstr>Spinner Controls</vt:lpstr>
      <vt:lpstr>Spinner Control</vt:lpstr>
      <vt:lpstr>Simple User Selections</vt:lpstr>
      <vt:lpstr>RadioButton and RadioGroup</vt:lpstr>
      <vt:lpstr>Pickers</vt:lpstr>
      <vt:lpstr>Indicators</vt:lpstr>
      <vt:lpstr>SeekBar</vt:lpstr>
      <vt:lpstr>Clicker</vt:lpstr>
      <vt:lpstr>interacting with widgets</vt:lpstr>
      <vt:lpstr>Interacting with Widgets</vt:lpstr>
      <vt:lpstr>Example - Display Random Image</vt:lpstr>
      <vt:lpstr>Button in XML layout file</vt:lpstr>
      <vt:lpstr>Responding to Button Press</vt:lpstr>
      <vt:lpstr>Accessing Button in Code</vt:lpstr>
      <vt:lpstr>Setting Activity Layout / GUI</vt:lpstr>
      <vt:lpstr>Accessing Layout Widget</vt:lpstr>
      <vt:lpstr>Accessing Layout Widget</vt:lpstr>
      <vt:lpstr>Creating and attaching a Listener</vt:lpstr>
      <vt:lpstr>onClick Logic</vt:lpstr>
      <vt:lpstr>Shortcut for Clicks</vt:lpstr>
      <vt:lpstr>Shortcut for Clicks</vt:lpstr>
      <vt:lpstr>Clicker</vt:lpstr>
      <vt:lpstr>containers for widgets  view groups</vt:lpstr>
      <vt:lpstr>ViewGroups - Layouts</vt:lpstr>
      <vt:lpstr>FrameLayout</vt:lpstr>
      <vt:lpstr>LinearLayout</vt:lpstr>
      <vt:lpstr>Activity and Layout</vt:lpstr>
      <vt:lpstr>Modifying Attributes</vt:lpstr>
      <vt:lpstr>Gravity Attribute</vt:lpstr>
      <vt:lpstr>Weight</vt:lpstr>
      <vt:lpstr>Another Weight Example</vt:lpstr>
      <vt:lpstr>LinearLayout - Horizontal Orientation</vt:lpstr>
      <vt:lpstr>TableLayout</vt:lpstr>
      <vt:lpstr>RelativeLayout</vt:lpstr>
      <vt:lpstr>RelativeLayout XML</vt:lpstr>
      <vt:lpstr>RelativeLayout XML</vt:lpstr>
      <vt:lpstr>GridLayout</vt:lpstr>
      <vt:lpstr>Container Control Classes</vt:lpstr>
      <vt:lpstr>Data driven containers  ListView and gridview</vt:lpstr>
      <vt:lpstr>Data Driven Containers</vt:lpstr>
      <vt:lpstr>AdapterView</vt:lpstr>
      <vt:lpstr>Adapters</vt:lpstr>
      <vt:lpstr>Typical Adapter Example</vt:lpstr>
      <vt:lpstr>Data Source - countries resource file</vt:lpstr>
      <vt:lpstr>TextView for Data</vt:lpstr>
      <vt:lpstr>ListView and GridView Results</vt:lpstr>
      <vt:lpstr>Selection Events</vt:lpstr>
      <vt:lpstr>Altering the Data and Display</vt:lpstr>
      <vt:lpstr>Altering Data</vt:lpstr>
      <vt:lpstr>Source Code</vt:lpstr>
      <vt:lpstr>Create ArrayList</vt:lpstr>
      <vt:lpstr>Alter Data on Select</vt:lpstr>
      <vt:lpstr>Презентация PowerPoint</vt:lpstr>
      <vt:lpstr>Creating a Toast</vt:lpstr>
      <vt:lpstr>More Complex List View Items</vt:lpstr>
      <vt:lpstr>Презентация PowerPoint</vt:lpstr>
      <vt:lpstr>Setting Adapter</vt:lpstr>
      <vt:lpstr>Result</vt:lpstr>
      <vt:lpstr>View Recycling</vt:lpstr>
      <vt:lpstr>View Recycling</vt:lpstr>
      <vt:lpstr>View Recycling</vt:lpstr>
      <vt:lpstr>Taking Control of Recycling</vt:lpstr>
      <vt:lpstr>CountryRowData</vt:lpstr>
      <vt:lpstr>New onCreate Method</vt:lpstr>
      <vt:lpstr>Extending ArrayAdapter</vt:lpstr>
      <vt:lpstr>Listening for Changes to Switches</vt:lpstr>
      <vt:lpstr>Set Switch to Correct Value</vt:lpstr>
      <vt:lpstr>Explanation of Adapter</vt:lpstr>
      <vt:lpstr>Explanation of Adapter</vt:lpstr>
      <vt:lpstr>ViewHolder and Tags</vt:lpstr>
      <vt:lpstr>ViewHolder and Tags</vt:lpstr>
      <vt:lpstr>Recycling of ListView Elements</vt:lpstr>
      <vt:lpstr>Other Layouts - Tabbed Layouts</vt:lpstr>
      <vt:lpstr>Scrolling</vt:lpstr>
      <vt:lpstr>Concrete UI Example - tip calculator</vt:lpstr>
      <vt:lpstr>Concrete Example</vt:lpstr>
      <vt:lpstr>TextViews</vt:lpstr>
      <vt:lpstr>EditText</vt:lpstr>
      <vt:lpstr>SeekBar</vt:lpstr>
      <vt:lpstr>Layout</vt:lpstr>
      <vt:lpstr>Layout Attributes</vt:lpstr>
      <vt:lpstr>Color Resources</vt:lpstr>
      <vt:lpstr>StretchColumns</vt:lpstr>
      <vt:lpstr>Initial UI</vt:lpstr>
      <vt:lpstr>Changes to UI</vt:lpstr>
      <vt:lpstr>Changes to UI</vt:lpstr>
      <vt:lpstr>Changes to UI</vt:lpstr>
      <vt:lpstr>Functionality</vt:lpstr>
      <vt:lpstr>Functionality - Saving State</vt:lpstr>
      <vt:lpstr>Functionality Responding to SeekBar</vt:lpstr>
      <vt:lpstr>Create an Anonymous Inner Class</vt:lpstr>
      <vt:lpstr>Functionality - Total EditText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Максим Шаптала</cp:lastModifiedBy>
  <cp:revision>246</cp:revision>
  <cp:lastPrinted>2012-01-30T16:00:04Z</cp:lastPrinted>
  <dcterms:created xsi:type="dcterms:W3CDTF">2012-01-17T18:47:14Z</dcterms:created>
  <dcterms:modified xsi:type="dcterms:W3CDTF">2017-07-13T18:34:38Z</dcterms:modified>
</cp:coreProperties>
</file>