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09" r:id="rId3"/>
    <p:sldId id="339" r:id="rId4"/>
    <p:sldId id="369" r:id="rId5"/>
    <p:sldId id="340" r:id="rId6"/>
    <p:sldId id="365" r:id="rId7"/>
    <p:sldId id="410" r:id="rId8"/>
    <p:sldId id="411" r:id="rId9"/>
    <p:sldId id="412" r:id="rId10"/>
    <p:sldId id="413" r:id="rId11"/>
    <p:sldId id="414" r:id="rId12"/>
    <p:sldId id="415" r:id="rId13"/>
    <p:sldId id="371" r:id="rId14"/>
    <p:sldId id="372" r:id="rId15"/>
    <p:sldId id="370" r:id="rId16"/>
    <p:sldId id="373" r:id="rId17"/>
    <p:sldId id="366" r:id="rId18"/>
    <p:sldId id="367" r:id="rId19"/>
    <p:sldId id="341" r:id="rId20"/>
    <p:sldId id="362" r:id="rId21"/>
    <p:sldId id="363" r:id="rId22"/>
    <p:sldId id="364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68" r:id="rId34"/>
    <p:sldId id="259" r:id="rId35"/>
    <p:sldId id="291" r:id="rId3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6547" autoAdjust="0"/>
  </p:normalViewPr>
  <p:slideViewPr>
    <p:cSldViewPr>
      <p:cViewPr varScale="1">
        <p:scale>
          <a:sx n="89" d="100"/>
          <a:sy n="8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resources/more-resources.html#Dimension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4;&#1077;&#1082;&#1083;&#1072;&#1088;&#1072;&#1090;&#1080;&#1074;&#1085;&#1086;&#1077;_&#1087;&#1088;&#1086;&#1075;&#1088;&#1072;&#1084;&#1084;&#1080;&#1088;&#1086;&#1074;&#1072;&#1085;&#1080;&#1077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8jj5e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TextView.html#attr_android:imeOption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igizol.com/2006/12/margin-vs-padding-css-proper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587826"/>
            <a:ext cx="60980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Основы пользовательского</a:t>
            </a:r>
          </a:p>
          <a:p>
            <a:r>
              <a:rPr lang="ru-RU" sz="4000" dirty="0" smtClean="0"/>
              <a:t>интерфейса (</a:t>
            </a:r>
            <a:r>
              <a:rPr lang="en-US" sz="4000" dirty="0" smtClean="0"/>
              <a:t>User Interface)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и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7620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9" name="Picture 5" descr="https://developer.android.com/images/screens_support/screens-r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90543" cy="26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в пикселях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" y="2057400"/>
            <a:ext cx="831272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Преобразование единиц </a:t>
            </a:r>
            <a:r>
              <a:rPr lang="ru-RU" dirty="0" err="1"/>
              <a:t>dp</a:t>
            </a:r>
            <a:r>
              <a:rPr lang="ru-RU" dirty="0"/>
              <a:t> в пиксели </a:t>
            </a:r>
            <a:r>
              <a:rPr lang="ru-RU" dirty="0" smtClean="0"/>
              <a:t>и обратно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𝑝𝑥</m:t>
                      </m:r>
                      <m:r>
                        <a:rPr lang="en-US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𝑑𝑝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×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𝑑𝑝</m:t>
                      </m:r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𝑝𝑥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×160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𝑑𝑝𝑖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76376" y="4514320"/>
                <a:ext cx="960519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6" y="4514320"/>
                <a:ext cx="96051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843177" y="47610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лотность, может быть получена в активности </a:t>
            </a:r>
            <a:r>
              <a:rPr lang="en-US" sz="2400" dirty="0" err="1" smtClean="0"/>
              <a:t>getResources</a:t>
            </a:r>
            <a:r>
              <a:rPr lang="en-US" sz="2400" dirty="0" smtClean="0"/>
              <a:t>().</a:t>
            </a:r>
            <a:r>
              <a:rPr lang="en-US" sz="2400" dirty="0" err="1" smtClean="0"/>
              <a:t>getDisplayMetrics</a:t>
            </a:r>
            <a:r>
              <a:rPr lang="en-US" sz="2400" dirty="0"/>
              <a:t>().density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2245" y="3934924"/>
            <a:ext cx="736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где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5828699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Рекомендуемые единицы: sp для размеров шрифта и dp для всего </a:t>
            </a:r>
            <a:r>
              <a:rPr lang="ru-RU" dirty="0" smtClean="0"/>
              <a:t>остального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developer.android.com/guide/topics/resources/more-resources.html#Dimension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668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Контейнеры используются для </a:t>
            </a:r>
            <a:r>
              <a:rPr lang="ru-RU" dirty="0" smtClean="0"/>
              <a:t>объединения </a:t>
            </a:r>
            <a:r>
              <a:rPr lang="ru-RU" dirty="0"/>
              <a:t>нескольких виджетов </a:t>
            </a:r>
            <a:r>
              <a:rPr lang="ru-RU" dirty="0" smtClean="0"/>
              <a:t>вместе</a:t>
            </a:r>
            <a:endParaRPr lang="en-US" dirty="0" smtClean="0"/>
          </a:p>
          <a:p>
            <a:r>
              <a:rPr lang="ru-RU" dirty="0"/>
              <a:t>У контейнеров есть </a:t>
            </a:r>
            <a:r>
              <a:rPr lang="ru-RU" dirty="0" smtClean="0"/>
              <a:t>потомки</a:t>
            </a:r>
            <a:r>
              <a:rPr lang="en-US" dirty="0" smtClean="0"/>
              <a:t> (</a:t>
            </a:r>
            <a:r>
              <a:rPr lang="ru-RU" dirty="0" smtClean="0"/>
              <a:t>вложенные элементы)</a:t>
            </a:r>
            <a:endParaRPr lang="en-US" dirty="0" smtClean="0"/>
          </a:p>
          <a:p>
            <a:r>
              <a:rPr lang="ru-RU" dirty="0" smtClean="0"/>
              <a:t>Потомки </a:t>
            </a:r>
            <a:r>
              <a:rPr lang="ru-RU" dirty="0"/>
              <a:t>могут быть виджетами пользовательского интерфейса или другими контейнерами</a:t>
            </a:r>
            <a:endParaRPr lang="en-US" dirty="0" smtClean="0"/>
          </a:p>
          <a:p>
            <a:r>
              <a:rPr lang="ru-RU" dirty="0" smtClean="0"/>
              <a:t>Каждый контейнер имеет свои правила размещения </a:t>
            </a:r>
            <a:r>
              <a:rPr lang="ru-RU" dirty="0"/>
              <a:t>своих </a:t>
            </a:r>
            <a:r>
              <a:rPr lang="ru-RU" dirty="0" smtClean="0"/>
              <a:t>потомков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Контейнеры </a:t>
            </a:r>
            <a:r>
              <a:rPr lang="en-US" dirty="0" smtClean="0"/>
              <a:t>(</a:t>
            </a:r>
            <a:r>
              <a:rPr lang="en-US" dirty="0" err="1" smtClean="0"/>
              <a:t>ViewGroups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en-US" dirty="0" smtClean="0"/>
              <a:t>(Views)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9271"/>
            <a:ext cx="72440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720150"/>
            <a:ext cx="358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например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LinearLayout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29200" y="2089482"/>
            <a:ext cx="838200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955391"/>
            <a:ext cx="245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 например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TableLayout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81588" y="3324723"/>
            <a:ext cx="428212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0133" y="5983069"/>
            <a:ext cx="300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метки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ImageView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Button, </a:t>
            </a:r>
            <a:r>
              <a:rPr lang="ru-RU" dirty="0" smtClean="0">
                <a:solidFill>
                  <a:srgbClr val="FF0000"/>
                </a:solidFill>
              </a:rPr>
              <a:t>и др. </a:t>
            </a:r>
            <a:r>
              <a:rPr lang="ru-RU" dirty="0" err="1" smtClean="0">
                <a:solidFill>
                  <a:srgbClr val="FF0000"/>
                </a:solidFill>
              </a:rPr>
              <a:t>виджеты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43055" y="5799335"/>
            <a:ext cx="620852" cy="288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29200" y="4813546"/>
            <a:ext cx="1143000" cy="11695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33564" y="4813546"/>
            <a:ext cx="95836" cy="1164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95845" y="5978236"/>
            <a:ext cx="4195325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3299363" y="5957547"/>
            <a:ext cx="2390770" cy="3486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UI </a:t>
            </a:r>
            <a:r>
              <a:rPr lang="ru-RU" dirty="0" smtClean="0"/>
              <a:t>конфигурация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 могу содержать </a:t>
            </a:r>
            <a:r>
              <a:rPr lang="en-US" dirty="0" smtClean="0"/>
              <a:t>UI </a:t>
            </a:r>
            <a:r>
              <a:rPr lang="ru-RU" dirty="0" smtClean="0"/>
              <a:t>элементы в</a:t>
            </a:r>
            <a:r>
              <a:rPr lang="en-US" dirty="0" smtClean="0"/>
              <a:t> res/layout</a:t>
            </a:r>
          </a:p>
          <a:p>
            <a:r>
              <a:rPr lang="en-US" dirty="0" smtClean="0"/>
              <a:t>«</a:t>
            </a:r>
            <a:r>
              <a:rPr lang="ru-RU" dirty="0" smtClean="0"/>
              <a:t>Разработка через декларацию»</a:t>
            </a:r>
            <a:endParaRPr lang="en-US" dirty="0" smtClean="0"/>
          </a:p>
          <a:p>
            <a:r>
              <a:rPr lang="ru-RU" dirty="0" smtClean="0"/>
              <a:t>Зачем</a:t>
            </a:r>
            <a:r>
              <a:rPr lang="en-US" dirty="0" smtClean="0"/>
              <a:t>?</a:t>
            </a:r>
          </a:p>
          <a:p>
            <a:r>
              <a:rPr lang="ru-RU" dirty="0" smtClean="0"/>
              <a:t>Инструменты для считывания </a:t>
            </a:r>
            <a:r>
              <a:rPr lang="en-US" dirty="0" smtClean="0"/>
              <a:t>XML </a:t>
            </a:r>
            <a:r>
              <a:rPr lang="ru-RU" dirty="0" smtClean="0"/>
              <a:t>и отображения разметки в дизайнере</a:t>
            </a:r>
            <a:endParaRPr lang="en-US" dirty="0" smtClean="0"/>
          </a:p>
          <a:p>
            <a:pPr lvl="1"/>
            <a:r>
              <a:rPr lang="ru-RU" dirty="0" smtClean="0"/>
              <a:t>Встроенный</a:t>
            </a:r>
            <a:r>
              <a:rPr lang="en-US" dirty="0" smtClean="0"/>
              <a:t> </a:t>
            </a:r>
            <a:r>
              <a:rPr lang="en-US" dirty="0" err="1" smtClean="0"/>
              <a:t>dnd</a:t>
            </a:r>
            <a:r>
              <a:rPr lang="ru-RU" dirty="0" smtClean="0"/>
              <a:t> редактор </a:t>
            </a:r>
          </a:p>
          <a:p>
            <a:pPr lvl="1"/>
            <a:endParaRPr lang="ru-RU" dirty="0" smtClean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ru.wikipedia.org/wiki/</a:t>
            </a:r>
            <a:r>
              <a:rPr lang="ru-RU" sz="1400" dirty="0" smtClean="0">
                <a:hlinkClick r:id="rId2"/>
              </a:rPr>
              <a:t>Декларативное_программирование</a:t>
            </a:r>
            <a:r>
              <a:rPr lang="ru-RU" sz="1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50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в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66896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описания </a:t>
            </a:r>
            <a:r>
              <a:rPr lang="en-US" dirty="0" smtClean="0"/>
              <a:t>UI </a:t>
            </a:r>
            <a:r>
              <a:rPr lang="ru-RU" dirty="0" smtClean="0"/>
              <a:t>вашего </a:t>
            </a:r>
            <a:r>
              <a:rPr lang="ru-RU" dirty="0"/>
              <a:t>приложения, скорее всего, </a:t>
            </a:r>
            <a:r>
              <a:rPr lang="ru-RU" dirty="0" smtClean="0"/>
              <a:t>вы будете использовать </a:t>
            </a:r>
            <a:r>
              <a:rPr lang="ru-RU" dirty="0"/>
              <a:t>файл </a:t>
            </a:r>
            <a:r>
              <a:rPr lang="ru-RU" dirty="0" smtClean="0"/>
              <a:t>xml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оторый </a:t>
            </a:r>
            <a:r>
              <a:rPr lang="ru-RU" dirty="0"/>
              <a:t>о</a:t>
            </a:r>
            <a:r>
              <a:rPr lang="ru-RU" dirty="0" smtClean="0"/>
              <a:t>писывает </a:t>
            </a:r>
            <a:r>
              <a:rPr lang="ru-RU" dirty="0"/>
              <a:t>контейнер и </a:t>
            </a:r>
            <a:r>
              <a:rPr lang="ru-RU" dirty="0" err="1"/>
              <a:t>виджеты</a:t>
            </a:r>
            <a:r>
              <a:rPr lang="ru-RU" dirty="0"/>
              <a:t> на </a:t>
            </a:r>
            <a:r>
              <a:rPr lang="ru-RU" dirty="0" smtClean="0"/>
              <a:t>экране/пользовательском </a:t>
            </a:r>
            <a:r>
              <a:rPr lang="ru-RU" dirty="0"/>
              <a:t>интерфейсе</a:t>
            </a:r>
            <a:endParaRPr lang="en-US" dirty="0" smtClean="0"/>
          </a:p>
          <a:p>
            <a:r>
              <a:rPr lang="ru-RU" dirty="0" smtClean="0"/>
              <a:t>Возможно редактирование xml напрямую </a:t>
            </a:r>
            <a:r>
              <a:rPr lang="ru-RU" dirty="0"/>
              <a:t>или </a:t>
            </a:r>
            <a:r>
              <a:rPr lang="ru-RU" dirty="0" smtClean="0"/>
              <a:t>через дизайнер</a:t>
            </a:r>
            <a:endParaRPr lang="en-US" dirty="0" smtClean="0"/>
          </a:p>
          <a:p>
            <a:r>
              <a:rPr lang="ru-RU" dirty="0" smtClean="0"/>
              <a:t>задавая атрибуты контейнера и шаблона активности</a:t>
            </a:r>
            <a:endParaRPr lang="en-US" dirty="0" smtClean="0"/>
          </a:p>
          <a:p>
            <a:r>
              <a:rPr lang="ru-RU" dirty="0"/>
              <a:t>Мы затем получим </a:t>
            </a:r>
            <a:r>
              <a:rPr lang="ru-RU" dirty="0" smtClean="0"/>
              <a:t>доступ к контейнерам </a:t>
            </a:r>
            <a:r>
              <a:rPr lang="ru-RU" dirty="0"/>
              <a:t>и виджетами </a:t>
            </a:r>
            <a:r>
              <a:rPr lang="ru-RU" dirty="0" smtClean="0"/>
              <a:t>через Java-код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wrap_content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2869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24200"/>
            <a:ext cx="43338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04800" y="2057400"/>
            <a:ext cx="8382000" cy="1066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match_parent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22960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0051" y="1733550"/>
            <a:ext cx="79248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95550"/>
            <a:ext cx="4495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в </a:t>
            </a:r>
            <a:r>
              <a:rPr lang="en-US" dirty="0" smtClean="0"/>
              <a:t>Android Studio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Разработки</a:t>
            </a:r>
            <a:r>
              <a:rPr lang="en-US" dirty="0" smtClean="0"/>
              <a:t> GUI </a:t>
            </a:r>
            <a:r>
              <a:rPr lang="ru-RU" dirty="0" smtClean="0"/>
              <a:t>через дизайнер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43174"/>
            <a:ext cx="73723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05000"/>
            <a:ext cx="30956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3048000"/>
            <a:ext cx="3048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2667000"/>
            <a:ext cx="6096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Графический пользовательский интерфейс (</a:t>
            </a:r>
            <a:r>
              <a:rPr lang="en-US" dirty="0" smtClean="0"/>
              <a:t>Graphical User Interface</a:t>
            </a:r>
            <a:r>
              <a:rPr lang="ru-RU" dirty="0"/>
              <a:t>) — разновидность пользовательского интерфейса, в котором элементы интерфейса (меню, кнопки, значки, списки и т. п.), представленные пользователю на дисплее, исполнены в виде графических изображений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smtClean="0"/>
              <a:t>ru.wikipedia.org/wiki/gui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45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err="1" smtClean="0"/>
              <a:t>android:padding</a:t>
            </a:r>
            <a:r>
              <a:rPr lang="en-US" i="1" dirty="0" smtClean="0"/>
              <a:t>="20dp" </a:t>
            </a:r>
            <a:r>
              <a:rPr lang="ru-RU" dirty="0" smtClean="0"/>
              <a:t>задается в </a:t>
            </a:r>
            <a:r>
              <a:rPr lang="en-US" dirty="0" smtClean="0"/>
              <a:t>xml </a:t>
            </a:r>
            <a:r>
              <a:rPr lang="ru-RU" dirty="0" smtClean="0"/>
              <a:t>файле для </a:t>
            </a:r>
            <a:r>
              <a:rPr lang="en-US" dirty="0" smtClean="0"/>
              <a:t>View (</a:t>
            </a:r>
            <a:r>
              <a:rPr lang="ru-RU" dirty="0" smtClean="0"/>
              <a:t>например, кнопки)</a:t>
            </a:r>
            <a:endParaRPr lang="en-US" i="1" dirty="0"/>
          </a:p>
          <a:p>
            <a:r>
              <a:rPr lang="ru-RU" dirty="0" smtClean="0"/>
              <a:t>атрибутов для представлений очень много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tinyurl.com/y8jj5eo</a:t>
            </a:r>
            <a:endParaRPr lang="en-US" dirty="0" smtClean="0"/>
          </a:p>
          <a:p>
            <a:r>
              <a:rPr lang="ru-RU" dirty="0" smtClean="0"/>
              <a:t>атрибуты могуть быть заданы в </a:t>
            </a:r>
            <a:r>
              <a:rPr lang="en-US" dirty="0" smtClean="0"/>
              <a:t>xml</a:t>
            </a:r>
            <a:r>
              <a:rPr lang="ru-RU" dirty="0" smtClean="0"/>
              <a:t> разметке, а также изменены программно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219200"/>
            <a:ext cx="901016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" y="463837"/>
            <a:ext cx="7144052" cy="298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505200" y="1872645"/>
            <a:ext cx="2590800" cy="5386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334036"/>
            <a:ext cx="2187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в </a:t>
            </a:r>
            <a:r>
              <a:rPr lang="en-US" sz="3200" dirty="0" smtClean="0">
                <a:solidFill>
                  <a:srgbClr val="FF0000"/>
                </a:solidFill>
              </a:rPr>
              <a:t>xml </a:t>
            </a:r>
            <a:r>
              <a:rPr lang="ru-RU" sz="3200" dirty="0" smtClean="0">
                <a:solidFill>
                  <a:srgbClr val="FF0000"/>
                </a:solidFill>
              </a:rPr>
              <a:t>файле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7281" y="3797587"/>
            <a:ext cx="871316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" y="4178587"/>
            <a:ext cx="9095994" cy="125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06739" y="5550187"/>
            <a:ext cx="750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Программно в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активности</a:t>
            </a:r>
            <a:r>
              <a:rPr lang="en-US" sz="3200" dirty="0" smtClean="0">
                <a:solidFill>
                  <a:srgbClr val="FF0000"/>
                </a:solidFill>
              </a:rPr>
              <a:t> (Java </a:t>
            </a:r>
            <a:r>
              <a:rPr lang="ru-RU" sz="3200" dirty="0" smtClean="0">
                <a:solidFill>
                  <a:srgbClr val="FF0000"/>
                </a:solidFill>
              </a:rPr>
              <a:t>код</a:t>
            </a:r>
            <a:r>
              <a:rPr lang="en-US" sz="3200" dirty="0" smtClean="0">
                <a:solidFill>
                  <a:srgbClr val="FF0000"/>
                </a:solidFill>
              </a:rPr>
              <a:t>)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12837"/>
            <a:ext cx="8229600" cy="5211763"/>
          </a:xfrm>
        </p:spPr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android.widget</a:t>
            </a:r>
            <a:endParaRPr lang="en-US" dirty="0" smtClean="0"/>
          </a:p>
          <a:p>
            <a:r>
              <a:rPr lang="ru-RU" dirty="0"/>
              <a:t>Не путать с виджетами приложений, мини-версиями </a:t>
            </a:r>
            <a:r>
              <a:rPr lang="ru-RU" dirty="0" smtClean="0"/>
              <a:t>приложений</a:t>
            </a:r>
            <a:endParaRPr lang="en-US" dirty="0" smtClean="0"/>
          </a:p>
          <a:p>
            <a:r>
              <a:rPr lang="ru-RU" dirty="0" smtClean="0"/>
              <a:t>Производные от класса </a:t>
            </a:r>
            <a:r>
              <a:rPr lang="en-US" dirty="0" smtClean="0"/>
              <a:t>View</a:t>
            </a:r>
          </a:p>
          <a:p>
            <a:r>
              <a:rPr lang="ru-RU" dirty="0"/>
              <a:t>Интерактивные компоненты </a:t>
            </a:r>
            <a:r>
              <a:rPr lang="en-US" dirty="0" smtClean="0"/>
              <a:t>UI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16" y="4419600"/>
            <a:ext cx="5329784" cy="232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Добавление элементов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4" y="1371600"/>
            <a:ext cx="6096000" cy="5211763"/>
          </a:xfrm>
        </p:spPr>
        <p:txBody>
          <a:bodyPr>
            <a:normAutofit fontScale="92500"/>
          </a:bodyPr>
          <a:lstStyle/>
          <a:p>
            <a:r>
              <a:rPr lang="ru-RU" dirty="0"/>
              <a:t>Виджеты могут быть добавлены в макет XML или во время </a:t>
            </a:r>
            <a:r>
              <a:rPr lang="ru-RU" dirty="0" smtClean="0"/>
              <a:t>выполнения программы</a:t>
            </a:r>
            <a:endParaRPr lang="en-US" dirty="0" smtClean="0"/>
          </a:p>
          <a:p>
            <a:r>
              <a:rPr lang="ru-RU" dirty="0" smtClean="0"/>
              <a:t>Добавление компонента через дизайнер автоматически генерирует</a:t>
            </a:r>
            <a:r>
              <a:rPr lang="ru-RU" dirty="0"/>
              <a:t> </a:t>
            </a:r>
            <a:r>
              <a:rPr lang="en-US" dirty="0" smtClean="0"/>
              <a:t>XML</a:t>
            </a:r>
            <a:r>
              <a:rPr lang="ru-RU" dirty="0" smtClean="0"/>
              <a:t> код</a:t>
            </a:r>
            <a:endParaRPr lang="en-US" dirty="0" smtClean="0"/>
          </a:p>
          <a:p>
            <a:r>
              <a:rPr lang="ru-RU" dirty="0" smtClean="0"/>
              <a:t>Настраивайте</a:t>
            </a:r>
            <a:r>
              <a:rPr lang="en-US" dirty="0" smtClean="0"/>
              <a:t> XML </a:t>
            </a:r>
            <a:r>
              <a:rPr lang="ru-RU" dirty="0" smtClean="0"/>
              <a:t>как нужно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4" y="1143000"/>
            <a:ext cx="2533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653059"/>
            <a:ext cx="4970992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43600" y="3657600"/>
            <a:ext cx="914400" cy="206851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Виджет</a:t>
            </a:r>
            <a:r>
              <a:rPr lang="en-US" dirty="0" smtClean="0"/>
              <a:t> 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915400" cy="55927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Простая метка</a:t>
            </a:r>
            <a:endParaRPr lang="en-US" dirty="0" smtClean="0"/>
          </a:p>
          <a:p>
            <a:r>
              <a:rPr lang="ru-RU" dirty="0" smtClean="0"/>
              <a:t>Отображает </a:t>
            </a:r>
            <a:r>
              <a:rPr lang="ru-RU" dirty="0"/>
              <a:t>информацию, а не для взаимодействия</a:t>
            </a:r>
            <a:endParaRPr lang="en-US" dirty="0" smtClean="0"/>
          </a:p>
          <a:p>
            <a:r>
              <a:rPr lang="ru-RU" dirty="0" smtClean="0"/>
              <a:t>Общие атрибуты</a:t>
            </a:r>
            <a:r>
              <a:rPr lang="en-US" dirty="0" smtClean="0"/>
              <a:t>: </a:t>
            </a:r>
            <a:endParaRPr lang="ru-RU" dirty="0" smtClean="0"/>
          </a:p>
          <a:p>
            <a:pPr lvl="2"/>
            <a:r>
              <a:rPr lang="en-US" b="1" dirty="0" smtClean="0"/>
              <a:t>visibility</a:t>
            </a:r>
            <a:r>
              <a:rPr lang="ru-RU" dirty="0" smtClean="0"/>
              <a:t>- </a:t>
            </a:r>
            <a:r>
              <a:rPr lang="ru-RU" dirty="0" smtClean="0"/>
              <a:t>видимость</a:t>
            </a:r>
          </a:p>
          <a:p>
            <a:pPr lvl="2"/>
            <a:r>
              <a:rPr lang="en-US" b="1" dirty="0" err="1"/>
              <a:t>textSize</a:t>
            </a:r>
            <a:r>
              <a:rPr lang="ru-RU" dirty="0" smtClean="0"/>
              <a:t>– </a:t>
            </a:r>
            <a:r>
              <a:rPr lang="ru-RU" dirty="0" smtClean="0"/>
              <a:t>размер текста</a:t>
            </a:r>
          </a:p>
          <a:p>
            <a:pPr lvl="2"/>
            <a:r>
              <a:rPr lang="en-US" b="1" dirty="0" err="1" smtClean="0"/>
              <a:t>textColor</a:t>
            </a:r>
            <a:r>
              <a:rPr lang="ru-RU" dirty="0" smtClean="0"/>
              <a:t> – цвет текста</a:t>
            </a:r>
          </a:p>
          <a:p>
            <a:pPr lvl="2"/>
            <a:r>
              <a:rPr lang="en-US" b="1" dirty="0" smtClean="0"/>
              <a:t>background</a:t>
            </a:r>
            <a:r>
              <a:rPr lang="ru-RU" dirty="0" smtClean="0"/>
              <a:t>– </a:t>
            </a:r>
            <a:r>
              <a:rPr lang="ru-RU" dirty="0" smtClean="0"/>
              <a:t>цвет фона</a:t>
            </a:r>
            <a:endParaRPr lang="en-US" dirty="0" smtClean="0"/>
          </a:p>
          <a:p>
            <a:pPr lvl="2"/>
            <a:r>
              <a:rPr lang="en-US" b="1" dirty="0" err="1"/>
              <a:t>textAllCaps</a:t>
            </a:r>
            <a:r>
              <a:rPr lang="en-US" dirty="0" smtClean="0"/>
              <a:t>– </a:t>
            </a:r>
            <a:r>
              <a:rPr lang="ru-RU" dirty="0" smtClean="0"/>
              <a:t>текст прописными </a:t>
            </a:r>
            <a:r>
              <a:rPr lang="ru-RU" dirty="0" smtClean="0"/>
              <a:t>символами</a:t>
            </a:r>
            <a:endParaRPr lang="en-US" dirty="0" smtClean="0"/>
          </a:p>
          <a:p>
            <a:pPr lvl="2"/>
            <a:r>
              <a:rPr lang="en-US" b="1" dirty="0" err="1" smtClean="0"/>
              <a:t>autoLink</a:t>
            </a:r>
            <a:r>
              <a:rPr lang="en-US" b="1" dirty="0" smtClean="0"/>
              <a:t>  - </a:t>
            </a:r>
            <a:r>
              <a:rPr lang="ru-RU" dirty="0" smtClean="0"/>
              <a:t>контекстные ссылки (</a:t>
            </a:r>
            <a:r>
              <a:rPr lang="en-US" dirty="0" smtClean="0"/>
              <a:t>email, phone</a:t>
            </a:r>
            <a:r>
              <a:rPr lang="ru-RU" dirty="0" smtClean="0"/>
              <a:t> и т.д.</a:t>
            </a:r>
            <a:r>
              <a:rPr lang="en-US" dirty="0" smtClean="0"/>
              <a:t>)</a:t>
            </a:r>
            <a:endParaRPr lang="en-US" b="1" dirty="0" smtClean="0"/>
          </a:p>
          <a:p>
            <a:pPr lvl="2"/>
            <a:r>
              <a:rPr lang="en-US" b="1" dirty="0" err="1" smtClean="0"/>
              <a:t>ellipsize</a:t>
            </a:r>
            <a:r>
              <a:rPr lang="en-US" b="1" dirty="0" smtClean="0"/>
              <a:t> – </a:t>
            </a:r>
            <a:r>
              <a:rPr lang="ru-RU" dirty="0" smtClean="0"/>
              <a:t>добавляет … если не вмещается текст</a:t>
            </a:r>
            <a:endParaRPr lang="en-US" dirty="0" smtClean="0"/>
          </a:p>
          <a:p>
            <a:pPr lvl="2"/>
            <a:r>
              <a:rPr lang="en-US" b="1" dirty="0" smtClean="0"/>
              <a:t>lines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Возможные атрибутыы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Задать </a:t>
            </a:r>
            <a:r>
              <a:rPr lang="ru-RU" dirty="0"/>
              <a:t>количество видимых строк </a:t>
            </a:r>
            <a:r>
              <a:rPr lang="ru-RU" dirty="0" smtClean="0"/>
              <a:t>текста:</a:t>
            </a:r>
          </a:p>
          <a:p>
            <a:pPr lvl="1"/>
            <a:r>
              <a:rPr lang="en-US" dirty="0" err="1" smtClean="0"/>
              <a:t>android:lines</a:t>
            </a:r>
            <a:r>
              <a:rPr lang="en-US" dirty="0" smtClean="0"/>
              <a:t>="2"</a:t>
            </a:r>
          </a:p>
          <a:p>
            <a:r>
              <a:rPr lang="ru-RU" dirty="0" smtClean="0"/>
              <a:t>Атрибут </a:t>
            </a:r>
            <a:r>
              <a:rPr lang="en-US" b="1" dirty="0" err="1" smtClean="0"/>
              <a:t>ellipssize</a:t>
            </a:r>
            <a:r>
              <a:rPr lang="en-US" dirty="0" smtClean="0"/>
              <a:t> </a:t>
            </a:r>
            <a:r>
              <a:rPr lang="ru-RU" dirty="0" smtClean="0"/>
              <a:t>позволяет добавить </a:t>
            </a:r>
            <a:r>
              <a:rPr lang="ru-RU" dirty="0"/>
              <a:t>... вместо </a:t>
            </a:r>
            <a:r>
              <a:rPr lang="ru-RU" dirty="0" smtClean="0"/>
              <a:t>обрезания текста</a:t>
            </a:r>
          </a:p>
          <a:p>
            <a:r>
              <a:rPr lang="ru-RU" dirty="0"/>
              <a:t>Контекстные ссылки на адрес электронной почты, </a:t>
            </a:r>
            <a:r>
              <a:rPr lang="ru-RU" dirty="0" smtClean="0"/>
              <a:t>URL-адрес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номер </a:t>
            </a:r>
            <a:r>
              <a:rPr lang="ru-RU" dirty="0" smtClean="0"/>
              <a:t>телефона</a:t>
            </a:r>
            <a:endParaRPr lang="en-US" dirty="0" smtClean="0"/>
          </a:p>
          <a:p>
            <a:pPr lvl="1"/>
            <a:r>
              <a:rPr lang="en-US" b="1" dirty="0" err="1" smtClean="0"/>
              <a:t>autoLink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принимает значения</a:t>
            </a:r>
            <a:r>
              <a:rPr lang="en-US" dirty="0" smtClean="0"/>
              <a:t> none, web, email, phone, map </a:t>
            </a:r>
            <a:r>
              <a:rPr lang="ru-RU" dirty="0" smtClean="0"/>
              <a:t>или</a:t>
            </a:r>
            <a:r>
              <a:rPr lang="en-US" dirty="0" smtClean="0"/>
              <a:t>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Виджет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ru-RU" dirty="0" smtClean="0"/>
              <a:t>Текст или иконку (или оба) в</a:t>
            </a:r>
            <a:r>
              <a:rPr lang="en-US" dirty="0" smtClean="0"/>
              <a:t> View</a:t>
            </a:r>
          </a:p>
          <a:p>
            <a:r>
              <a:rPr lang="ru-RU" dirty="0"/>
              <a:t>Нажатие кнопки вызывает действие</a:t>
            </a:r>
            <a:endParaRPr lang="en-US" dirty="0" smtClean="0"/>
          </a:p>
          <a:p>
            <a:pPr lvl="1"/>
            <a:r>
              <a:rPr lang="ru-RU" dirty="0" smtClean="0"/>
              <a:t>задать</a:t>
            </a:r>
            <a:r>
              <a:rPr lang="en-US" dirty="0" smtClean="0"/>
              <a:t> </a:t>
            </a:r>
            <a:r>
              <a:rPr lang="en-US" b="1" dirty="0" err="1" smtClean="0"/>
              <a:t>android:onClick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XML </a:t>
            </a:r>
            <a:r>
              <a:rPr lang="ru-RU" dirty="0" smtClean="0"/>
              <a:t>файле</a:t>
            </a:r>
            <a:endParaRPr lang="en-US" dirty="0" smtClean="0"/>
          </a:p>
          <a:p>
            <a:pPr lvl="1"/>
            <a:r>
              <a:rPr lang="ru-RU" dirty="0" smtClean="0"/>
              <a:t>ИЛИ</a:t>
            </a:r>
            <a:r>
              <a:rPr lang="en-US" dirty="0" smtClean="0"/>
              <a:t>  </a:t>
            </a:r>
            <a:r>
              <a:rPr lang="ru-RU" dirty="0" smtClean="0"/>
              <a:t>создать</a:t>
            </a:r>
            <a:r>
              <a:rPr lang="en-US" dirty="0" smtClean="0"/>
              <a:t> </a:t>
            </a:r>
            <a:r>
              <a:rPr lang="ru-RU" dirty="0" smtClean="0"/>
              <a:t>объект производный от</a:t>
            </a:r>
            <a:r>
              <a:rPr lang="en-US" dirty="0" smtClean="0"/>
              <a:t> </a:t>
            </a:r>
            <a:r>
              <a:rPr lang="en-US" b="1" dirty="0" err="1" smtClean="0"/>
              <a:t>ClickListener</a:t>
            </a:r>
            <a:r>
              <a:rPr lang="en-US" dirty="0" smtClean="0"/>
              <a:t>, </a:t>
            </a:r>
            <a:r>
              <a:rPr lang="ru-RU" dirty="0" smtClean="0"/>
              <a:t> и переопределить метод</a:t>
            </a:r>
            <a:r>
              <a:rPr lang="en-US" dirty="0" smtClean="0"/>
              <a:t> </a:t>
            </a:r>
            <a:r>
              <a:rPr lang="en-US" b="1" dirty="0" err="1" smtClean="0"/>
              <a:t>onClick</a:t>
            </a:r>
            <a:endParaRPr lang="en-US" b="1" dirty="0" smtClean="0"/>
          </a:p>
          <a:p>
            <a:pPr lvl="2"/>
            <a:r>
              <a:rPr lang="ru-RU" dirty="0" smtClean="0"/>
              <a:t>Обычно используют </a:t>
            </a:r>
          </a:p>
          <a:p>
            <a:pPr marL="914400" lvl="2" indent="0">
              <a:buNone/>
            </a:pPr>
            <a:r>
              <a:rPr lang="ru-RU" dirty="0" smtClean="0"/>
              <a:t>анонимные классы</a:t>
            </a:r>
            <a:endParaRPr lang="en-US" dirty="0" smtClean="0"/>
          </a:p>
          <a:p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733800" cy="274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Виджет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7809"/>
            <a:ext cx="5562600" cy="5211763"/>
          </a:xfrm>
        </p:spPr>
        <p:txBody>
          <a:bodyPr/>
          <a:lstStyle/>
          <a:p>
            <a:r>
              <a:rPr lang="ru-RU" dirty="0" smtClean="0"/>
              <a:t>Производный от 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ru-RU" dirty="0" smtClean="0"/>
              <a:t>Общий </a:t>
            </a:r>
            <a:r>
              <a:rPr lang="ru-RU" dirty="0" smtClean="0"/>
              <a:t>компонент для получения данных от пользователя</a:t>
            </a:r>
            <a:endParaRPr lang="en-US" dirty="0" smtClean="0"/>
          </a:p>
          <a:p>
            <a:r>
              <a:rPr lang="ru-RU" dirty="0" smtClean="0"/>
              <a:t>Длительное нажатие приводит к открытию </a:t>
            </a:r>
            <a:r>
              <a:rPr lang="ru-RU" dirty="0" smtClean="0"/>
              <a:t>контекстного </a:t>
            </a:r>
            <a:r>
              <a:rPr lang="ru-RU" dirty="0" smtClean="0"/>
              <a:t>меню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191000" cy="1819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96" y="1143000"/>
            <a:ext cx="3423727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26136"/>
            <a:ext cx="2667000" cy="286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smtClean="0"/>
              <a:t>UI</a:t>
            </a:r>
            <a:r>
              <a:rPr lang="ru-RU" dirty="0" smtClean="0"/>
              <a:t> с </a:t>
            </a:r>
            <a:r>
              <a:rPr lang="ru-RU" dirty="0" err="1" smtClean="0"/>
              <a:t>виджетами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это элементы графического пользовательского интерфейса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GUI)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путать с виджетами приложений, размещенными на главном экране, мини-версией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r>
              <a:rPr lang="ru-RU" dirty="0" smtClean="0"/>
              <a:t>Пользователь взаимодействует с виджетами</a:t>
            </a:r>
            <a:endParaRPr lang="en-US" dirty="0" smtClean="0"/>
          </a:p>
          <a:p>
            <a:r>
              <a:rPr lang="ru-RU" b="1" u="sng" dirty="0" smtClean="0"/>
              <a:t>Часто</a:t>
            </a:r>
            <a:r>
              <a:rPr lang="ru-RU" b="1" dirty="0" smtClean="0"/>
              <a:t> </a:t>
            </a:r>
            <a:r>
              <a:rPr lang="ru-RU" b="1" dirty="0"/>
              <a:t>используют готовые виджеты</a:t>
            </a:r>
            <a:endParaRPr lang="en-US" dirty="0" smtClean="0"/>
          </a:p>
          <a:p>
            <a:pPr lvl="1"/>
            <a:r>
              <a:rPr lang="ru-RU" dirty="0"/>
              <a:t>Опытные </a:t>
            </a:r>
            <a:r>
              <a:rPr lang="ru-RU" dirty="0" smtClean="0"/>
              <a:t>разработчики</a:t>
            </a:r>
            <a:r>
              <a:rPr lang="en-US" dirty="0" smtClean="0"/>
              <a:t> </a:t>
            </a:r>
            <a:r>
              <a:rPr lang="ru-RU" dirty="0" smtClean="0"/>
              <a:t>часто </a:t>
            </a:r>
            <a:r>
              <a:rPr lang="ru-RU" dirty="0"/>
              <a:t>создают свои </a:t>
            </a:r>
            <a:r>
              <a:rPr lang="ru-RU" dirty="0" smtClean="0"/>
              <a:t>собственные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6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21363"/>
          </a:xfrm>
        </p:spPr>
        <p:txBody>
          <a:bodyPr>
            <a:normAutofit/>
          </a:bodyPr>
          <a:lstStyle/>
          <a:p>
            <a:r>
              <a:rPr lang="ru-RU" dirty="0" smtClean="0"/>
              <a:t>Может </a:t>
            </a:r>
            <a:r>
              <a:rPr lang="ru-RU" dirty="0"/>
              <a:t>охватывать несколько строк через атрибут </a:t>
            </a:r>
            <a:r>
              <a:rPr lang="ru-RU" b="1" dirty="0" smtClean="0"/>
              <a:t>android:lines</a:t>
            </a:r>
            <a:endParaRPr lang="en-US" b="1" dirty="0" smtClean="0"/>
          </a:p>
          <a:p>
            <a:r>
              <a:rPr lang="ru-RU" dirty="0"/>
              <a:t>Текстовые поля могут иметь разные типы ввода, такие как число, дата, пароль или адрес электронной почты</a:t>
            </a:r>
            <a:endParaRPr lang="en-US" dirty="0" smtClean="0"/>
          </a:p>
          <a:p>
            <a:pPr lvl="1"/>
            <a:r>
              <a:rPr lang="ru-RU" dirty="0" smtClean="0"/>
              <a:t>Атрибут </a:t>
            </a:r>
            <a:r>
              <a:rPr lang="en-US" b="1" dirty="0" err="1" smtClean="0"/>
              <a:t>android:inputType</a:t>
            </a:r>
            <a:endParaRPr lang="en-US" b="1" dirty="0" smtClean="0"/>
          </a:p>
          <a:p>
            <a:pPr lvl="1"/>
            <a:r>
              <a:rPr lang="ru-RU" dirty="0"/>
              <a:t>Влияет на </a:t>
            </a:r>
            <a:r>
              <a:rPr lang="ru-RU" u="sng" dirty="0"/>
              <a:t>тип клавиатуры </a:t>
            </a:r>
            <a:r>
              <a:rPr lang="ru-RU" dirty="0"/>
              <a:t>для пользователя и поведения, например, каждое слово заглавное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Действия клавиатуры</a:t>
            </a:r>
            <a:endParaRPr lang="en-US" dirty="0"/>
          </a:p>
          <a:p>
            <a:pPr lvl="1"/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/>
              <a:t>= input method editor</a:t>
            </a:r>
          </a:p>
          <a:p>
            <a:r>
              <a:rPr lang="ru-RU" dirty="0" smtClean="0"/>
              <a:t>Атрибут </a:t>
            </a:r>
            <a:r>
              <a:rPr lang="en-US" dirty="0" err="1" smtClean="0"/>
              <a:t>android:imeOptions</a:t>
            </a:r>
            <a:endParaRPr lang="en-US" dirty="0" smtClean="0"/>
          </a:p>
          <a:p>
            <a:pPr lvl="1"/>
            <a:r>
              <a:rPr lang="en-US" dirty="0" err="1" smtClean="0"/>
              <a:t>actionNone</a:t>
            </a:r>
            <a:r>
              <a:rPr lang="en-US" dirty="0" smtClean="0"/>
              <a:t>, </a:t>
            </a:r>
            <a:r>
              <a:rPr lang="en-US" dirty="0" err="1" smtClean="0"/>
              <a:t>actionSearch</a:t>
            </a:r>
            <a:r>
              <a:rPr lang="en-US" dirty="0" smtClean="0"/>
              <a:t>, </a:t>
            </a:r>
            <a:r>
              <a:rPr lang="en-US" dirty="0" err="1" smtClean="0"/>
              <a:t>actionSend</a:t>
            </a:r>
            <a:r>
              <a:rPr lang="en-US" dirty="0" smtClean="0"/>
              <a:t>, </a:t>
            </a:r>
            <a:r>
              <a:rPr lang="ru-RU" dirty="0" smtClean="0"/>
              <a:t>и др.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http://developer.android.com/reference/android/widget/TextView.html#attr_android:imeOptions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Опция автодополнения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7451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зависимости от параметра </a:t>
            </a:r>
            <a:r>
              <a:rPr lang="ru-RU" b="1" dirty="0" smtClean="0"/>
              <a:t>inputType</a:t>
            </a:r>
            <a:r>
              <a:rPr lang="ru-RU" dirty="0" smtClean="0"/>
              <a:t> в </a:t>
            </a:r>
            <a:r>
              <a:rPr lang="ru-RU" dirty="0"/>
              <a:t>EditText</a:t>
            </a:r>
            <a:r>
              <a:rPr lang="ru-RU" dirty="0" smtClean="0"/>
              <a:t> </a:t>
            </a:r>
            <a:r>
              <a:rPr lang="ru-RU" dirty="0"/>
              <a:t>могут отображаться </a:t>
            </a:r>
            <a:r>
              <a:rPr lang="ru-RU" dirty="0" smtClean="0"/>
              <a:t>автодополения</a:t>
            </a:r>
            <a:endParaRPr lang="en-US" dirty="0" smtClean="0"/>
          </a:p>
          <a:p>
            <a:pPr lvl="1"/>
            <a:r>
              <a:rPr lang="ru-RU" dirty="0"/>
              <a:t>Работает на реальных устройствах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dirty="0"/>
              <a:t>Другие классы </a:t>
            </a:r>
            <a:r>
              <a:rPr lang="ru-RU" dirty="0" smtClean="0"/>
              <a:t>для автозаполнения</a:t>
            </a:r>
          </a:p>
          <a:p>
            <a:r>
              <a:rPr lang="en-US" b="1" dirty="0" err="1" smtClean="0"/>
              <a:t>AutoCompleteTextView</a:t>
            </a:r>
            <a:endParaRPr lang="en-US" b="1" dirty="0"/>
          </a:p>
          <a:p>
            <a:pPr lvl="2"/>
            <a:r>
              <a:rPr lang="ru-RU" dirty="0" smtClean="0"/>
              <a:t>Выбирается один вариант</a:t>
            </a:r>
            <a:endParaRPr lang="en-US" dirty="0"/>
          </a:p>
          <a:p>
            <a:r>
              <a:rPr lang="en-US" b="1" dirty="0" err="1"/>
              <a:t>MultiAutoCompleteTextView</a:t>
            </a:r>
            <a:endParaRPr lang="en-US" b="1" dirty="0"/>
          </a:p>
          <a:p>
            <a:pPr lvl="2"/>
            <a:r>
              <a:rPr lang="ru-RU" dirty="0"/>
              <a:t>Выбирается </a:t>
            </a:r>
            <a:r>
              <a:rPr lang="ru-RU" dirty="0" smtClean="0"/>
              <a:t>несколько вариантов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6991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8" y="3409950"/>
            <a:ext cx="6877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для виджетов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view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Контейнеры </a:t>
            </a:r>
            <a:r>
              <a:rPr lang="ru-RU" dirty="0"/>
              <a:t>- это подклассы ViewGroup</a:t>
            </a:r>
            <a:endParaRPr lang="en-US" dirty="0" smtClean="0"/>
          </a:p>
          <a:p>
            <a:r>
              <a:rPr lang="ru-RU" dirty="0"/>
              <a:t>Все еще </a:t>
            </a:r>
            <a:r>
              <a:rPr lang="ru-RU" dirty="0" smtClean="0"/>
              <a:t>представления, </a:t>
            </a:r>
            <a:r>
              <a:rPr lang="ru-RU" dirty="0"/>
              <a:t>но на самом деле ничего не </a:t>
            </a:r>
            <a:r>
              <a:rPr lang="ru-RU" dirty="0" smtClean="0"/>
              <a:t>рисуют</a:t>
            </a:r>
            <a:endParaRPr lang="en-US" dirty="0" smtClean="0"/>
          </a:p>
          <a:p>
            <a:r>
              <a:rPr lang="ru-RU" dirty="0" smtClean="0"/>
              <a:t>Служат контейнерами </a:t>
            </a:r>
            <a:r>
              <a:rPr lang="ru-RU" dirty="0"/>
              <a:t>для других </a:t>
            </a:r>
            <a:r>
              <a:rPr lang="ru-RU" dirty="0" smtClean="0"/>
              <a:t>представлений</a:t>
            </a:r>
            <a:endParaRPr lang="en-US" dirty="0" smtClean="0"/>
          </a:p>
          <a:p>
            <a:r>
              <a:rPr lang="en-US" dirty="0" smtClean="0"/>
              <a:t>options on how sub views (and view groups) are arranged</a:t>
            </a:r>
          </a:p>
          <a:p>
            <a:r>
              <a:rPr lang="ru-RU" dirty="0" smtClean="0"/>
              <a:t>Классы контейнеров</a:t>
            </a:r>
            <a:r>
              <a:rPr lang="en-US" dirty="0" smtClean="0"/>
              <a:t>: </a:t>
            </a:r>
            <a:r>
              <a:rPr lang="en-US" dirty="0" err="1" smtClean="0"/>
              <a:t>FrameLayout</a:t>
            </a:r>
            <a:r>
              <a:rPr lang="en-US" dirty="0" smtClean="0"/>
              <a:t>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TableLayout</a:t>
            </a:r>
            <a:r>
              <a:rPr lang="en-US" dirty="0" smtClean="0"/>
              <a:t>, </a:t>
            </a:r>
            <a:r>
              <a:rPr lang="en-US" dirty="0" err="1" smtClean="0"/>
              <a:t>GridLayout</a:t>
            </a:r>
            <a:r>
              <a:rPr lang="en-US" dirty="0" smtClean="0"/>
              <a:t>, RelativeLayout,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DrawerLayout</a:t>
            </a:r>
            <a:r>
              <a:rPr lang="en-US" dirty="0" smtClean="0"/>
              <a:t>, </a:t>
            </a:r>
            <a:r>
              <a:rPr lang="en-US" dirty="0" err="1" smtClean="0"/>
              <a:t>ViewPager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0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en-US" dirty="0"/>
          </a:p>
          <a:p>
            <a:pPr lvl="1"/>
            <a:r>
              <a:rPr lang="ru-RU" dirty="0"/>
              <a:t>п</a:t>
            </a:r>
            <a:r>
              <a:rPr lang="ru-RU" dirty="0" smtClean="0"/>
              <a:t>ростейший </a:t>
            </a:r>
            <a:r>
              <a:rPr lang="ru-RU" dirty="0"/>
              <a:t>тип </a:t>
            </a:r>
            <a:r>
              <a:rPr lang="ru-RU" dirty="0" smtClean="0"/>
              <a:t>макета</a:t>
            </a:r>
            <a:endParaRPr lang="en-US" dirty="0" smtClean="0"/>
          </a:p>
          <a:p>
            <a:pPr lvl="1"/>
            <a:r>
              <a:rPr lang="ru-RU" dirty="0"/>
              <a:t>д</a:t>
            </a:r>
            <a:r>
              <a:rPr lang="ru-RU" dirty="0" smtClean="0"/>
              <a:t>очерние </a:t>
            </a:r>
            <a:r>
              <a:rPr lang="ru-RU" dirty="0"/>
              <a:t>элементы прикреплены к верхнему левому углу </a:t>
            </a:r>
            <a:r>
              <a:rPr lang="ru-RU" dirty="0" smtClean="0"/>
              <a:t>экрана</a:t>
            </a:r>
            <a:endParaRPr lang="en-US" dirty="0"/>
          </a:p>
          <a:p>
            <a:pPr lvl="1"/>
            <a:r>
              <a:rPr lang="ru-RU" dirty="0" smtClean="0"/>
              <a:t>при добавление </a:t>
            </a:r>
            <a:r>
              <a:rPr lang="ru-RU" dirty="0"/>
              <a:t>нового </a:t>
            </a:r>
            <a:r>
              <a:rPr lang="ru-RU" dirty="0" smtClean="0"/>
              <a:t>элемента последний </a:t>
            </a:r>
            <a:r>
              <a:rPr lang="ru-RU" dirty="0" err="1" smtClean="0"/>
              <a:t>отрисовывается</a:t>
            </a:r>
            <a:r>
              <a:rPr lang="ru-RU" dirty="0" smtClean="0"/>
              <a:t> поверх ранее добавленных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Включают</a:t>
            </a:r>
            <a:r>
              <a:rPr lang="en-US" dirty="0" smtClean="0"/>
              <a:t>:</a:t>
            </a:r>
          </a:p>
          <a:p>
            <a:r>
              <a:rPr lang="ru-RU" dirty="0" smtClean="0"/>
              <a:t>Текстовые поля ввода (</a:t>
            </a:r>
            <a:r>
              <a:rPr lang="en-US" dirty="0" smtClean="0"/>
              <a:t>Text View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Кнопки (</a:t>
            </a:r>
            <a:r>
              <a:rPr lang="en-US" dirty="0" smtClean="0"/>
              <a:t>Button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Флажки (</a:t>
            </a:r>
            <a:r>
              <a:rPr lang="en-US" dirty="0" smtClean="0"/>
              <a:t>Check Box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Спинеры</a:t>
            </a:r>
            <a:r>
              <a:rPr lang="ru-RU" dirty="0" smtClean="0"/>
              <a:t> (</a:t>
            </a:r>
            <a:r>
              <a:rPr lang="en-US" dirty="0" smtClean="0"/>
              <a:t>Spinner)</a:t>
            </a:r>
          </a:p>
          <a:p>
            <a:r>
              <a:rPr lang="ru-RU" dirty="0" smtClean="0"/>
              <a:t>и другие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31" y="1066800"/>
            <a:ext cx="366556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" y="1066800"/>
            <a:ext cx="8229600" cy="5211763"/>
          </a:xfrm>
        </p:spPr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size)</a:t>
            </a:r>
          </a:p>
          <a:p>
            <a:pPr lvl="1"/>
            <a:r>
              <a:rPr lang="ru-RU" dirty="0" smtClean="0"/>
              <a:t>Ширина (</a:t>
            </a:r>
            <a:r>
              <a:rPr lang="en-US" dirty="0" smtClean="0"/>
              <a:t>layout width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Высота (</a:t>
            </a:r>
            <a:r>
              <a:rPr lang="en-US" dirty="0" smtClean="0"/>
              <a:t>layout height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Внешний отступ (</a:t>
            </a:r>
            <a:r>
              <a:rPr lang="en-US" dirty="0" smtClean="0"/>
              <a:t>margin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Внутренний отступ </a:t>
            </a:r>
            <a:r>
              <a:rPr lang="en-US" dirty="0" smtClean="0"/>
              <a:t>(padding)</a:t>
            </a:r>
          </a:p>
          <a:p>
            <a:endParaRPr lang="en-US" dirty="0" smtClean="0"/>
          </a:p>
        </p:txBody>
      </p:sp>
      <p:pic>
        <p:nvPicPr>
          <p:cNvPr id="1026" name="Picture 2" descr="alt tex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26" y="1066800"/>
            <a:ext cx="3997875" cy="18790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08495"/>
            <a:ext cx="2362200" cy="16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09004"/>
            <a:ext cx="207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 </a:t>
            </a:r>
            <a:r>
              <a:rPr lang="en-US" dirty="0" smtClean="0"/>
              <a:t>margin </a:t>
            </a:r>
            <a:br>
              <a:rPr lang="en-US" dirty="0" smtClean="0"/>
            </a:br>
            <a:r>
              <a:rPr lang="ru-RU" dirty="0" smtClean="0"/>
              <a:t>и</a:t>
            </a:r>
            <a:r>
              <a:rPr lang="en-US" dirty="0" smtClean="0"/>
              <a:t> padding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03335"/>
            <a:ext cx="2282496" cy="185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90900" y="6098916"/>
            <a:ext cx="284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 </a:t>
            </a:r>
            <a:r>
              <a:rPr lang="en-US" dirty="0" smtClean="0"/>
              <a:t>(top) 30dp</a:t>
            </a:r>
            <a:br>
              <a:rPr lang="en-US" dirty="0" smtClean="0"/>
            </a:br>
            <a:r>
              <a:rPr lang="en-US" dirty="0" smtClean="0"/>
              <a:t>(density independent pixels)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07488"/>
            <a:ext cx="2362200" cy="21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53201" y="6109004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</a:t>
            </a:r>
            <a:r>
              <a:rPr lang="en-US" dirty="0" smtClean="0"/>
              <a:t> 30dp, </a:t>
            </a:r>
            <a:r>
              <a:rPr lang="ru-RU" dirty="0" smtClean="0"/>
              <a:t>и</a:t>
            </a:r>
            <a:endParaRPr lang="en-US" dirty="0" smtClean="0"/>
          </a:p>
          <a:p>
            <a:r>
              <a:rPr lang="en-US" dirty="0" smtClean="0"/>
              <a:t>padding 20dp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Может быть</a:t>
            </a:r>
            <a:r>
              <a:rPr lang="en-US" dirty="0" smtClean="0"/>
              <a:t>:</a:t>
            </a:r>
          </a:p>
          <a:p>
            <a:r>
              <a:rPr lang="ru-RU" dirty="0" smtClean="0"/>
              <a:t>Фиксированный </a:t>
            </a:r>
            <a:r>
              <a:rPr lang="en-US" dirty="0" smtClean="0"/>
              <a:t>(</a:t>
            </a:r>
            <a:r>
              <a:rPr lang="ru-RU" dirty="0" smtClean="0"/>
              <a:t>жестко закодированный</a:t>
            </a:r>
            <a:r>
              <a:rPr lang="en-US" dirty="0" smtClean="0"/>
              <a:t>) </a:t>
            </a:r>
            <a:r>
              <a:rPr lang="ru-RU" dirty="0" smtClean="0"/>
              <a:t>размер в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независимые от плотности пиксели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wrap_content</a:t>
            </a:r>
            <a:endParaRPr lang="en-US" dirty="0" smtClean="0"/>
          </a:p>
          <a:p>
            <a:pPr lvl="1"/>
            <a:r>
              <a:rPr lang="ru-RU" dirty="0" err="1"/>
              <a:t>в</a:t>
            </a:r>
            <a:r>
              <a:rPr lang="ru-RU" dirty="0" err="1" smtClean="0"/>
              <a:t>иджет</a:t>
            </a:r>
            <a:r>
              <a:rPr lang="ru-RU" dirty="0" smtClean="0"/>
              <a:t> такого размера, </a:t>
            </a:r>
            <a:r>
              <a:rPr lang="ru-RU" dirty="0"/>
              <a:t>чтобы отображать содержимое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ru-RU" dirty="0"/>
              <a:t>(текст, </a:t>
            </a:r>
            <a:r>
              <a:rPr lang="ru-RU" dirty="0" smtClean="0"/>
              <a:t>иконку)</a:t>
            </a:r>
            <a:endParaRPr lang="en-US" dirty="0" smtClean="0"/>
          </a:p>
          <a:p>
            <a:r>
              <a:rPr lang="en-US" dirty="0" err="1" smtClean="0"/>
              <a:t>match_parent</a:t>
            </a:r>
            <a:endParaRPr lang="en-US" dirty="0" smtClean="0"/>
          </a:p>
          <a:p>
            <a:pPr lvl="1"/>
            <a:r>
              <a:rPr lang="ru-RU" dirty="0" smtClean="0"/>
              <a:t>по размеру родителя</a:t>
            </a:r>
            <a:endParaRPr lang="en-US" dirty="0" smtClean="0"/>
          </a:p>
          <a:p>
            <a:pPr lvl="1"/>
            <a:r>
              <a:rPr lang="ru-RU" dirty="0" err="1" smtClean="0"/>
              <a:t>виджеты</a:t>
            </a:r>
            <a:r>
              <a:rPr lang="ru-RU" dirty="0"/>
              <a:t>, хранящиеся в контейнере </a:t>
            </a:r>
            <a:r>
              <a:rPr lang="ru-RU" dirty="0" smtClean="0"/>
              <a:t>или </a:t>
            </a:r>
            <a:r>
              <a:rPr lang="en-US" i="1" dirty="0" err="1" smtClean="0"/>
              <a:t>ViewGroup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7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211763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px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pixels</a:t>
            </a:r>
            <a:r>
              <a:rPr lang="ru-RU" sz="2400" dirty="0"/>
              <a:t>) — пиксели. Точки на экране </a:t>
            </a:r>
            <a:endParaRPr lang="ru-RU" sz="2400" dirty="0" smtClean="0"/>
          </a:p>
          <a:p>
            <a:r>
              <a:rPr lang="ru-RU" sz="2400" dirty="0" smtClean="0"/>
              <a:t>in </a:t>
            </a:r>
            <a:r>
              <a:rPr lang="ru-RU" sz="2400" dirty="0"/>
              <a:t>(inches) — дюймы, базируются на физических размерах экрана. </a:t>
            </a:r>
          </a:p>
          <a:p>
            <a:r>
              <a:rPr lang="ru-RU" sz="2400" dirty="0"/>
              <a:t>mm (millimeters) — миллиметры, базируются на физических размерах экрана. </a:t>
            </a:r>
          </a:p>
          <a:p>
            <a:r>
              <a:rPr lang="ru-RU" sz="2400" dirty="0"/>
              <a:t>pt (points) — 1/72 дюйма</a:t>
            </a:r>
          </a:p>
          <a:p>
            <a:r>
              <a:rPr lang="ru-RU" sz="2400" dirty="0" smtClean="0"/>
              <a:t>dp </a:t>
            </a:r>
            <a:r>
              <a:rPr lang="ru-RU" sz="2400" dirty="0"/>
              <a:t>(density-independent pixels) — независимые от плотности пиксели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err="1" smtClean="0"/>
              <a:t>dip</a:t>
            </a:r>
            <a:r>
              <a:rPr lang="ru-RU" sz="2400" dirty="0" smtClean="0"/>
              <a:t> </a:t>
            </a:r>
            <a:r>
              <a:rPr lang="ru-RU" sz="2400" dirty="0"/>
              <a:t>- синоним для </a:t>
            </a:r>
            <a:r>
              <a:rPr lang="ru-RU" sz="2400" dirty="0" err="1"/>
              <a:t>dp</a:t>
            </a:r>
            <a:r>
              <a:rPr lang="ru-RU" sz="2400" dirty="0"/>
              <a:t>. </a:t>
            </a:r>
          </a:p>
          <a:p>
            <a:r>
              <a:rPr lang="ru-RU" sz="2400" dirty="0" err="1" smtClean="0"/>
              <a:t>sp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scale-independent</a:t>
            </a:r>
            <a:r>
              <a:rPr lang="ru-RU" sz="2400" dirty="0"/>
              <a:t> </a:t>
            </a:r>
            <a:r>
              <a:rPr lang="ru-RU" sz="2400" dirty="0" err="1"/>
              <a:t>pixels</a:t>
            </a:r>
            <a:r>
              <a:rPr lang="ru-RU" sz="2400" dirty="0"/>
              <a:t>) — независимые от масштабирования пиксели. </a:t>
            </a:r>
            <a:r>
              <a:rPr lang="ru-RU" sz="2400" dirty="0" smtClean="0"/>
              <a:t>Полезны </a:t>
            </a:r>
            <a:r>
              <a:rPr lang="ru-RU" sz="2400" dirty="0"/>
              <a:t>при работе с шрифтами;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76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разных размеров экрана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Минимальные размеры экранов:</a:t>
            </a:r>
          </a:p>
          <a:p>
            <a:r>
              <a:rPr lang="en-US" b="1" dirty="0" smtClean="0"/>
              <a:t>small </a:t>
            </a:r>
            <a:r>
              <a:rPr lang="ru-RU" dirty="0" smtClean="0"/>
              <a:t>(</a:t>
            </a:r>
            <a:r>
              <a:rPr lang="en-US" dirty="0" smtClean="0"/>
              <a:t>320dp</a:t>
            </a:r>
            <a:r>
              <a:rPr lang="ru-RU" dirty="0" smtClean="0"/>
              <a:t> </a:t>
            </a:r>
            <a:r>
              <a:rPr lang="en-US" dirty="0" smtClean="0"/>
              <a:t>x  </a:t>
            </a:r>
            <a:r>
              <a:rPr lang="en-US" dirty="0"/>
              <a:t>426dp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b="1" dirty="0" smtClean="0"/>
              <a:t>normal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320dp</a:t>
            </a:r>
            <a:r>
              <a:rPr lang="ru-RU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470dp</a:t>
            </a:r>
            <a:r>
              <a:rPr lang="ru-RU" dirty="0" smtClean="0"/>
              <a:t>)</a:t>
            </a:r>
          </a:p>
          <a:p>
            <a:r>
              <a:rPr lang="en-US" b="1" dirty="0" smtClean="0"/>
              <a:t>large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480dp</a:t>
            </a:r>
            <a:r>
              <a:rPr lang="ru-RU" dirty="0" smtClean="0"/>
              <a:t> </a:t>
            </a:r>
            <a:r>
              <a:rPr lang="en-US" dirty="0" smtClean="0"/>
              <a:t>x 640dp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b="1" dirty="0" err="1" smtClean="0"/>
              <a:t>xlarge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720dp</a:t>
            </a:r>
            <a:r>
              <a:rPr lang="ru-RU" dirty="0" smtClean="0"/>
              <a:t> </a:t>
            </a:r>
            <a:r>
              <a:rPr lang="en-US" dirty="0"/>
              <a:t>x</a:t>
            </a:r>
            <a:r>
              <a:rPr lang="ru-RU" dirty="0" smtClean="0"/>
              <a:t> </a:t>
            </a:r>
            <a:r>
              <a:rPr lang="en-US" dirty="0" smtClean="0"/>
              <a:t>960dp</a:t>
            </a:r>
            <a:r>
              <a:rPr lang="ru-RU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Набор из шести обобщенных плотностей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 smtClean="0"/>
              <a:t>ldpi</a:t>
            </a:r>
            <a:r>
              <a:rPr lang="en-US" dirty="0" smtClean="0"/>
              <a:t> </a:t>
            </a:r>
            <a:r>
              <a:rPr lang="en-US" dirty="0"/>
              <a:t>(low) ~120dpi</a:t>
            </a:r>
          </a:p>
          <a:p>
            <a:r>
              <a:rPr lang="en-US" b="1" dirty="0" err="1" smtClean="0"/>
              <a:t>mdpi</a:t>
            </a:r>
            <a:r>
              <a:rPr lang="en-US" dirty="0" smtClean="0"/>
              <a:t> </a:t>
            </a:r>
            <a:r>
              <a:rPr lang="en-US" dirty="0"/>
              <a:t>(medium) ~160dpi</a:t>
            </a:r>
          </a:p>
          <a:p>
            <a:r>
              <a:rPr lang="en-US" b="1" dirty="0" err="1" smtClean="0"/>
              <a:t>hdpi</a:t>
            </a:r>
            <a:r>
              <a:rPr lang="en-US" dirty="0" smtClean="0"/>
              <a:t> </a:t>
            </a:r>
            <a:r>
              <a:rPr lang="en-US" dirty="0"/>
              <a:t>(high) ~240dpi</a:t>
            </a:r>
          </a:p>
          <a:p>
            <a:r>
              <a:rPr lang="en-US" b="1" dirty="0" err="1" smtClean="0"/>
              <a:t>xhdpi</a:t>
            </a:r>
            <a:r>
              <a:rPr lang="en-US" dirty="0" smtClean="0"/>
              <a:t> </a:t>
            </a:r>
            <a:r>
              <a:rPr lang="en-US" dirty="0"/>
              <a:t>(extra-high) ~320dpi</a:t>
            </a:r>
          </a:p>
          <a:p>
            <a:r>
              <a:rPr lang="en-US" b="1" dirty="0" err="1" smtClean="0"/>
              <a:t>xxhdpi</a:t>
            </a:r>
            <a:r>
              <a:rPr lang="en-US" dirty="0" smtClean="0"/>
              <a:t> </a:t>
            </a:r>
            <a:r>
              <a:rPr lang="en-US" dirty="0"/>
              <a:t>(extra-extra-high) ~480dpi</a:t>
            </a:r>
          </a:p>
          <a:p>
            <a:r>
              <a:rPr lang="en-US" b="1" dirty="0" err="1" smtClean="0"/>
              <a:t>xxxhdpi</a:t>
            </a:r>
            <a:r>
              <a:rPr lang="en-US" dirty="0" smtClean="0"/>
              <a:t> </a:t>
            </a:r>
            <a:r>
              <a:rPr lang="en-US" dirty="0"/>
              <a:t>(extra-extra-extra-high) ~640dpi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2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11449</TotalTime>
  <Words>1009</Words>
  <Application>Microsoft Office PowerPoint</Application>
  <PresentationFormat>Экран (4:3)</PresentationFormat>
  <Paragraphs>186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Office Theme</vt:lpstr>
      <vt:lpstr>Android</vt:lpstr>
      <vt:lpstr>Что такое GUI</vt:lpstr>
      <vt:lpstr>Программирование UI с виджетами</vt:lpstr>
      <vt:lpstr>Виджеты</vt:lpstr>
      <vt:lpstr>Атрибуты виджетов</vt:lpstr>
      <vt:lpstr>Размер (size)</vt:lpstr>
      <vt:lpstr>Единицы измерения</vt:lpstr>
      <vt:lpstr>Поддержка разных размеров экрана</vt:lpstr>
      <vt:lpstr>Плотности</vt:lpstr>
      <vt:lpstr>Размеры и плотности</vt:lpstr>
      <vt:lpstr>Размеры в пикселях?</vt:lpstr>
      <vt:lpstr>Преобразования</vt:lpstr>
      <vt:lpstr>Контейнеры</vt:lpstr>
      <vt:lpstr>Контейнеры (ViewGroups)  и виджеты (Views)</vt:lpstr>
      <vt:lpstr>XML UI конфигурация</vt:lpstr>
      <vt:lpstr>UI в XML</vt:lpstr>
      <vt:lpstr>Размер – wrap_content</vt:lpstr>
      <vt:lpstr>Размер – match_parent</vt:lpstr>
      <vt:lpstr>Виджеты в Android Studio </vt:lpstr>
      <vt:lpstr>Атрибуты</vt:lpstr>
      <vt:lpstr>Атрибуты</vt:lpstr>
      <vt:lpstr>Презентация PowerPoint</vt:lpstr>
      <vt:lpstr>Типы виджетов</vt:lpstr>
      <vt:lpstr>Элементы управления</vt:lpstr>
      <vt:lpstr>Добавление элементов управления</vt:lpstr>
      <vt:lpstr>Виджет TextView</vt:lpstr>
      <vt:lpstr>TextView</vt:lpstr>
      <vt:lpstr>Виджет Button</vt:lpstr>
      <vt:lpstr>Виджет EditText</vt:lpstr>
      <vt:lpstr>EditText</vt:lpstr>
      <vt:lpstr>EditText</vt:lpstr>
      <vt:lpstr>Опция автодополнения</vt:lpstr>
      <vt:lpstr>Контейнеры для виджетов  view groups</vt:lpstr>
      <vt:lpstr>ViewGroups</vt:lpstr>
      <vt:lpstr>FrameLayout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Максим Шаптала</dc:creator>
  <cp:lastModifiedBy>Максим Шаптала</cp:lastModifiedBy>
  <cp:revision>304</cp:revision>
  <cp:lastPrinted>2012-01-30T16:00:04Z</cp:lastPrinted>
  <dcterms:created xsi:type="dcterms:W3CDTF">2012-01-17T18:47:14Z</dcterms:created>
  <dcterms:modified xsi:type="dcterms:W3CDTF">2017-07-18T18:27:01Z</dcterms:modified>
</cp:coreProperties>
</file>