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56" r:id="rId7"/>
    <p:sldId id="262" r:id="rId8"/>
    <p:sldId id="270" r:id="rId9"/>
    <p:sldId id="265" r:id="rId10"/>
    <p:sldId id="266" r:id="rId11"/>
    <p:sldId id="267" r:id="rId12"/>
    <p:sldId id="268" r:id="rId13"/>
    <p:sldId id="269" r:id="rId14"/>
    <p:sldId id="263" r:id="rId15"/>
    <p:sldId id="264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5526" autoAdjust="0"/>
    <p:restoredTop sz="94671" autoAdjust="0"/>
  </p:normalViewPr>
  <p:slideViewPr>
    <p:cSldViewPr>
      <p:cViewPr varScale="1">
        <p:scale>
          <a:sx n="60" d="100"/>
          <a:sy n="60" d="100"/>
        </p:scale>
        <p:origin x="-701" y="-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D00C8-F2D9-42F6-8346-96D912E6B07F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49226-5D70-42A6-AED9-800ED36FDB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49226-5D70-42A6-AED9-800ED36FDB1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49226-5D70-42A6-AED9-800ED36FDB1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49226-5D70-42A6-AED9-800ED36FDB1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49226-5D70-42A6-AED9-800ED36FDB1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49226-5D70-42A6-AED9-800ED36FDB1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49226-5D70-42A6-AED9-800ED36FDB1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49226-5D70-42A6-AED9-800ED36FDB1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49226-5D70-42A6-AED9-800ED36FDB1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49226-5D70-42A6-AED9-800ED36FDB1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49226-5D70-42A6-AED9-800ED36FDB1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49226-5D70-42A6-AED9-800ED36FDB1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49226-5D70-42A6-AED9-800ED36FDB1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49226-5D70-42A6-AED9-800ED36FDB1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2507-656A-496E-BFF0-538B9E031D60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73F3-16B9-4ECC-94D4-502D05C982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2507-656A-496E-BFF0-538B9E031D60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73F3-16B9-4ECC-94D4-502D05C982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2507-656A-496E-BFF0-538B9E031D60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73F3-16B9-4ECC-94D4-502D05C982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2507-656A-496E-BFF0-538B9E031D60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73F3-16B9-4ECC-94D4-502D05C982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2507-656A-496E-BFF0-538B9E031D60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73F3-16B9-4ECC-94D4-502D05C982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2507-656A-496E-BFF0-538B9E031D60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73F3-16B9-4ECC-94D4-502D05C982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2507-656A-496E-BFF0-538B9E031D60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73F3-16B9-4ECC-94D4-502D05C982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2507-656A-496E-BFF0-538B9E031D60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73F3-16B9-4ECC-94D4-502D05C982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2507-656A-496E-BFF0-538B9E031D60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73F3-16B9-4ECC-94D4-502D05C982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2507-656A-496E-BFF0-538B9E031D60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73F3-16B9-4ECC-94D4-502D05C982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2507-656A-496E-BFF0-538B9E031D60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73F3-16B9-4ECC-94D4-502D05C982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2507-656A-496E-BFF0-538B9E031D60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273F3-16B9-4ECC-94D4-502D05C982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sources/tutorials/hello-world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Autofit/>
          </a:bodyPr>
          <a:lstStyle/>
          <a:p>
            <a:r>
              <a:rPr lang="en-US" sz="2000" dirty="0" smtClean="0"/>
              <a:t>Follow steps under the sections “Create an AVD” and “Create a New Android Project” at </a:t>
            </a:r>
            <a:r>
              <a:rPr lang="en-US" sz="2000" dirty="0" smtClean="0">
                <a:hlinkClick r:id="rId3"/>
              </a:rPr>
              <a:t>http://developer.android.com/resources/tutorials/hello-world.html</a:t>
            </a:r>
            <a:endParaRPr lang="en-US" sz="2000" dirty="0" smtClean="0"/>
          </a:p>
          <a:p>
            <a:pPr lvl="1"/>
            <a:r>
              <a:rPr lang="en-US" sz="1800" dirty="0" smtClean="0"/>
              <a:t>Don’t do anything under the section “Construct the UI”</a:t>
            </a:r>
          </a:p>
          <a:p>
            <a:pPr lvl="2"/>
            <a:r>
              <a:rPr lang="en-US" sz="1400" dirty="0" smtClean="0"/>
              <a:t>Alternatively, you can do the step “Construct the UI.” But then, redo the “Create an AVD” and “Create a New Android Project</a:t>
            </a:r>
            <a:r>
              <a:rPr lang="en-US" sz="1400" dirty="0" smtClean="0"/>
              <a:t>.”</a:t>
            </a:r>
          </a:p>
          <a:p>
            <a:r>
              <a:rPr lang="en-US" sz="2200" dirty="0" smtClean="0"/>
              <a:t>After </a:t>
            </a:r>
            <a:r>
              <a:rPr lang="en-US" sz="2200" dirty="0" smtClean="0"/>
              <a:t>Creating the AVD, start the AVD</a:t>
            </a:r>
          </a:p>
          <a:p>
            <a:pPr lvl="1"/>
            <a:r>
              <a:rPr lang="en-US" sz="1800" dirty="0" smtClean="0"/>
              <a:t>In eclipse, menu Window -&gt;  </a:t>
            </a:r>
            <a:r>
              <a:rPr lang="en-US" sz="1800" dirty="0" smtClean="0"/>
              <a:t>AVD </a:t>
            </a:r>
            <a:r>
              <a:rPr lang="en-US" sz="1800" dirty="0" smtClean="0"/>
              <a:t>Manager.</a:t>
            </a:r>
          </a:p>
          <a:p>
            <a:pPr lvl="1"/>
            <a:r>
              <a:rPr lang="en-US" sz="1800" dirty="0" smtClean="0"/>
              <a:t>Select the emulator, and then select start</a:t>
            </a:r>
          </a:p>
          <a:p>
            <a:pPr lvl="1"/>
            <a:r>
              <a:rPr lang="en-US" sz="1800" dirty="0" smtClean="0"/>
              <a:t>It takes quite  along time for the emulator to start</a:t>
            </a:r>
          </a:p>
          <a:p>
            <a:r>
              <a:rPr lang="en-US" sz="2000" dirty="0" smtClean="0"/>
              <a:t>Run </a:t>
            </a:r>
            <a:r>
              <a:rPr lang="en-US" sz="2000" dirty="0" smtClean="0"/>
              <a:t>App</a:t>
            </a:r>
            <a:endParaRPr lang="en-US" sz="2000" dirty="0" smtClean="0"/>
          </a:p>
          <a:p>
            <a:pPr lvl="1"/>
            <a:r>
              <a:rPr lang="en-US" sz="1600" dirty="0" smtClean="0"/>
              <a:t>Right click on </a:t>
            </a:r>
            <a:r>
              <a:rPr lang="en-US" sz="1600" dirty="0" err="1" smtClean="0"/>
              <a:t>HelloAndroid</a:t>
            </a:r>
            <a:r>
              <a:rPr lang="en-US" sz="1600" dirty="0" smtClean="0"/>
              <a:t> in the package Explorer</a:t>
            </a:r>
          </a:p>
          <a:p>
            <a:pPr lvl="1"/>
            <a:r>
              <a:rPr lang="en-US" sz="1600" dirty="0" smtClean="0"/>
              <a:t>Select Run As -&gt; Android Application</a:t>
            </a:r>
          </a:p>
          <a:p>
            <a:pPr lvl="1"/>
            <a:r>
              <a:rPr lang="en-US" sz="1600" dirty="0" smtClean="0"/>
              <a:t>A dialog box opens showing a list of places where the app can run. Select the device or emulator</a:t>
            </a:r>
          </a:p>
          <a:p>
            <a:pPr lvl="1"/>
            <a:r>
              <a:rPr lang="en-US" sz="1600" dirty="0" smtClean="0"/>
              <a:t>If </a:t>
            </a:r>
            <a:r>
              <a:rPr lang="en-US" sz="1600" dirty="0" smtClean="0"/>
              <a:t>an emulator is not running and there is no device, the emulator will start (assuming that one is defined)</a:t>
            </a:r>
          </a:p>
          <a:p>
            <a:pPr lvl="1"/>
            <a:r>
              <a:rPr lang="en-US" sz="1600" dirty="0" smtClean="0"/>
              <a:t>If using the emulator, </a:t>
            </a:r>
            <a:r>
              <a:rPr lang="en-US" sz="1600" dirty="0" err="1" smtClean="0"/>
              <a:t>bbe</a:t>
            </a:r>
            <a:r>
              <a:rPr lang="en-US" sz="1600" dirty="0" smtClean="0"/>
              <a:t> </a:t>
            </a:r>
            <a:r>
              <a:rPr lang="en-US" sz="1600" dirty="0" smtClean="0"/>
              <a:t>sure that the emulator is unlocked. It will lock like your phone if idle for a </a:t>
            </a:r>
            <a:r>
              <a:rPr lang="en-US" sz="1600" dirty="0" smtClean="0"/>
              <a:t>while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text to </a:t>
            </a:r>
            <a:r>
              <a:rPr lang="en-US" dirty="0" err="1" smtClean="0"/>
              <a:t>SecondView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First open </a:t>
            </a:r>
            <a:r>
              <a:rPr lang="en-US" dirty="0" err="1" smtClean="0"/>
              <a:t>HelloAndroid</a:t>
            </a:r>
            <a:endParaRPr lang="en-US" dirty="0" smtClean="0"/>
          </a:p>
          <a:p>
            <a:r>
              <a:rPr lang="en-US" dirty="0" smtClean="0"/>
              <a:t>Copy @Override…. </a:t>
            </a:r>
          </a:p>
          <a:p>
            <a:r>
              <a:rPr lang="en-US" dirty="0" smtClean="0"/>
              <a:t>Paste in to the same place on </a:t>
            </a:r>
            <a:r>
              <a:rPr lang="en-US" dirty="0" err="1" smtClean="0"/>
              <a:t>SecondView</a:t>
            </a:r>
            <a:endParaRPr lang="en-US" dirty="0" smtClean="0"/>
          </a:p>
          <a:p>
            <a:r>
              <a:rPr lang="en-US" dirty="0" smtClean="0"/>
              <a:t>Delete the button stuff</a:t>
            </a:r>
          </a:p>
          <a:p>
            <a:r>
              <a:rPr lang="en-US" dirty="0" smtClean="0"/>
              <a:t>Change </a:t>
            </a:r>
          </a:p>
          <a:p>
            <a:pPr lvl="1"/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</a:t>
            </a:r>
            <a:r>
              <a:rPr lang="en-US" i="1" dirty="0" err="1"/>
              <a:t>main</a:t>
            </a:r>
            <a:r>
              <a:rPr lang="en-US" i="1" dirty="0" smtClean="0"/>
              <a:t>);</a:t>
            </a:r>
          </a:p>
          <a:p>
            <a:pPr lvl="1"/>
            <a:r>
              <a:rPr lang="en-US" dirty="0" smtClean="0"/>
              <a:t>To</a:t>
            </a:r>
          </a:p>
          <a:p>
            <a:pPr lvl="1"/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</a:t>
            </a:r>
            <a:r>
              <a:rPr lang="en-US" dirty="0" smtClean="0"/>
              <a:t>.</a:t>
            </a:r>
            <a:r>
              <a:rPr lang="en-US" i="1" dirty="0" smtClean="0"/>
              <a:t>???);</a:t>
            </a:r>
          </a:p>
          <a:p>
            <a:pPr lvl="2"/>
            <a:r>
              <a:rPr lang="en-US" dirty="0" smtClean="0"/>
              <a:t>Go back to /res/layout. What is the name of the xml file we just added? view2</a:t>
            </a:r>
          </a:p>
          <a:p>
            <a:pPr lvl="2"/>
            <a:r>
              <a:rPr lang="en-US" dirty="0" err="1" smtClean="0"/>
              <a:t>setContentView</a:t>
            </a:r>
            <a:r>
              <a:rPr lang="en-US" dirty="0" smtClean="0"/>
              <a:t>(R.layout.</a:t>
            </a:r>
            <a:r>
              <a:rPr lang="en-US" i="1" dirty="0" smtClean="0"/>
              <a:t>view2);</a:t>
            </a:r>
          </a:p>
          <a:p>
            <a:r>
              <a:rPr lang="en-US" dirty="0" smtClean="0"/>
              <a:t>Recall that the layout is an xml file. But R is a class that is automatically generated from the resources (including xml files)</a:t>
            </a:r>
          </a:p>
          <a:p>
            <a:r>
              <a:rPr lang="en-US" dirty="0" err="1" smtClean="0"/>
              <a:t>R.layout.mmmm</a:t>
            </a:r>
            <a:r>
              <a:rPr lang="en-US" dirty="0" smtClean="0"/>
              <a:t> “uses” res/layout/mmmm.xml </a:t>
            </a:r>
          </a:p>
          <a:p>
            <a:r>
              <a:rPr lang="en-US" dirty="0" err="1" smtClean="0"/>
              <a:t>R.id.joe</a:t>
            </a:r>
            <a:r>
              <a:rPr lang="en-US" dirty="0" smtClean="0"/>
              <a:t> is the id of resource with id called </a:t>
            </a:r>
            <a:r>
              <a:rPr lang="en-US" dirty="0" err="1" smtClean="0"/>
              <a:t>joe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xml file has … </a:t>
            </a:r>
            <a:r>
              <a:rPr lang="en-US" dirty="0" err="1" smtClean="0"/>
              <a:t>android:id</a:t>
            </a:r>
            <a:r>
              <a:rPr lang="en-US" dirty="0" smtClean="0"/>
              <a:t>=“@+id/</a:t>
            </a:r>
            <a:r>
              <a:rPr lang="en-US" dirty="0" err="1" smtClean="0"/>
              <a:t>joe</a:t>
            </a:r>
            <a:r>
              <a:rPr lang="en-US" dirty="0" smtClean="0"/>
              <a:t>” ….</a:t>
            </a:r>
          </a:p>
          <a:p>
            <a:pPr lvl="1"/>
            <a:r>
              <a:rPr lang="en-US" dirty="0" smtClean="0"/>
              <a:t>Note that we used the for getting the button object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Make View2 into an activity that can be called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The OS will call (e.g., start) activities</a:t>
            </a:r>
          </a:p>
          <a:p>
            <a:r>
              <a:rPr lang="en-US" dirty="0" smtClean="0"/>
              <a:t>The app must advertise the activities that can be called and must detail how they are referenced (what name to use to call them)</a:t>
            </a:r>
          </a:p>
          <a:p>
            <a:r>
              <a:rPr lang="en-US" dirty="0" smtClean="0"/>
              <a:t>This is done in the Manifest (the manifest does many other things as well)</a:t>
            </a:r>
          </a:p>
          <a:p>
            <a:r>
              <a:rPr lang="en-US" dirty="0" smtClean="0"/>
              <a:t>Edit manifest to allow View2 to be started</a:t>
            </a:r>
          </a:p>
          <a:p>
            <a:r>
              <a:rPr lang="en-US" dirty="0" smtClean="0"/>
              <a:t>Open androidManifest.xml</a:t>
            </a:r>
          </a:p>
          <a:p>
            <a:pPr lvl="1"/>
            <a:r>
              <a:rPr lang="en-US" dirty="0" smtClean="0"/>
              <a:t>Explore all the things</a:t>
            </a:r>
          </a:p>
          <a:p>
            <a:pPr lvl="1"/>
            <a:r>
              <a:rPr lang="en-US" dirty="0" smtClean="0"/>
              <a:t>Check out Permission tab. This is where an app can request permission to use various resources, like GPS or the network.</a:t>
            </a:r>
          </a:p>
          <a:p>
            <a:r>
              <a:rPr lang="en-US" dirty="0" smtClean="0"/>
              <a:t>Select the Application tab</a:t>
            </a:r>
          </a:p>
          <a:p>
            <a:pPr lvl="1"/>
            <a:r>
              <a:rPr lang="en-US" dirty="0" smtClean="0"/>
              <a:t>Go to Application Nodes (lower left area)</a:t>
            </a:r>
          </a:p>
          <a:p>
            <a:pPr lvl="1"/>
            <a:r>
              <a:rPr lang="en-US" dirty="0" smtClean="0"/>
              <a:t>Select add</a:t>
            </a:r>
          </a:p>
          <a:p>
            <a:pPr lvl="2"/>
            <a:r>
              <a:rPr lang="en-US" dirty="0" smtClean="0"/>
              <a:t>Select radio button “Create a new element at the top level, in Application”</a:t>
            </a:r>
          </a:p>
          <a:p>
            <a:pPr lvl="2"/>
            <a:r>
              <a:rPr lang="en-US" dirty="0" smtClean="0"/>
              <a:t>Select Activity</a:t>
            </a:r>
          </a:p>
          <a:p>
            <a:pPr lvl="2"/>
            <a:r>
              <a:rPr lang="en-US" dirty="0" smtClean="0"/>
              <a:t>Highlight the newly added activity</a:t>
            </a:r>
          </a:p>
          <a:p>
            <a:pPr lvl="2"/>
            <a:r>
              <a:rPr lang="en-US" dirty="0" smtClean="0"/>
              <a:t>On the right, change name to </a:t>
            </a:r>
            <a:r>
              <a:rPr lang="en-US" dirty="0" err="1" smtClean="0"/>
              <a:t>Second</a:t>
            </a:r>
            <a:r>
              <a:rPr lang="en-US" dirty="0" err="1" smtClean="0"/>
              <a:t>View</a:t>
            </a:r>
            <a:r>
              <a:rPr lang="en-US" dirty="0" smtClean="0"/>
              <a:t>. Or select browse to find the view. Leave </a:t>
            </a:r>
            <a:r>
              <a:rPr lang="en-US" dirty="0" smtClean="0"/>
              <a:t>other fields empty</a:t>
            </a:r>
          </a:p>
          <a:p>
            <a:pPr lvl="2"/>
            <a:r>
              <a:rPr lang="en-US" dirty="0" smtClean="0"/>
              <a:t>Now, under application nodes it says </a:t>
            </a:r>
            <a:r>
              <a:rPr lang="en-US" dirty="0" smtClean="0"/>
              <a:t> </a:t>
            </a:r>
            <a:r>
              <a:rPr lang="en-US" dirty="0" err="1" smtClean="0"/>
              <a:t>SecondView</a:t>
            </a:r>
            <a:r>
              <a:rPr lang="en-US" dirty="0" smtClean="0"/>
              <a:t> </a:t>
            </a:r>
            <a:r>
              <a:rPr lang="en-US" dirty="0" smtClean="0"/>
              <a:t>(Activity</a:t>
            </a:r>
            <a:r>
              <a:rPr lang="en-US" dirty="0" smtClean="0"/>
              <a:t>) (maybe after saving)</a:t>
            </a:r>
            <a:endParaRPr lang="en-US" dirty="0" smtClean="0"/>
          </a:p>
          <a:p>
            <a:pPr lvl="2"/>
            <a:r>
              <a:rPr lang="en-US" dirty="0" smtClean="0"/>
              <a:t>Under application nodes click add</a:t>
            </a:r>
          </a:p>
          <a:p>
            <a:pPr lvl="2"/>
            <a:r>
              <a:rPr lang="en-US" dirty="0" smtClean="0"/>
              <a:t>Select radio button “Create new element in the selected element, Application &gt; </a:t>
            </a:r>
            <a:r>
              <a:rPr lang="en-US" dirty="0" err="1" smtClean="0"/>
              <a:t>OtherView</a:t>
            </a:r>
            <a:r>
              <a:rPr lang="en-US" dirty="0"/>
              <a:t> </a:t>
            </a:r>
            <a:r>
              <a:rPr lang="en-US" dirty="0" smtClean="0"/>
              <a:t>(Activity)</a:t>
            </a:r>
          </a:p>
          <a:p>
            <a:pPr lvl="2"/>
            <a:r>
              <a:rPr lang="en-US" dirty="0" smtClean="0"/>
              <a:t>Select Intent Filter</a:t>
            </a:r>
          </a:p>
          <a:p>
            <a:pPr lvl="2"/>
            <a:r>
              <a:rPr lang="en-US" dirty="0" smtClean="0"/>
              <a:t>Now Intent Filter has been added. Leave the fields on the right empty</a:t>
            </a:r>
          </a:p>
          <a:p>
            <a:pPr lvl="2"/>
            <a:r>
              <a:rPr lang="en-US" dirty="0" smtClean="0"/>
              <a:t>Under the application nodes highlight the newly added Intent Filter</a:t>
            </a:r>
          </a:p>
          <a:p>
            <a:pPr lvl="2"/>
            <a:r>
              <a:rPr lang="en-US" dirty="0" smtClean="0"/>
              <a:t>Click Add</a:t>
            </a:r>
          </a:p>
          <a:p>
            <a:pPr lvl="2"/>
            <a:r>
              <a:rPr lang="en-US" dirty="0" smtClean="0"/>
              <a:t>Select Action </a:t>
            </a:r>
          </a:p>
          <a:p>
            <a:pPr lvl="2"/>
            <a:r>
              <a:rPr lang="en-US" dirty="0" smtClean="0"/>
              <a:t>In the attributes for Action (on the right), set name to </a:t>
            </a:r>
            <a:r>
              <a:rPr lang="en-US" dirty="0" smtClean="0"/>
              <a:t>edu.udel.eleg454.helloandroid.ShowSecondView</a:t>
            </a:r>
            <a:endParaRPr lang="en-US" dirty="0" smtClean="0"/>
          </a:p>
          <a:p>
            <a:pPr lvl="3"/>
            <a:r>
              <a:rPr lang="en-US" dirty="0" smtClean="0"/>
              <a:t>This is the name that we made up. This app (and other) can call the activity by this name</a:t>
            </a:r>
          </a:p>
          <a:p>
            <a:pPr lvl="2"/>
            <a:r>
              <a:rPr lang="en-US" dirty="0" smtClean="0"/>
              <a:t>Under Application Nodes select newly added Intent </a:t>
            </a:r>
          </a:p>
          <a:p>
            <a:pPr lvl="2"/>
            <a:r>
              <a:rPr lang="en-US" dirty="0" smtClean="0"/>
              <a:t>Click Add</a:t>
            </a:r>
          </a:p>
          <a:p>
            <a:pPr lvl="2"/>
            <a:r>
              <a:rPr lang="en-US" dirty="0" smtClean="0"/>
              <a:t>Select Category</a:t>
            </a:r>
          </a:p>
          <a:p>
            <a:pPr lvl="2"/>
            <a:r>
              <a:rPr lang="en-US" dirty="0" smtClean="0"/>
              <a:t>In drop down list, select </a:t>
            </a:r>
            <a:r>
              <a:rPr lang="en-US" dirty="0" err="1" smtClean="0"/>
              <a:t>android.intent.category.DEFAULT</a:t>
            </a:r>
            <a:endParaRPr lang="en-US" dirty="0" smtClean="0"/>
          </a:p>
          <a:p>
            <a:r>
              <a:rPr lang="en-US" dirty="0" smtClean="0"/>
              <a:t>Save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Call View2 when button in main view is clicked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Open HelloAndroid.java under </a:t>
            </a:r>
            <a:r>
              <a:rPr lang="en-US" sz="1800" dirty="0" err="1" smtClean="0"/>
              <a:t>src</a:t>
            </a:r>
            <a:r>
              <a:rPr lang="en-US" sz="1800" dirty="0" smtClean="0"/>
              <a:t>/</a:t>
            </a:r>
            <a:r>
              <a:rPr lang="en-US" sz="1800" dirty="0" err="1" smtClean="0"/>
              <a:t>com.example.helloandroid</a:t>
            </a:r>
            <a:endParaRPr lang="en-US" sz="1800" dirty="0" smtClean="0"/>
          </a:p>
          <a:p>
            <a:r>
              <a:rPr lang="en-US" sz="1800" dirty="0" smtClean="0"/>
              <a:t>Recall that Toast is executed on the button press. Now let’s add something to run the other view. Just below </a:t>
            </a:r>
            <a:r>
              <a:rPr lang="en-US" sz="1800" dirty="0" err="1" smtClean="0"/>
              <a:t>Toast.makeText</a:t>
            </a:r>
            <a:r>
              <a:rPr lang="en-US" sz="1800" dirty="0" smtClean="0"/>
              <a:t>(…); add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smtClean="0"/>
              <a:t>String </a:t>
            </a:r>
            <a:r>
              <a:rPr lang="en-US" sz="1800" dirty="0" err="1" smtClean="0"/>
              <a:t>actionName</a:t>
            </a:r>
            <a:r>
              <a:rPr lang="en-US" sz="1800" dirty="0" smtClean="0"/>
              <a:t> = "</a:t>
            </a:r>
            <a:r>
              <a:rPr lang="en-US" sz="1800" dirty="0" smtClean="0"/>
              <a:t>edu.udel.eleg454.helloandroid.ShowSecondView</a:t>
            </a:r>
            <a:r>
              <a:rPr lang="en-US" sz="1800" dirty="0" smtClean="0"/>
              <a:t>";</a:t>
            </a:r>
          </a:p>
          <a:p>
            <a:pPr>
              <a:buNone/>
            </a:pPr>
            <a:r>
              <a:rPr lang="en-US" sz="1800" dirty="0" smtClean="0"/>
              <a:t>        </a:t>
            </a:r>
            <a:r>
              <a:rPr lang="en-US" sz="1800" dirty="0" smtClean="0"/>
              <a:t>	Intent </a:t>
            </a:r>
            <a:r>
              <a:rPr lang="en-US" sz="1800" dirty="0" err="1" smtClean="0"/>
              <a:t>intent</a:t>
            </a:r>
            <a:r>
              <a:rPr lang="en-US" sz="1800" dirty="0" smtClean="0"/>
              <a:t> = new Intent(</a:t>
            </a:r>
            <a:r>
              <a:rPr lang="en-US" sz="1800" dirty="0" err="1" smtClean="0"/>
              <a:t>actionName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startActivity</a:t>
            </a:r>
            <a:r>
              <a:rPr lang="en-US" sz="1800" dirty="0" smtClean="0"/>
              <a:t>(intent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 smtClean="0"/>
              <a:t>Since Intent is underlined in red, hover over and select import</a:t>
            </a:r>
          </a:p>
          <a:p>
            <a:r>
              <a:rPr lang="en-US" sz="1800" dirty="0" smtClean="0"/>
              <a:t>Now </a:t>
            </a:r>
            <a:r>
              <a:rPr lang="en-US" sz="1800" dirty="0" smtClean="0"/>
              <a:t>save and </a:t>
            </a:r>
            <a:r>
              <a:rPr lang="en-US" sz="1800" dirty="0" smtClean="0"/>
              <a:t>run</a:t>
            </a:r>
          </a:p>
          <a:p>
            <a:r>
              <a:rPr lang="en-US" sz="1800" dirty="0" smtClean="0"/>
              <a:t>Press button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view2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You can close view2 with the “go back” button</a:t>
            </a:r>
          </a:p>
          <a:p>
            <a:r>
              <a:rPr lang="en-US" sz="1600" dirty="0" smtClean="0"/>
              <a:t>Or, add a “close” button, </a:t>
            </a:r>
          </a:p>
          <a:p>
            <a:r>
              <a:rPr lang="en-US" sz="1600" dirty="0" smtClean="0"/>
              <a:t>Button </a:t>
            </a:r>
            <a:r>
              <a:rPr lang="en-US" sz="1600" dirty="0" err="1" smtClean="0"/>
              <a:t>closeViewButton</a:t>
            </a:r>
            <a:r>
              <a:rPr lang="en-US" sz="1600" dirty="0" smtClean="0"/>
              <a:t> = (Button)</a:t>
            </a:r>
            <a:r>
              <a:rPr lang="en-US" sz="1600" dirty="0" err="1" smtClean="0"/>
              <a:t>findViewById</a:t>
            </a:r>
            <a:r>
              <a:rPr lang="en-US" sz="1600" dirty="0" smtClean="0"/>
              <a:t>(</a:t>
            </a:r>
            <a:r>
              <a:rPr lang="en-US" sz="1600" dirty="0" err="1" smtClean="0"/>
              <a:t>R.id.</a:t>
            </a:r>
            <a:r>
              <a:rPr lang="en-US" sz="1600" i="1" dirty="0" err="1" smtClean="0"/>
              <a:t>closeViewButton</a:t>
            </a:r>
            <a:r>
              <a:rPr lang="en-US" sz="1600" i="1" dirty="0" smtClean="0"/>
              <a:t>);</a:t>
            </a:r>
          </a:p>
          <a:p>
            <a:r>
              <a:rPr lang="en-US" sz="1600" dirty="0" err="1" smtClean="0"/>
              <a:t>closeViewButton.setOnClickListener</a:t>
            </a:r>
            <a:r>
              <a:rPr lang="en-US" sz="1600" dirty="0" smtClean="0"/>
              <a:t>(</a:t>
            </a:r>
            <a:r>
              <a:rPr lang="en-US" sz="1600" b="1" dirty="0" smtClean="0"/>
              <a:t>new </a:t>
            </a:r>
            <a:r>
              <a:rPr lang="en-US" sz="1600" b="1" dirty="0" err="1" smtClean="0"/>
              <a:t>View.OnClickListener</a:t>
            </a:r>
            <a:r>
              <a:rPr lang="en-US" sz="1600" b="1" dirty="0" smtClean="0"/>
              <a:t>() {</a:t>
            </a:r>
          </a:p>
          <a:p>
            <a:r>
              <a:rPr lang="en-US" sz="1600" dirty="0" smtClean="0"/>
              <a:t>@Override</a:t>
            </a:r>
          </a:p>
          <a:p>
            <a:r>
              <a:rPr lang="en-US" sz="1600" b="1" dirty="0" smtClean="0"/>
              <a:t>public void </a:t>
            </a:r>
            <a:r>
              <a:rPr lang="en-US" sz="1600" b="1" dirty="0" err="1" smtClean="0"/>
              <a:t>onClick</a:t>
            </a:r>
            <a:r>
              <a:rPr lang="en-US" sz="1600" b="1" dirty="0" smtClean="0"/>
              <a:t>(View v) {</a:t>
            </a:r>
          </a:p>
          <a:p>
            <a:r>
              <a:rPr lang="en-US" sz="1600" dirty="0" smtClean="0"/>
              <a:t>Intent </a:t>
            </a:r>
            <a:r>
              <a:rPr lang="en-US" sz="1600" dirty="0" err="1" smtClean="0"/>
              <a:t>intent</a:t>
            </a:r>
            <a:r>
              <a:rPr lang="en-US" sz="1600" dirty="0" smtClean="0"/>
              <a:t> = </a:t>
            </a:r>
            <a:r>
              <a:rPr lang="en-US" sz="1600" b="1" dirty="0" smtClean="0"/>
              <a:t>new Intent();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setResult</a:t>
            </a:r>
            <a:r>
              <a:rPr lang="en-US" sz="1600" dirty="0" smtClean="0"/>
              <a:t>(</a:t>
            </a:r>
            <a:r>
              <a:rPr lang="en-US" sz="1600" i="1" dirty="0" smtClean="0"/>
              <a:t>RESULT_OK, intent);</a:t>
            </a:r>
          </a:p>
          <a:p>
            <a:r>
              <a:rPr lang="en-US" sz="1600" dirty="0" smtClean="0"/>
              <a:t>                finish();</a:t>
            </a:r>
          </a:p>
          <a:p>
            <a:r>
              <a:rPr lang="en-US" sz="1600" dirty="0" smtClean="0"/>
              <a:t>}});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a new string to /res/strings.xml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Open strings.xml</a:t>
            </a:r>
          </a:p>
          <a:p>
            <a:pPr lvl="1"/>
            <a:r>
              <a:rPr lang="en-US" dirty="0" smtClean="0"/>
              <a:t>View the resources view (as oppose to the xml view)</a:t>
            </a:r>
          </a:p>
          <a:p>
            <a:pPr lvl="1"/>
            <a:r>
              <a:rPr lang="en-US" dirty="0" smtClean="0"/>
              <a:t>Select Add</a:t>
            </a:r>
          </a:p>
          <a:p>
            <a:pPr lvl="1"/>
            <a:r>
              <a:rPr lang="en-US" dirty="0" smtClean="0"/>
              <a:t>Select String</a:t>
            </a:r>
          </a:p>
          <a:p>
            <a:pPr lvl="1"/>
            <a:r>
              <a:rPr lang="en-US" dirty="0" smtClean="0"/>
              <a:t>Set name </a:t>
            </a:r>
            <a:r>
              <a:rPr lang="en-US" dirty="0" err="1" smtClean="0"/>
              <a:t>otherString</a:t>
            </a:r>
            <a:endParaRPr lang="en-US" dirty="0" smtClean="0"/>
          </a:p>
          <a:p>
            <a:pPr lvl="1"/>
            <a:r>
              <a:rPr lang="en-US" dirty="0" smtClean="0"/>
              <a:t>Set Value This is the second 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view2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Open /res/layout/view2.xml (if it is not already open)</a:t>
            </a:r>
          </a:p>
          <a:p>
            <a:r>
              <a:rPr lang="en-US" dirty="0" smtClean="0"/>
              <a:t>Go to layout view (not xml)</a:t>
            </a:r>
          </a:p>
          <a:p>
            <a:r>
              <a:rPr lang="en-US" dirty="0" smtClean="0"/>
              <a:t>On far right, select </a:t>
            </a:r>
            <a:r>
              <a:rPr lang="en-US" dirty="0" err="1" smtClean="0"/>
              <a:t>LinearLayout</a:t>
            </a:r>
            <a:endParaRPr lang="en-US" dirty="0" smtClean="0"/>
          </a:p>
          <a:p>
            <a:r>
              <a:rPr lang="en-US" dirty="0" smtClean="0"/>
              <a:t>Click green +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TextView</a:t>
            </a:r>
            <a:r>
              <a:rPr lang="en-US" dirty="0" smtClean="0"/>
              <a:t>, ok</a:t>
            </a:r>
          </a:p>
          <a:p>
            <a:r>
              <a:rPr lang="en-US" dirty="0" smtClean="0"/>
              <a:t>Highlight </a:t>
            </a:r>
            <a:r>
              <a:rPr lang="en-US" dirty="0" err="1" smtClean="0"/>
              <a:t>TextView</a:t>
            </a:r>
            <a:r>
              <a:rPr lang="en-US" dirty="0" smtClean="0"/>
              <a:t> on far right</a:t>
            </a:r>
          </a:p>
          <a:p>
            <a:r>
              <a:rPr lang="en-US" dirty="0" smtClean="0"/>
              <a:t>Open properties (tab toward the bottom)</a:t>
            </a:r>
          </a:p>
          <a:p>
            <a:r>
              <a:rPr lang="en-US" dirty="0" smtClean="0"/>
              <a:t>Scroll through </a:t>
            </a:r>
            <a:r>
              <a:rPr lang="en-US" dirty="0" err="1" smtClean="0"/>
              <a:t>textView</a:t>
            </a:r>
            <a:r>
              <a:rPr lang="en-US" dirty="0" smtClean="0"/>
              <a:t> to Text.</a:t>
            </a:r>
          </a:p>
          <a:p>
            <a:r>
              <a:rPr lang="en-US" dirty="0" smtClean="0"/>
              <a:t>Select browse and select </a:t>
            </a:r>
            <a:r>
              <a:rPr lang="en-US" dirty="0" err="1" smtClean="0"/>
              <a:t>otherString</a:t>
            </a:r>
            <a:r>
              <a:rPr lang="en-US" dirty="0" smtClean="0"/>
              <a:t> (the one we just added)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font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open res/layout/main.xml</a:t>
            </a:r>
          </a:p>
          <a:p>
            <a:r>
              <a:rPr lang="en-US" dirty="0" smtClean="0"/>
              <a:t>See xml and layout (select toward the bottom)</a:t>
            </a:r>
          </a:p>
          <a:p>
            <a:r>
              <a:rPr lang="en-US" dirty="0" smtClean="0"/>
              <a:t>(Note </a:t>
            </a:r>
            <a:r>
              <a:rPr lang="en-US" dirty="0" smtClean="0"/>
              <a:t>the outline view at the far </a:t>
            </a:r>
            <a:r>
              <a:rPr lang="en-US" dirty="0" smtClean="0"/>
              <a:t>right</a:t>
            </a:r>
          </a:p>
          <a:p>
            <a:pPr lvl="1"/>
            <a:r>
              <a:rPr lang="en-US" dirty="0" smtClean="0"/>
              <a:t>Might need to click on button on right edge)</a:t>
            </a:r>
            <a:endParaRPr lang="en-US" dirty="0" smtClean="0"/>
          </a:p>
          <a:p>
            <a:r>
              <a:rPr lang="en-US" dirty="0" smtClean="0"/>
              <a:t>Expand linear layout</a:t>
            </a:r>
          </a:p>
          <a:p>
            <a:r>
              <a:rPr lang="en-US" dirty="0" smtClean="0"/>
              <a:t>On graphic, right on “Hello World…”</a:t>
            </a:r>
          </a:p>
          <a:p>
            <a:pPr lvl="1"/>
            <a:r>
              <a:rPr lang="en-US" dirty="0" smtClean="0"/>
              <a:t>Other properties -&gt; inherited from </a:t>
            </a:r>
            <a:r>
              <a:rPr lang="en-US" dirty="0" err="1" smtClean="0"/>
              <a:t>textView</a:t>
            </a:r>
            <a:r>
              <a:rPr lang="en-US" dirty="0" smtClean="0"/>
              <a:t> -&gt; text size</a:t>
            </a:r>
            <a:endParaRPr lang="en-US" dirty="0" smtClean="0"/>
          </a:p>
          <a:p>
            <a:r>
              <a:rPr lang="en-US" dirty="0" smtClean="0"/>
              <a:t>set text </a:t>
            </a:r>
            <a:r>
              <a:rPr lang="en-US" dirty="0" smtClean="0"/>
              <a:t>size </a:t>
            </a:r>
            <a:r>
              <a:rPr lang="en-US" dirty="0" smtClean="0"/>
              <a:t>to 18pt</a:t>
            </a:r>
            <a:endParaRPr lang="en-US" dirty="0" smtClean="0"/>
          </a:p>
          <a:p>
            <a:r>
              <a:rPr lang="en-US" dirty="0" smtClean="0"/>
              <a:t>Save and rerun </a:t>
            </a:r>
          </a:p>
          <a:p>
            <a:pPr lvl="1"/>
            <a:r>
              <a:rPr lang="en-US" dirty="0" smtClean="0"/>
              <a:t>If the emulator is idle, it will lock. Unlock to run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Run by pressing the green arrow near the top of eclipse</a:t>
            </a:r>
          </a:p>
          <a:p>
            <a:pPr lvl="2"/>
            <a:r>
              <a:rPr lang="en-US" dirty="0" smtClean="0"/>
              <a:t>Note that when you hover over the green arrow, it says Run </a:t>
            </a:r>
            <a:r>
              <a:rPr lang="en-US" dirty="0" err="1" smtClean="0"/>
              <a:t>HelloAndroid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((Does </a:t>
            </a:r>
            <a:r>
              <a:rPr lang="en-US" dirty="0" err="1" smtClean="0"/>
              <a:t>logcat</a:t>
            </a:r>
            <a:r>
              <a:rPr lang="en-US" dirty="0" smtClean="0"/>
              <a:t> appear in java: </a:t>
            </a:r>
            <a:r>
              <a:rPr lang="en-US" dirty="0" smtClean="0"/>
              <a:t>Window -&gt; Preferences -&gt; Android -&gt; </a:t>
            </a:r>
            <a:r>
              <a:rPr lang="en-US" dirty="0" err="1" smtClean="0"/>
              <a:t>Logcat</a:t>
            </a:r>
            <a:r>
              <a:rPr lang="en-US" dirty="0" smtClean="0"/>
              <a:t> -&gt; Display </a:t>
            </a:r>
            <a:r>
              <a:rPr lang="en-US" dirty="0" err="1" smtClean="0"/>
              <a:t>logcat</a:t>
            </a:r>
            <a:r>
              <a:rPr lang="en-US" dirty="0" smtClean="0"/>
              <a:t> view when there are messages from an application in the </a:t>
            </a:r>
            <a:r>
              <a:rPr lang="en-US" dirty="0" smtClean="0"/>
              <a:t>workspace))</a:t>
            </a: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In layout/main.xml</a:t>
            </a:r>
          </a:p>
          <a:p>
            <a:r>
              <a:rPr lang="en-US" dirty="0" smtClean="0"/>
              <a:t>Along left is Palette</a:t>
            </a:r>
          </a:p>
          <a:p>
            <a:r>
              <a:rPr lang="en-US" dirty="0" smtClean="0"/>
              <a:t>Play with palette views with down arrow</a:t>
            </a:r>
          </a:p>
          <a:p>
            <a:pPr lvl="1"/>
            <a:r>
              <a:rPr lang="en-US" dirty="0" smtClean="0"/>
              <a:t>I like show icons only</a:t>
            </a:r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 smtClean="0"/>
              <a:t>button and </a:t>
            </a:r>
            <a:r>
              <a:rPr lang="en-US" dirty="0" smtClean="0"/>
              <a:t>drag to graphical view</a:t>
            </a:r>
            <a:endParaRPr lang="en-US" dirty="0" smtClean="0"/>
          </a:p>
          <a:p>
            <a:r>
              <a:rPr lang="en-US" dirty="0" smtClean="0"/>
              <a:t>Change id</a:t>
            </a:r>
          </a:p>
          <a:p>
            <a:pPr lvl="1"/>
            <a:r>
              <a:rPr lang="en-US" dirty="0" smtClean="0"/>
              <a:t>Right click and select Edit Id</a:t>
            </a:r>
            <a:endParaRPr lang="en-US" dirty="0" smtClean="0"/>
          </a:p>
          <a:p>
            <a:pPr lvl="1"/>
            <a:r>
              <a:rPr lang="en-US" dirty="0" smtClean="0"/>
              <a:t>Set </a:t>
            </a:r>
            <a:r>
              <a:rPr lang="en-US" dirty="0" smtClean="0"/>
              <a:t>it to </a:t>
            </a:r>
            <a:r>
              <a:rPr lang="en-US" dirty="0" err="1" smtClean="0"/>
              <a:t>ChangeActivityButton</a:t>
            </a:r>
            <a:endParaRPr lang="en-US" dirty="0" smtClean="0"/>
          </a:p>
          <a:p>
            <a:r>
              <a:rPr lang="en-US" dirty="0" smtClean="0"/>
              <a:t>Change text</a:t>
            </a:r>
          </a:p>
          <a:p>
            <a:pPr lvl="1"/>
            <a:r>
              <a:rPr lang="en-US" dirty="0" smtClean="0"/>
              <a:t>The right way is to define a string.</a:t>
            </a:r>
          </a:p>
          <a:p>
            <a:pPr lvl="1"/>
            <a:r>
              <a:rPr lang="en-US" dirty="0" smtClean="0"/>
              <a:t>The fast way</a:t>
            </a:r>
          </a:p>
          <a:p>
            <a:pPr lvl="2"/>
            <a:r>
              <a:rPr lang="en-US" dirty="0" smtClean="0"/>
              <a:t>Switch to main.xml</a:t>
            </a:r>
            <a:endParaRPr lang="en-US" dirty="0" smtClean="0"/>
          </a:p>
          <a:p>
            <a:pPr lvl="2"/>
            <a:r>
              <a:rPr lang="en-US" dirty="0" smtClean="0"/>
              <a:t>Locate &lt;Button …</a:t>
            </a:r>
          </a:p>
          <a:p>
            <a:pPr lvl="2"/>
            <a:r>
              <a:rPr lang="en-US" dirty="0" smtClean="0"/>
              <a:t>Locate </a:t>
            </a:r>
            <a:r>
              <a:rPr lang="en-US" dirty="0" err="1" smtClean="0"/>
              <a:t>android:text</a:t>
            </a:r>
            <a:r>
              <a:rPr lang="en-US" dirty="0" smtClean="0"/>
              <a:t>=“button”</a:t>
            </a:r>
          </a:p>
          <a:p>
            <a:pPr lvl="2"/>
            <a:r>
              <a:rPr lang="en-US" dirty="0" smtClean="0"/>
              <a:t>Change to</a:t>
            </a:r>
          </a:p>
          <a:p>
            <a:pPr lvl="3"/>
            <a:r>
              <a:rPr lang="en-US" dirty="0" err="1" smtClean="0"/>
              <a:t>android:text</a:t>
            </a:r>
            <a:r>
              <a:rPr lang="en-US" dirty="0" smtClean="0"/>
              <a:t>=“Change View”</a:t>
            </a:r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Run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 short message when button is pressed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com.example.helloandroid.java</a:t>
            </a:r>
            <a:endParaRPr lang="en-US" dirty="0" smtClean="0"/>
          </a:p>
          <a:p>
            <a:r>
              <a:rPr lang="en-US" dirty="0" smtClean="0"/>
              <a:t>Let’s understand what is already there</a:t>
            </a:r>
          </a:p>
          <a:p>
            <a:pPr lvl="1"/>
            <a:r>
              <a:rPr lang="en-US" dirty="0" err="1" smtClean="0"/>
              <a:t>HelloAndroid</a:t>
            </a:r>
            <a:r>
              <a:rPr lang="en-US" dirty="0" smtClean="0"/>
              <a:t> extends Activity: We’ll learn more about activities later. But all activities must be extend </a:t>
            </a:r>
            <a:r>
              <a:rPr lang="en-US" dirty="0" err="1" smtClean="0"/>
              <a:t>Android.app.Activity</a:t>
            </a:r>
            <a:endParaRPr lang="en-US" dirty="0" smtClean="0"/>
          </a:p>
          <a:p>
            <a:pPr lvl="1"/>
            <a:r>
              <a:rPr lang="en-US" dirty="0" err="1" smtClean="0"/>
              <a:t>setContentView</a:t>
            </a:r>
            <a:r>
              <a:rPr lang="en-US" dirty="0" smtClean="0"/>
              <a:t>(</a:t>
            </a:r>
            <a:r>
              <a:rPr lang="en-US" dirty="0" err="1" smtClean="0"/>
              <a:t>R.layout.main</a:t>
            </a:r>
            <a:r>
              <a:rPr lang="en-US" dirty="0" smtClean="0"/>
              <a:t>); will make the view. Note that </a:t>
            </a:r>
            <a:r>
              <a:rPr lang="en-US" dirty="0" err="1" smtClean="0"/>
              <a:t>R.layout.main</a:t>
            </a:r>
            <a:r>
              <a:rPr lang="en-US" dirty="0" smtClean="0"/>
              <a:t> refers to the main.xml layout where we changed the font size and added the button. But R is a class that the android </a:t>
            </a:r>
            <a:r>
              <a:rPr lang="en-US" dirty="0" err="1" smtClean="0"/>
              <a:t>plugin</a:t>
            </a:r>
            <a:r>
              <a:rPr lang="en-US" dirty="0" smtClean="0"/>
              <a:t> automatically creates when  anything under /res is saved (so you might need to save before r is valid). So R is a provides an interface between the resources </a:t>
            </a:r>
            <a:r>
              <a:rPr lang="en-US" dirty="0"/>
              <a:t> </a:t>
            </a:r>
            <a:r>
              <a:rPr lang="en-US" dirty="0" smtClean="0"/>
              <a:t>(e.g., xml files) and your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 “</a:t>
            </a:r>
            <a:r>
              <a:rPr lang="en-US" dirty="0" err="1" smtClean="0"/>
              <a:t>setContentView</a:t>
            </a:r>
            <a:r>
              <a:rPr lang="en-US" dirty="0" smtClean="0"/>
              <a:t>(…);”, add</a:t>
            </a:r>
          </a:p>
          <a:p>
            <a:pPr lvl="1"/>
            <a:r>
              <a:rPr lang="en-US" dirty="0" smtClean="0"/>
              <a:t>final Button </a:t>
            </a:r>
            <a:r>
              <a:rPr lang="en-US" dirty="0" err="1" smtClean="0"/>
              <a:t>button</a:t>
            </a:r>
            <a:r>
              <a:rPr lang="en-US" dirty="0" smtClean="0"/>
              <a:t> = (Button)  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R.id.ChangeActivityButton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Note that Button is red underlined (an error). Click on button. Import Button.  Expand import .. To see that button has been included</a:t>
            </a:r>
          </a:p>
          <a:p>
            <a:r>
              <a:rPr lang="en-US" dirty="0" smtClean="0"/>
              <a:t>Add</a:t>
            </a:r>
          </a:p>
          <a:p>
            <a:pPr lvl="1"/>
            <a:r>
              <a:rPr lang="en-US" dirty="0" err="1" smtClean="0"/>
              <a:t>button.setOnClickListener</a:t>
            </a:r>
            <a:r>
              <a:rPr lang="en-US" dirty="0" smtClean="0"/>
              <a:t>(new </a:t>
            </a:r>
            <a:r>
              <a:rPr lang="en-US" dirty="0" err="1" smtClean="0"/>
              <a:t>View.OnClickListener</a:t>
            </a:r>
            <a:r>
              <a:rPr lang="en-US" dirty="0" smtClean="0"/>
              <a:t>() {</a:t>
            </a:r>
          </a:p>
          <a:p>
            <a:pPr lvl="1"/>
            <a:r>
              <a:rPr lang="en-US" dirty="0" smtClean="0"/>
              <a:t>        public void </a:t>
            </a:r>
            <a:r>
              <a:rPr lang="en-US" dirty="0" err="1" smtClean="0"/>
              <a:t>onClick</a:t>
            </a:r>
            <a:r>
              <a:rPr lang="en-US" dirty="0" smtClean="0"/>
              <a:t>(View v) {</a:t>
            </a:r>
          </a:p>
          <a:p>
            <a:pPr lvl="1"/>
            <a:r>
              <a:rPr lang="en-US" dirty="0" smtClean="0"/>
              <a:t>        // Perform action on click</a:t>
            </a:r>
          </a:p>
          <a:p>
            <a:pPr lvl="1"/>
            <a:r>
              <a:rPr lang="en-US" dirty="0" smtClean="0"/>
              <a:t>        </a:t>
            </a:r>
            <a:r>
              <a:rPr lang="en-US" dirty="0" err="1" smtClean="0"/>
              <a:t>Toast.makeText</a:t>
            </a:r>
            <a:r>
              <a:rPr lang="en-US" dirty="0" smtClean="0"/>
              <a:t>(</a:t>
            </a:r>
            <a:r>
              <a:rPr lang="en-US" dirty="0" err="1" smtClean="0"/>
              <a:t>HelloAndroid</a:t>
            </a:r>
            <a:r>
              <a:rPr lang="en-US" dirty="0" err="1" smtClean="0"/>
              <a:t>.this</a:t>
            </a:r>
            <a:r>
              <a:rPr lang="en-US" dirty="0" smtClean="0"/>
              <a:t>, "clicked", </a:t>
            </a:r>
            <a:r>
              <a:rPr lang="en-US" dirty="0" err="1" smtClean="0"/>
              <a:t>Toast.LENGTH_SHORT</a:t>
            </a:r>
            <a:r>
              <a:rPr lang="en-US" dirty="0" smtClean="0"/>
              <a:t>).show();</a:t>
            </a:r>
          </a:p>
          <a:p>
            <a:pPr lvl="1"/>
            <a:r>
              <a:rPr lang="en-US" dirty="0" smtClean="0"/>
              <a:t>        }</a:t>
            </a:r>
          </a:p>
          <a:p>
            <a:pPr lvl="1"/>
            <a:r>
              <a:rPr lang="en-US" dirty="0" smtClean="0"/>
              <a:t>        });</a:t>
            </a:r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Run</a:t>
            </a:r>
          </a:p>
          <a:p>
            <a:r>
              <a:rPr lang="en-US" dirty="0" smtClean="0"/>
              <a:t>Instead of Toast…, put </a:t>
            </a:r>
            <a:r>
              <a:rPr lang="en-US" dirty="0" err="1" smtClean="0"/>
              <a:t>Log.</a:t>
            </a:r>
            <a:r>
              <a:rPr lang="en-US" i="1" dirty="0" err="1" smtClean="0"/>
              <a:t>e</a:t>
            </a:r>
            <a:r>
              <a:rPr lang="en-US" i="1" dirty="0" smtClean="0"/>
              <a:t>("</a:t>
            </a:r>
            <a:r>
              <a:rPr lang="en-US" i="1" dirty="0" err="1" smtClean="0"/>
              <a:t>DebugInfo","button</a:t>
            </a:r>
            <a:r>
              <a:rPr lang="en-US" i="1" dirty="0" smtClean="0"/>
              <a:t> pressed"); </a:t>
            </a:r>
            <a:endParaRPr lang="en-US" i="1" dirty="0" smtClean="0"/>
          </a:p>
          <a:p>
            <a:r>
              <a:rPr lang="en-US" i="1" dirty="0" smtClean="0"/>
              <a:t>Why in Toast… do we have </a:t>
            </a:r>
            <a:r>
              <a:rPr lang="en-US" i="1" dirty="0" err="1" smtClean="0"/>
              <a:t>HelloAndroid.this</a:t>
            </a:r>
            <a:r>
              <a:rPr lang="en-US" i="1" dirty="0" smtClean="0"/>
              <a:t>. What is this?, why not just this?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a new activity (so we can flip between activities)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1981199"/>
          </a:xfrm>
        </p:spPr>
        <p:txBody>
          <a:bodyPr>
            <a:normAutofit fontScale="47500" lnSpcReduction="20000"/>
          </a:bodyPr>
          <a:lstStyle/>
          <a:p>
            <a:r>
              <a:rPr lang="en-US" sz="2400" dirty="0" smtClean="0"/>
              <a:t>An app is composed of tasks each with its own screen. These tasks referred to as activities.</a:t>
            </a:r>
          </a:p>
          <a:p>
            <a:pPr lvl="1"/>
            <a:r>
              <a:rPr lang="en-US" sz="2000" dirty="0" smtClean="0"/>
              <a:t>Activity is composed to some actions (code), and a view</a:t>
            </a:r>
          </a:p>
          <a:p>
            <a:pPr lvl="1"/>
            <a:r>
              <a:rPr lang="en-US" sz="2000" dirty="0" smtClean="0"/>
              <a:t>The code is defined by a java class, while the view is defined by an xml file.</a:t>
            </a:r>
          </a:p>
          <a:p>
            <a:pPr lvl="1"/>
            <a:r>
              <a:rPr lang="en-US" sz="2000" dirty="0" smtClean="0"/>
              <a:t>The java code controls the screen, and hence which xml file is used</a:t>
            </a:r>
          </a:p>
          <a:p>
            <a:r>
              <a:rPr lang="en-US" sz="2400" dirty="0" smtClean="0"/>
              <a:t>The system and your activity</a:t>
            </a:r>
          </a:p>
          <a:p>
            <a:pPr lvl="1"/>
            <a:r>
              <a:rPr lang="en-US" sz="2000" dirty="0" smtClean="0"/>
              <a:t>How does an activity become active? </a:t>
            </a:r>
          </a:p>
          <a:p>
            <a:pPr lvl="2"/>
            <a:r>
              <a:rPr lang="en-US" sz="1600" dirty="0" smtClean="0"/>
              <a:t>The OS can start it</a:t>
            </a:r>
          </a:p>
          <a:p>
            <a:pPr lvl="2"/>
            <a:r>
              <a:rPr lang="en-US" sz="1600" dirty="0" smtClean="0"/>
              <a:t>Another activity can start it</a:t>
            </a:r>
          </a:p>
          <a:p>
            <a:pPr lvl="1"/>
            <a:r>
              <a:rPr lang="en-US" sz="2000" dirty="0" smtClean="0"/>
              <a:t>How does the activity end</a:t>
            </a:r>
          </a:p>
          <a:p>
            <a:pPr lvl="2"/>
            <a:r>
              <a:rPr lang="en-US" sz="1600" dirty="0" smtClean="0"/>
              <a:t>The OS can end it</a:t>
            </a:r>
          </a:p>
          <a:p>
            <a:pPr lvl="2"/>
            <a:r>
              <a:rPr lang="en-US" sz="1600" dirty="0" smtClean="0"/>
              <a:t>It can end itself</a:t>
            </a:r>
          </a:p>
          <a:p>
            <a:endParaRPr lang="en-US" sz="2400" dirty="0" smtClean="0"/>
          </a:p>
          <a:p>
            <a:r>
              <a:rPr lang="en-US" sz="2400" dirty="0" smtClean="0"/>
              <a:t>The first activity (the one that is active when the app starts) is the one that is given in the app’s manifest as follows</a:t>
            </a:r>
          </a:p>
          <a:p>
            <a:pPr lvl="1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219200" y="2667000"/>
            <a:ext cx="7086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&lt;activity </a:t>
            </a:r>
            <a:r>
              <a:rPr lang="en-US" sz="1600" dirty="0" err="1"/>
              <a:t>android:name</a:t>
            </a:r>
            <a:r>
              <a:rPr lang="en-US" sz="1600" dirty="0"/>
              <a:t>=</a:t>
            </a:r>
            <a:r>
              <a:rPr lang="en-US" sz="1600" i="1" dirty="0"/>
              <a:t>".</a:t>
            </a:r>
            <a:r>
              <a:rPr lang="en-US" sz="1600" i="1" dirty="0" err="1"/>
              <a:t>HelloAndroid</a:t>
            </a:r>
            <a:r>
              <a:rPr lang="en-US" sz="1600" i="1" dirty="0"/>
              <a:t>"</a:t>
            </a:r>
          </a:p>
          <a:p>
            <a:r>
              <a:rPr lang="en-US" sz="1600" dirty="0"/>
              <a:t>                  </a:t>
            </a:r>
            <a:r>
              <a:rPr lang="en-US" sz="1600" dirty="0" err="1"/>
              <a:t>android:label</a:t>
            </a:r>
            <a:r>
              <a:rPr lang="en-US" sz="1600" dirty="0"/>
              <a:t>=</a:t>
            </a:r>
            <a:r>
              <a:rPr lang="en-US" sz="1600" i="1" dirty="0"/>
              <a:t>"@string/</a:t>
            </a:r>
            <a:r>
              <a:rPr lang="en-US" sz="1600" i="1" dirty="0" err="1"/>
              <a:t>app_name</a:t>
            </a:r>
            <a:r>
              <a:rPr lang="en-US" sz="1600" i="1" dirty="0"/>
              <a:t>"&gt;</a:t>
            </a:r>
          </a:p>
          <a:p>
            <a:r>
              <a:rPr lang="en-US" sz="1600" dirty="0"/>
              <a:t>            &lt;intent-filter&gt;</a:t>
            </a:r>
          </a:p>
          <a:p>
            <a:r>
              <a:rPr lang="en-US" sz="1600" dirty="0"/>
              <a:t>                &lt;action </a:t>
            </a:r>
            <a:r>
              <a:rPr lang="en-US" sz="1600" dirty="0" err="1"/>
              <a:t>android:name</a:t>
            </a:r>
            <a:r>
              <a:rPr lang="en-US" sz="1600" dirty="0"/>
              <a:t>=</a:t>
            </a:r>
            <a:r>
              <a:rPr lang="en-US" sz="1600" i="1" dirty="0"/>
              <a:t>"</a:t>
            </a:r>
            <a:r>
              <a:rPr lang="en-US" sz="1600" i="1" dirty="0" err="1"/>
              <a:t>android.intent.action.MAIN</a:t>
            </a:r>
            <a:r>
              <a:rPr lang="en-US" sz="1600" i="1" dirty="0"/>
              <a:t>" /&gt;</a:t>
            </a:r>
          </a:p>
          <a:p>
            <a:r>
              <a:rPr lang="en-US" sz="1600" dirty="0"/>
              <a:t>                &lt;category </a:t>
            </a:r>
            <a:r>
              <a:rPr lang="en-US" sz="1600" dirty="0" err="1"/>
              <a:t>android:name</a:t>
            </a:r>
            <a:r>
              <a:rPr lang="en-US" sz="1600" dirty="0"/>
              <a:t>=</a:t>
            </a:r>
            <a:r>
              <a:rPr lang="en-US" sz="1600" i="1" dirty="0"/>
              <a:t>"</a:t>
            </a:r>
            <a:r>
              <a:rPr lang="en-US" sz="1600" i="1" dirty="0" err="1"/>
              <a:t>android.intent.category.LAUNCHER</a:t>
            </a:r>
            <a:r>
              <a:rPr lang="en-US" sz="1600" i="1" dirty="0"/>
              <a:t>" /&gt;</a:t>
            </a:r>
          </a:p>
          <a:p>
            <a:r>
              <a:rPr lang="en-US" sz="1600" dirty="0"/>
              <a:t>            &lt;/intent-filter&gt;</a:t>
            </a:r>
          </a:p>
          <a:p>
            <a:r>
              <a:rPr lang="en-US" sz="1600" dirty="0"/>
              <a:t>        &lt;/activity&gt;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4876800"/>
            <a:ext cx="6495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say that this class is the entry point into the app.</a:t>
            </a:r>
          </a:p>
          <a:p>
            <a:r>
              <a:rPr lang="en-US" dirty="0" smtClean="0"/>
              <a:t>That is, the OS can call this activity by using the name and category.</a:t>
            </a:r>
          </a:p>
          <a:p>
            <a:r>
              <a:rPr lang="en-US" dirty="0" smtClean="0"/>
              <a:t>This particular name and category means it is the entry point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2667000"/>
            <a:ext cx="2693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This is a class name in the package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4648200" y="2819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524000" y="3352800"/>
            <a:ext cx="6019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4648200" y="44196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new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layout of </a:t>
            </a:r>
            <a:r>
              <a:rPr lang="en-US" dirty="0" smtClean="0"/>
              <a:t>view</a:t>
            </a:r>
            <a:endParaRPr lang="en-US" dirty="0" smtClean="0"/>
          </a:p>
          <a:p>
            <a:pPr lvl="1"/>
            <a:r>
              <a:rPr lang="en-US" dirty="0" smtClean="0"/>
              <a:t>On the left right click on /res/layout.</a:t>
            </a:r>
          </a:p>
          <a:p>
            <a:pPr lvl="1"/>
            <a:r>
              <a:rPr lang="en-US" dirty="0" smtClean="0"/>
              <a:t>Select new -&gt; </a:t>
            </a:r>
            <a:r>
              <a:rPr lang="en-US" dirty="0" smtClean="0"/>
              <a:t>other-&gt; Android-&gt;Android XML Layout file 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/>
              <a:t>file view2 (name must be all smalls, no caps)</a:t>
            </a:r>
          </a:p>
          <a:p>
            <a:pPr lvl="1"/>
            <a:r>
              <a:rPr lang="en-US" dirty="0" smtClean="0"/>
              <a:t>Leave it as Layout resource</a:t>
            </a:r>
          </a:p>
          <a:p>
            <a:pPr lvl="1"/>
            <a:r>
              <a:rPr lang="en-US" dirty="0" smtClean="0"/>
              <a:t>Leave </a:t>
            </a:r>
            <a:r>
              <a:rPr lang="en-US" dirty="0" err="1" smtClean="0"/>
              <a:t>LinearLayout</a:t>
            </a:r>
            <a:r>
              <a:rPr lang="en-US" dirty="0" smtClean="0"/>
              <a:t> as root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Next/finish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Drag a large </a:t>
            </a:r>
            <a:r>
              <a:rPr lang="en-US" dirty="0" err="1" smtClean="0"/>
              <a:t>textview</a:t>
            </a:r>
            <a:endParaRPr lang="en-US" dirty="0" smtClean="0"/>
          </a:p>
          <a:p>
            <a:pPr lvl="1"/>
            <a:r>
              <a:rPr lang="en-US" dirty="0" smtClean="0"/>
              <a:t>Change text to View2</a:t>
            </a:r>
          </a:p>
          <a:p>
            <a:r>
              <a:rPr lang="en-US" dirty="0" smtClean="0"/>
              <a:t>Drag a button</a:t>
            </a:r>
          </a:p>
          <a:p>
            <a:pPr lvl="1"/>
            <a:r>
              <a:rPr lang="en-US" dirty="0" smtClean="0"/>
              <a:t>Change text to “go to other view”</a:t>
            </a:r>
          </a:p>
          <a:p>
            <a:pPr lvl="1"/>
            <a:r>
              <a:rPr lang="en-US" dirty="0" smtClean="0"/>
              <a:t>Change ID to </a:t>
            </a:r>
            <a:r>
              <a:rPr lang="en-US" dirty="0" err="1" smtClean="0"/>
              <a:t>GoToOtherView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class to show this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Right click on </a:t>
            </a:r>
            <a:r>
              <a:rPr lang="en-US" dirty="0" smtClean="0"/>
              <a:t>edu.udel.eleg454.HelloAndroid</a:t>
            </a:r>
            <a:endParaRPr lang="en-US" dirty="0" smtClean="0"/>
          </a:p>
          <a:p>
            <a:r>
              <a:rPr lang="en-US" dirty="0" smtClean="0"/>
              <a:t>Select new -&gt; </a:t>
            </a:r>
            <a:r>
              <a:rPr lang="en-US" dirty="0" smtClean="0"/>
              <a:t>class</a:t>
            </a:r>
            <a:endParaRPr lang="en-US" dirty="0" smtClean="0"/>
          </a:p>
          <a:p>
            <a:r>
              <a:rPr lang="en-US" dirty="0" smtClean="0"/>
              <a:t>Set Name to </a:t>
            </a:r>
            <a:r>
              <a:rPr lang="en-US" dirty="0" err="1" smtClean="0"/>
              <a:t>SecondView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superclass</a:t>
            </a:r>
            <a:r>
              <a:rPr lang="en-US" dirty="0" smtClean="0"/>
              <a:t> to..</a:t>
            </a:r>
          </a:p>
          <a:p>
            <a:pPr lvl="1"/>
            <a:r>
              <a:rPr lang="en-US" dirty="0" smtClean="0"/>
              <a:t>Check what </a:t>
            </a:r>
            <a:r>
              <a:rPr lang="en-US" dirty="0" err="1" smtClean="0"/>
              <a:t>helloAndroid</a:t>
            </a:r>
            <a:r>
              <a:rPr lang="en-US" dirty="0" smtClean="0"/>
              <a:t> is extended from</a:t>
            </a:r>
          </a:p>
          <a:p>
            <a:pPr lvl="1"/>
            <a:r>
              <a:rPr lang="en-US" dirty="0" err="1" smtClean="0"/>
              <a:t>android.app.Activity</a:t>
            </a:r>
            <a:endParaRPr lang="en-US" dirty="0" smtClean="0"/>
          </a:p>
          <a:p>
            <a:pPr lvl="1"/>
            <a:r>
              <a:rPr lang="en-US" dirty="0" smtClean="0"/>
              <a:t>Set super class to </a:t>
            </a:r>
            <a:r>
              <a:rPr lang="en-US" dirty="0" err="1" smtClean="0"/>
              <a:t>android.app.Activity</a:t>
            </a:r>
            <a:endParaRPr lang="en-US" dirty="0" smtClean="0"/>
          </a:p>
          <a:p>
            <a:r>
              <a:rPr lang="en-US" dirty="0" smtClean="0"/>
              <a:t>Finish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6 - &amp;quot;Activities&amp;quot;&quot;/&gt;&lt;property id=&quot;20307&quot; value=&quot;256&quot;/&gt;&lt;/object&gt;&lt;object type=&quot;3&quot; unique_id=&quot;10035&quot;&gt;&lt;property id=&quot;20148&quot; value=&quot;5&quot;/&gt;&lt;property id=&quot;20300&quot; value=&quot;Slide 1 - &amp;quot;Hello world&amp;quot;&quot;/&gt;&lt;property id=&quot;20307&quot; value=&quot;257&quot;/&gt;&lt;/object&gt;&lt;object type=&quot;3&quot; unique_id=&quot;10036&quot;&gt;&lt;property id=&quot;20148&quot; value=&quot;5&quot;/&gt;&lt;property id=&quot;20300&quot; value=&quot;Slide 2 - &amp;quot;Adjust font size&amp;quot;&quot;/&gt;&lt;property id=&quot;20307&quot; value=&quot;258&quot;/&gt;&lt;/object&gt;&lt;object type=&quot;3&quot; unique_id=&quot;10037&quot;&gt;&lt;property id=&quot;20148&quot; value=&quot;5&quot;/&gt;&lt;property id=&quot;20300&quot; value=&quot;Slide 3 - &amp;quot;Add button&amp;quot;&quot;/&gt;&lt;property id=&quot;20307&quot; value=&quot;259&quot;/&gt;&lt;/object&gt;&lt;object type=&quot;3&quot; unique_id=&quot;10038&quot;&gt;&lt;property id=&quot;20148&quot; value=&quot;5&quot;/&gt;&lt;property id=&quot;20300&quot; value=&quot;Slide 4 - &amp;quot;Display short message when button is pressed&amp;quot;&quot;/&gt;&lt;property id=&quot;20307&quot; value=&quot;260&quot;/&gt;&lt;/object&gt;&lt;object type=&quot;3&quot; unique_id=&quot;10060&quot;&gt;&lt;property id=&quot;20148&quot; value=&quot;5&quot;/&gt;&lt;property id=&quot;20300&quot; value=&quot;Slide 5 - &amp;quot;Make a new activity (so we can flip between activities)&amp;quot;&quot;/&gt;&lt;property id=&quot;20307&quot; value=&quot;261&quot;/&gt;&lt;/object&gt;&lt;object type=&quot;3&quot; unique_id=&quot;10125&quot;&gt;&lt;property id=&quot;20148&quot; value=&quot;5&quot;/&gt;&lt;property id=&quot;20300&quot; value=&quot;Slide 7 - &amp;quot;Make a new activity&amp;quot;&quot;/&gt;&lt;property id=&quot;20307&quot; value=&quot;262&quot;/&gt;&lt;/object&gt;&lt;object type=&quot;3&quot; unique_id=&quot;10126&quot;&gt;&lt;property id=&quot;20148&quot; value=&quot;5&quot;/&gt;&lt;property id=&quot;20300&quot; value=&quot;Slide 8 - &amp;quot;add a new string to /res/strings.xml&amp;quot;&quot;/&gt;&lt;property id=&quot;20307&quot; value=&quot;263&quot;/&gt;&lt;/object&gt;&lt;object type=&quot;3&quot; unique_id=&quot;10127&quot;&gt;&lt;property id=&quot;20148&quot; value=&quot;5&quot;/&gt;&lt;property id=&quot;20300&quot; value=&quot;Slide 9 - &amp;quot;Edit view2&amp;quot;&quot;/&gt;&lt;property id=&quot;20307&quot; value=&quot;264&quot;/&gt;&lt;/object&gt;&lt;object type=&quot;3&quot; unique_id=&quot;10128&quot;&gt;&lt;property id=&quot;20148&quot; value=&quot;5&quot;/&gt;&lt;property id=&quot;20300&quot; value=&quot;Slide 10 - &amp;quot;Add a class to show this view&amp;quot;&quot;/&gt;&lt;property id=&quot;20307&quot; value=&quot;265&quot;/&gt;&lt;/object&gt;&lt;object type=&quot;3&quot; unique_id=&quot;10129&quot;&gt;&lt;property id=&quot;20148&quot; value=&quot;5&quot;/&gt;&lt;property id=&quot;20300&quot; value=&quot;Slide 11 - &amp;quot;Add text to SecondView&amp;quot;&quot;/&gt;&lt;property id=&quot;20307&quot; value=&quot;266&quot;/&gt;&lt;/object&gt;&lt;object type=&quot;3&quot; unique_id=&quot;10130&quot;&gt;&lt;property id=&quot;20148&quot; value=&quot;5&quot;/&gt;&lt;property id=&quot;20300&quot; value=&quot;Slide 12 - &amp;quot;Make View2 into an activity that can be called&amp;quot;&quot;/&gt;&lt;property id=&quot;20307&quot; value=&quot;267&quot;/&gt;&lt;/object&gt;&lt;object type=&quot;3&quot; unique_id=&quot;10289&quot;&gt;&lt;property id=&quot;20148&quot; value=&quot;5&quot;/&gt;&lt;property id=&quot;20300&quot; value=&quot;Slide 13 - &amp;quot;Call View2 when button in main view is clicked&amp;quot;&quot;/&gt;&lt;property id=&quot;20307&quot; value=&quot;26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8550</TotalTime>
  <Words>1519</Words>
  <Application>Microsoft Office PowerPoint</Application>
  <PresentationFormat>On-screen Show (4:3)</PresentationFormat>
  <Paragraphs>218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Hello world</vt:lpstr>
      <vt:lpstr>Adjust font size</vt:lpstr>
      <vt:lpstr>Add button</vt:lpstr>
      <vt:lpstr>Display short message when button is pressed</vt:lpstr>
      <vt:lpstr>Make a new activity (so we can flip between activities)</vt:lpstr>
      <vt:lpstr>Activities</vt:lpstr>
      <vt:lpstr>Make a new view</vt:lpstr>
      <vt:lpstr>layout view</vt:lpstr>
      <vt:lpstr>Add a class to show this view</vt:lpstr>
      <vt:lpstr>Add text to SecondView</vt:lpstr>
      <vt:lpstr>Make View2 into an activity that can be called</vt:lpstr>
      <vt:lpstr>Call View2 when button in main view is clicked</vt:lpstr>
      <vt:lpstr>Closing view2</vt:lpstr>
      <vt:lpstr>add a new string to /res/strings.xml</vt:lpstr>
      <vt:lpstr>Edit view2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 SB</dc:creator>
  <cp:lastModifiedBy>bohacek</cp:lastModifiedBy>
  <cp:revision>13</cp:revision>
  <dcterms:created xsi:type="dcterms:W3CDTF">2010-04-15T13:01:18Z</dcterms:created>
  <dcterms:modified xsi:type="dcterms:W3CDTF">2012-02-06T22:37:56Z</dcterms:modified>
</cp:coreProperties>
</file>