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83" r:id="rId4"/>
    <p:sldId id="299" r:id="rId5"/>
    <p:sldId id="301" r:id="rId6"/>
    <p:sldId id="296" r:id="rId7"/>
    <p:sldId id="263" r:id="rId8"/>
    <p:sldId id="298" r:id="rId9"/>
    <p:sldId id="287" r:id="rId10"/>
    <p:sldId id="300" r:id="rId11"/>
    <p:sldId id="290" r:id="rId12"/>
    <p:sldId id="291" r:id="rId13"/>
    <p:sldId id="288" r:id="rId14"/>
    <p:sldId id="282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303" r:id="rId24"/>
    <p:sldId id="297" r:id="rId25"/>
    <p:sldId id="262" r:id="rId26"/>
    <p:sldId id="285" r:id="rId27"/>
    <p:sldId id="286" r:id="rId28"/>
    <p:sldId id="284" r:id="rId29"/>
    <p:sldId id="289" r:id="rId30"/>
    <p:sldId id="265" r:id="rId31"/>
    <p:sldId id="259" r:id="rId32"/>
    <p:sldId id="266" r:id="rId33"/>
    <p:sldId id="302" r:id="rId34"/>
    <p:sldId id="267" r:id="rId35"/>
    <p:sldId id="292" r:id="rId36"/>
    <p:sldId id="293" r:id="rId37"/>
    <p:sldId id="294" r:id="rId38"/>
    <p:sldId id="295" r:id="rId39"/>
    <p:sldId id="257" r:id="rId40"/>
    <p:sldId id="258" r:id="rId41"/>
    <p:sldId id="279" r:id="rId42"/>
    <p:sldId id="324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61"/>
            <p14:sldId id="283"/>
            <p14:sldId id="299"/>
            <p14:sldId id="301"/>
            <p14:sldId id="296"/>
            <p14:sldId id="263"/>
            <p14:sldId id="298"/>
            <p14:sldId id="287"/>
            <p14:sldId id="300"/>
            <p14:sldId id="290"/>
            <p14:sldId id="291"/>
            <p14:sldId id="288"/>
            <p14:sldId id="282"/>
            <p14:sldId id="264"/>
            <p14:sldId id="268"/>
            <p14:sldId id="269"/>
            <p14:sldId id="270"/>
            <p14:sldId id="271"/>
            <p14:sldId id="272"/>
            <p14:sldId id="273"/>
            <p14:sldId id="280"/>
            <p14:sldId id="303"/>
            <p14:sldId id="297"/>
            <p14:sldId id="262"/>
            <p14:sldId id="285"/>
            <p14:sldId id="286"/>
            <p14:sldId id="284"/>
            <p14:sldId id="289"/>
            <p14:sldId id="265"/>
            <p14:sldId id="259"/>
            <p14:sldId id="266"/>
            <p14:sldId id="302"/>
            <p14:sldId id="267"/>
            <p14:sldId id="292"/>
            <p14:sldId id="293"/>
            <p14:sldId id="294"/>
            <p14:sldId id="295"/>
          </p14:sldIdLst>
        </p14:section>
        <p14:section name="Untitled Section" id="{FC6F6324-372A-4A9A-BF42-DA2F65924F38}">
          <p14:sldIdLst>
            <p14:sldId id="257"/>
            <p14:sldId id="258"/>
            <p14:sldId id="279"/>
            <p14:sldId id="324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81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veloper.android.com/reference/android/hardware/Sens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.html#TYPE_STEP_COUNTER" TargetMode="External"/><Relationship Id="rId2" Type="http://schemas.openxmlformats.org/officeDocument/2006/relationships/hyperlink" Target="http://developer.android.com/reference/android/hardware/Sensor.html#TYPE_SIGNIFICANT_MO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hardware/Sensor.html#TYPE_STEP_DETECTO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openintents/wiki/SensorSimulato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6nhvnnv" TargetMode="External"/><Relationship Id="rId2" Type="http://schemas.openxmlformats.org/officeDocument/2006/relationships/hyperlink" Target="http://tinyurl.com/bxzas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Sensing and Sensors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Sensor Types - (</a:t>
            </a:r>
            <a:r>
              <a:rPr lang="en-US" dirty="0" smtClean="0">
                <a:hlinkClick r:id="rId2"/>
              </a:rPr>
              <a:t>Sensor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609600"/>
            <a:ext cx="9726782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Sensor Capabilities - </a:t>
            </a:r>
            <a:r>
              <a:rPr lang="en-US" dirty="0" err="1" smtClean="0"/>
              <a:t>Dev</a:t>
            </a:r>
            <a:r>
              <a:rPr lang="en-US" dirty="0" smtClean="0"/>
              <a:t> Phones - 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991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5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Sensors - </a:t>
            </a:r>
            <a:r>
              <a:rPr lang="en-US" dirty="0" err="1" smtClean="0"/>
              <a:t>Dev</a:t>
            </a:r>
            <a:r>
              <a:rPr lang="en-US" dirty="0" smtClean="0"/>
              <a:t> Phone - Newer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7383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5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 Capabilities </a:t>
            </a:r>
            <a:r>
              <a:rPr lang="en-US" dirty="0" smtClean="0"/>
              <a:t>- </a:t>
            </a:r>
            <a:r>
              <a:rPr lang="en-US" dirty="0" err="1" smtClean="0"/>
              <a:t>Dev</a:t>
            </a:r>
            <a:r>
              <a:rPr lang="en-US" dirty="0" smtClean="0"/>
              <a:t> Phone - Newer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13" y="684304"/>
            <a:ext cx="6629400" cy="617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TYPE_ACCELEROMETER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acceleration </a:t>
            </a:r>
            <a:r>
              <a:rPr lang="en-US" dirty="0" smtClean="0"/>
              <a:t>in </a:t>
            </a:r>
            <a:r>
              <a:rPr lang="en-US" dirty="0"/>
              <a:t>m/s</a:t>
            </a:r>
            <a:r>
              <a:rPr lang="en-US" baseline="30000" dirty="0"/>
              <a:t>2</a:t>
            </a:r>
            <a:endParaRPr lang="en-US" i="1" baseline="30000" dirty="0"/>
          </a:p>
          <a:p>
            <a:pPr lvl="1"/>
            <a:r>
              <a:rPr lang="en-US" dirty="0"/>
              <a:t>x, y, z axis</a:t>
            </a:r>
          </a:p>
          <a:p>
            <a:pPr lvl="1"/>
            <a:r>
              <a:rPr lang="en-US" dirty="0"/>
              <a:t>includes gravity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TYPE_AMBIENT_TEMPERATURE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"room" temperature in degrees Celsius</a:t>
            </a:r>
          </a:p>
          <a:p>
            <a:pPr lvl="1"/>
            <a:r>
              <a:rPr lang="en-US" dirty="0" smtClean="0"/>
              <a:t>no such sensor on </a:t>
            </a:r>
            <a:r>
              <a:rPr lang="en-US" dirty="0" err="1" smtClean="0"/>
              <a:t>dev</a:t>
            </a:r>
            <a:r>
              <a:rPr lang="en-US" dirty="0" smtClean="0"/>
              <a:t> phones</a:t>
            </a:r>
          </a:p>
          <a:p>
            <a:r>
              <a:rPr lang="en-US" dirty="0" smtClean="0"/>
              <a:t>TYPE_GRAVITY</a:t>
            </a:r>
          </a:p>
          <a:p>
            <a:pPr lvl="1"/>
            <a:r>
              <a:rPr lang="en-US" dirty="0" smtClean="0"/>
              <a:t>software or  hardware</a:t>
            </a:r>
          </a:p>
          <a:p>
            <a:pPr lvl="1"/>
            <a:r>
              <a:rPr lang="en-US" dirty="0" smtClean="0"/>
              <a:t>just gravity</a:t>
            </a:r>
          </a:p>
          <a:p>
            <a:pPr lvl="1"/>
            <a:r>
              <a:rPr lang="en-US" dirty="0" smtClean="0"/>
              <a:t>if phone at rest same as </a:t>
            </a:r>
            <a:r>
              <a:rPr lang="en-US" dirty="0"/>
              <a:t>TYPE_ACCELEROMETER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TYPE_GYROSCOPE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measure device's rate of rotation in </a:t>
            </a:r>
            <a:br>
              <a:rPr lang="en-US" dirty="0" smtClean="0"/>
            </a:br>
            <a:r>
              <a:rPr lang="en-US" dirty="0" smtClean="0"/>
              <a:t>radians / second around 3 axis</a:t>
            </a:r>
          </a:p>
          <a:p>
            <a:r>
              <a:rPr lang="en-US" dirty="0" smtClean="0"/>
              <a:t>TYPE_LIGHT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light level in lx, </a:t>
            </a:r>
          </a:p>
          <a:p>
            <a:pPr lvl="1"/>
            <a:r>
              <a:rPr lang="en-US" dirty="0" smtClean="0"/>
              <a:t>lux is SI </a:t>
            </a:r>
            <a:r>
              <a:rPr lang="en-US" dirty="0"/>
              <a:t>measure illuminance in </a:t>
            </a:r>
            <a:r>
              <a:rPr lang="en-US" dirty="0" smtClean="0"/>
              <a:t>luminous flux per unit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TYPE_LINEAR_ACCELERATION</a:t>
            </a:r>
          </a:p>
          <a:p>
            <a:pPr lvl="1"/>
            <a:r>
              <a:rPr lang="en-US" dirty="0" smtClean="0"/>
              <a:t>software or hardware</a:t>
            </a:r>
          </a:p>
          <a:p>
            <a:pPr lvl="1"/>
            <a:r>
              <a:rPr lang="en-US" dirty="0" smtClean="0"/>
              <a:t>measure acceleration force applied to device in three axes excluding the force of gravity</a:t>
            </a:r>
          </a:p>
          <a:p>
            <a:r>
              <a:rPr lang="en-US" dirty="0" smtClean="0"/>
              <a:t>TYPE_MAGNETC_FIELD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ambient geomagnetic field in all three axes</a:t>
            </a:r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micro </a:t>
            </a:r>
            <a:r>
              <a:rPr lang="en-US" dirty="0" err="1" smtClean="0"/>
              <a:t>Teslas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TYPE_ORIENTATION [deprecated]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measure of degrees of rotation a device makes around all three axes</a:t>
            </a:r>
          </a:p>
          <a:p>
            <a:r>
              <a:rPr lang="en-US" dirty="0" smtClean="0"/>
              <a:t>TYPE_PRESSURE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ambient air pressure in </a:t>
            </a:r>
            <a:r>
              <a:rPr lang="en-US" dirty="0" err="1" smtClean="0"/>
              <a:t>hPa</a:t>
            </a:r>
            <a:r>
              <a:rPr lang="en-US" dirty="0" smtClean="0"/>
              <a:t> or mbar</a:t>
            </a:r>
          </a:p>
          <a:p>
            <a:pPr lvl="1"/>
            <a:r>
              <a:rPr lang="en-US" dirty="0" smtClean="0"/>
              <a:t>force per unit area</a:t>
            </a:r>
          </a:p>
          <a:p>
            <a:pPr lvl="1"/>
            <a:r>
              <a:rPr lang="en-US" dirty="0" smtClean="0"/>
              <a:t>1 Pascal = 1 Newton per square meter</a:t>
            </a:r>
          </a:p>
          <a:p>
            <a:pPr lvl="1"/>
            <a:r>
              <a:rPr lang="en-US" dirty="0" err="1" smtClean="0"/>
              <a:t>hecto</a:t>
            </a:r>
            <a:r>
              <a:rPr lang="en-US" dirty="0" smtClean="0"/>
              <a:t> </a:t>
            </a:r>
            <a:r>
              <a:rPr lang="en-US" dirty="0" err="1" smtClean="0"/>
              <a:t>Pascals</a:t>
            </a:r>
            <a:r>
              <a:rPr lang="en-US" dirty="0" smtClean="0"/>
              <a:t> (100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milli</a:t>
            </a:r>
            <a:r>
              <a:rPr lang="en-US" dirty="0" smtClean="0"/>
              <a:t> bar -   1 mbar = 1hecto Pascal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TYPE_PROXIMITY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proximity of an object in cm relative to the view screen of a device</a:t>
            </a:r>
          </a:p>
          <a:p>
            <a:pPr lvl="1"/>
            <a:r>
              <a:rPr lang="en-US" dirty="0" smtClean="0"/>
              <a:t>usually binary (see range, resolution)</a:t>
            </a:r>
          </a:p>
          <a:p>
            <a:pPr lvl="1"/>
            <a:r>
              <a:rPr lang="en-US" dirty="0" smtClean="0"/>
              <a:t>typically used to determine if handset is being held to person's ear during a call</a:t>
            </a:r>
          </a:p>
          <a:p>
            <a:r>
              <a:rPr lang="en-US" dirty="0" smtClean="0"/>
              <a:t>TYPE_RELATIVE_HUMIDITY</a:t>
            </a:r>
          </a:p>
          <a:p>
            <a:pPr lvl="1"/>
            <a:r>
              <a:rPr lang="en-US" dirty="0" smtClean="0"/>
              <a:t>ambient humidity in percent ( 0 to 100)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"I should have paid more attention in Physics 41"</a:t>
            </a:r>
          </a:p>
          <a:p>
            <a:r>
              <a:rPr lang="en-US" dirty="0" smtClean="0"/>
              <a:t>Most devices have built in sensors to measure and monitor</a:t>
            </a:r>
          </a:p>
          <a:p>
            <a:pPr lvl="1"/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orientation (aka position)</a:t>
            </a:r>
          </a:p>
          <a:p>
            <a:pPr lvl="1"/>
            <a:r>
              <a:rPr lang="en-US" dirty="0" smtClean="0"/>
              <a:t>environmental conditions</a:t>
            </a:r>
          </a:p>
          <a:p>
            <a:r>
              <a:rPr lang="en-US" dirty="0" smtClean="0"/>
              <a:t>sensors deliver raw data to applications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TYPE_ROTATION_VECTOR (ABSOLUTE)</a:t>
            </a:r>
          </a:p>
          <a:p>
            <a:pPr lvl="1"/>
            <a:r>
              <a:rPr lang="en-US" dirty="0" smtClean="0"/>
              <a:t>hardware or software</a:t>
            </a:r>
          </a:p>
          <a:p>
            <a:pPr lvl="1"/>
            <a:r>
              <a:rPr lang="en-US" dirty="0" smtClean="0"/>
              <a:t>orientation of device, three elements of the device's rotation vector</a:t>
            </a:r>
          </a:p>
          <a:p>
            <a:r>
              <a:rPr lang="en-US" dirty="0" smtClean="0"/>
              <a:t>TYPE_TEMPERATURE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temperature of the device in degrees Celsius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1737"/>
            <a:ext cx="8382000" cy="572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methods in Sensor class to get capabilities of Sensor</a:t>
            </a:r>
          </a:p>
          <a:p>
            <a:r>
              <a:rPr lang="en-US" dirty="0" err="1" smtClean="0"/>
              <a:t>minDelay</a:t>
            </a:r>
            <a:r>
              <a:rPr lang="en-US" dirty="0" smtClean="0"/>
              <a:t> (in microseconds)</a:t>
            </a:r>
          </a:p>
          <a:p>
            <a:r>
              <a:rPr lang="en-US" dirty="0" smtClean="0"/>
              <a:t>power consumption in mA (</a:t>
            </a:r>
            <a:r>
              <a:rPr lang="en-US" dirty="0" err="1" smtClean="0"/>
              <a:t>microAmps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maxRange</a:t>
            </a:r>
            <a:endParaRPr lang="en-US" dirty="0" smtClean="0"/>
          </a:p>
          <a:p>
            <a:r>
              <a:rPr lang="en-US" dirty="0" smtClean="0"/>
              <a:t>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Triggered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4.4, API level 19, Kit-Kat added </a:t>
            </a:r>
            <a:r>
              <a:rPr lang="en-US" i="1" dirty="0" smtClean="0"/>
              <a:t>trigger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Trigger sensors give a single reading and then become unregistered</a:t>
            </a:r>
          </a:p>
          <a:p>
            <a:r>
              <a:rPr lang="en-US" dirty="0" smtClean="0">
                <a:hlinkClick r:id="rId2"/>
              </a:rPr>
              <a:t>TYPE_SIGNIFICANT_MOTION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TYPE_STEP_COUNTER</a:t>
            </a:r>
            <a:endParaRPr lang="en-US" dirty="0" smtClean="0"/>
          </a:p>
          <a:p>
            <a:r>
              <a:rPr lang="en-US" dirty="0">
                <a:hlinkClick r:id="rId4"/>
              </a:rPr>
              <a:t>TYPE_STEP_DETECTOR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Obtain the </a:t>
            </a:r>
            <a:r>
              <a:rPr lang="en-US" i="1" dirty="0" err="1" smtClean="0"/>
              <a:t>SensorManager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create a </a:t>
            </a:r>
            <a:r>
              <a:rPr lang="en-US" i="1" dirty="0" err="1" smtClean="0"/>
              <a:t>SensorEventListener</a:t>
            </a:r>
            <a:r>
              <a:rPr lang="en-US" dirty="0" smtClean="0"/>
              <a:t> for </a:t>
            </a:r>
            <a:r>
              <a:rPr lang="en-US" i="1" dirty="0" err="1" smtClean="0"/>
              <a:t>SensorEvents</a:t>
            </a:r>
            <a:endParaRPr lang="en-US" i="1" dirty="0" smtClean="0"/>
          </a:p>
          <a:p>
            <a:pPr lvl="1"/>
            <a:r>
              <a:rPr lang="en-US" dirty="0" smtClean="0"/>
              <a:t>logic that responds to sensor event</a:t>
            </a:r>
          </a:p>
          <a:p>
            <a:pPr lvl="1"/>
            <a:r>
              <a:rPr lang="en-US" dirty="0" smtClean="0"/>
              <a:t>varying amounts of data from sensor depending on type of sensor</a:t>
            </a:r>
          </a:p>
          <a:p>
            <a:r>
              <a:rPr lang="en-US" dirty="0" smtClean="0"/>
              <a:t>Register the sensor listener with a </a:t>
            </a:r>
            <a:r>
              <a:rPr lang="en-US" i="1" dirty="0" smtClean="0"/>
              <a:t>Sensor</a:t>
            </a:r>
            <a:r>
              <a:rPr lang="en-US" dirty="0" smtClean="0"/>
              <a:t> via the </a:t>
            </a:r>
            <a:r>
              <a:rPr lang="en-US" dirty="0" err="1" smtClean="0"/>
              <a:t>SensorManager</a:t>
            </a:r>
            <a:endParaRPr lang="en-US" dirty="0" smtClean="0"/>
          </a:p>
          <a:p>
            <a:r>
              <a:rPr lang="en-US" dirty="0" smtClean="0"/>
              <a:t>Unregister when done</a:t>
            </a:r>
          </a:p>
          <a:p>
            <a:pPr lvl="1"/>
            <a:r>
              <a:rPr lang="en-US" dirty="0" smtClean="0"/>
              <a:t>a good thing to do in the </a:t>
            </a:r>
            <a:r>
              <a:rPr lang="en-US" dirty="0" err="1" smtClean="0"/>
              <a:t>onPause</a:t>
            </a:r>
            <a:r>
              <a:rPr lang="en-US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registerListener</a:t>
            </a:r>
            <a:r>
              <a:rPr lang="en-US" dirty="0" smtClean="0"/>
              <a:t>(</a:t>
            </a:r>
            <a:r>
              <a:rPr lang="en-US" dirty="0" err="1" smtClean="0"/>
              <a:t>SensorEventListener</a:t>
            </a:r>
            <a:r>
              <a:rPr lang="en-US" dirty="0" smtClean="0"/>
              <a:t>, Sensor, int rate)</a:t>
            </a:r>
          </a:p>
          <a:p>
            <a:r>
              <a:rPr lang="en-US" dirty="0" smtClean="0"/>
              <a:t>rate is just a </a:t>
            </a:r>
            <a:r>
              <a:rPr lang="en-US" i="1" dirty="0" smtClean="0"/>
              <a:t>hint</a:t>
            </a:r>
          </a:p>
          <a:p>
            <a:r>
              <a:rPr lang="en-US" dirty="0"/>
              <a:t>SENSOR_DELAY_NORMAL, SENSOR_DELAY_UI, SENSOR_DELAY_GAME, or </a:t>
            </a:r>
            <a:r>
              <a:rPr lang="en-US" dirty="0" smtClean="0"/>
              <a:t>SENSOR_DELAY_FASTEST, or time in microseconds (millionths of a second)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599"/>
            <a:ext cx="8820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two methods: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onAccuracyChanged</a:t>
            </a:r>
            <a:r>
              <a:rPr lang="en-US" dirty="0"/>
              <a:t> (Sensor </a:t>
            </a:r>
            <a:r>
              <a:rPr lang="en-US" dirty="0" err="1"/>
              <a:t>sensor</a:t>
            </a:r>
            <a:r>
              <a:rPr lang="en-US" dirty="0"/>
              <a:t>, int accuracy)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onSensorChanged</a:t>
            </a:r>
            <a:r>
              <a:rPr lang="en-US" dirty="0"/>
              <a:t> (</a:t>
            </a:r>
            <a:r>
              <a:rPr lang="en-US" dirty="0" err="1"/>
              <a:t>SensorEvent</a:t>
            </a:r>
            <a:r>
              <a:rPr lang="en-US" dirty="0"/>
              <a:t> event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Sensor values have changed</a:t>
            </a:r>
          </a:p>
          <a:p>
            <a:pPr lvl="2"/>
            <a:r>
              <a:rPr lang="en-US" dirty="0" smtClean="0"/>
              <a:t>this is the key method to override</a:t>
            </a:r>
          </a:p>
          <a:p>
            <a:pPr lvl="1"/>
            <a:r>
              <a:rPr lang="en-US" dirty="0" smtClean="0"/>
              <a:t>don't hold onto the event</a:t>
            </a:r>
          </a:p>
          <a:p>
            <a:pPr lvl="2"/>
            <a:r>
              <a:rPr lang="en-US" dirty="0" smtClean="0"/>
              <a:t>part of pool and the values may be altered soon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Sensors on a Device to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8057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Sensor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that shows linear acceleration</a:t>
            </a:r>
          </a:p>
          <a:p>
            <a:r>
              <a:rPr lang="en-US" dirty="0" smtClean="0"/>
              <a:t>options to display current </a:t>
            </a:r>
          </a:p>
          <a:p>
            <a:r>
              <a:rPr lang="en-US" dirty="0" smtClean="0"/>
              <a:t>… or maximum, ignoring direction</a:t>
            </a:r>
          </a:p>
          <a:p>
            <a:r>
              <a:rPr lang="en-US" dirty="0" smtClean="0"/>
              <a:t>Linear Layout</a:t>
            </a:r>
          </a:p>
          <a:p>
            <a:r>
              <a:rPr lang="en-US" dirty="0" err="1" smtClean="0"/>
              <a:t>TextViews</a:t>
            </a:r>
            <a:r>
              <a:rPr lang="en-US" dirty="0" smtClean="0"/>
              <a:t> for x, y, and z</a:t>
            </a:r>
          </a:p>
          <a:p>
            <a:r>
              <a:rPr lang="en-US" dirty="0" smtClean="0"/>
              <a:t>Buttons to switch between max or current and to reset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 which sensors are available on a device.</a:t>
            </a:r>
          </a:p>
          <a:p>
            <a:r>
              <a:rPr lang="en-US" dirty="0"/>
              <a:t>Determine an individual sensor's capabilities, such as its </a:t>
            </a:r>
            <a:r>
              <a:rPr lang="en-US" dirty="0" smtClean="0"/>
              <a:t>range</a:t>
            </a:r>
            <a:r>
              <a:rPr lang="en-US" dirty="0"/>
              <a:t>, manufacturer, power requirements, and resolution.</a:t>
            </a:r>
          </a:p>
          <a:p>
            <a:r>
              <a:rPr lang="en-US" dirty="0"/>
              <a:t>Acquire raw sensor data and define the minimum rate at which you acquire sensor data.</a:t>
            </a:r>
          </a:p>
          <a:p>
            <a:r>
              <a:rPr lang="en-US" dirty="0"/>
              <a:t>Register and unregister sensor event listeners that monitor sensor changes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http://developer.android.com/guide/topics/sensors/sensors_overview.html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most motion sensors:</a:t>
            </a:r>
          </a:p>
          <a:p>
            <a:r>
              <a:rPr lang="en-US" dirty="0" smtClean="0"/>
              <a:t>+x to the right</a:t>
            </a:r>
          </a:p>
          <a:p>
            <a:r>
              <a:rPr lang="en-US" dirty="0" smtClean="0"/>
              <a:t>+y up</a:t>
            </a:r>
          </a:p>
          <a:p>
            <a:r>
              <a:rPr lang="en-US" dirty="0" smtClean="0"/>
              <a:t>+z out of front face</a:t>
            </a:r>
          </a:p>
          <a:p>
            <a:r>
              <a:rPr lang="en-US" dirty="0" smtClean="0"/>
              <a:t>relative to device</a:t>
            </a:r>
          </a:p>
          <a:p>
            <a:r>
              <a:rPr lang="en-US" dirty="0" smtClean="0"/>
              <a:t>based on natural orientation of device</a:t>
            </a:r>
          </a:p>
          <a:p>
            <a:pPr lvl="1"/>
            <a:r>
              <a:rPr lang="en-US" dirty="0" smtClean="0"/>
              <a:t>tablet </a:t>
            </a:r>
            <a:r>
              <a:rPr lang="en-US" smtClean="0"/>
              <a:t>-&gt; landscape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562475" cy="47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18" y="838200"/>
            <a:ext cx="35718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- Includes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4572000" cy="5211763"/>
          </a:xfrm>
        </p:spPr>
        <p:txBody>
          <a:bodyPr/>
          <a:lstStyle/>
          <a:p>
            <a:r>
              <a:rPr lang="en-US" dirty="0" smtClean="0"/>
              <a:t>Sensor.</a:t>
            </a:r>
            <a:br>
              <a:rPr lang="en-US" dirty="0" smtClean="0"/>
            </a:br>
            <a:r>
              <a:rPr lang="en-US" sz="3200" i="1" dirty="0" smtClean="0"/>
              <a:t>TYPE_ACCELEROMETER</a:t>
            </a:r>
          </a:p>
          <a:p>
            <a:r>
              <a:rPr lang="en-US" dirty="0" smtClean="0"/>
              <a:t>Device flat on table</a:t>
            </a:r>
          </a:p>
          <a:p>
            <a:r>
              <a:rPr lang="en-US" i="1" dirty="0" smtClean="0"/>
              <a:t>g </a:t>
            </a:r>
            <a:r>
              <a:rPr lang="en-US" dirty="0" smtClean="0"/>
              <a:t> ~= 9.81 m/s</a:t>
            </a:r>
            <a:r>
              <a:rPr lang="en-US" baseline="30000" dirty="0" smtClean="0"/>
              <a:t>2</a:t>
            </a:r>
            <a:endParaRPr lang="en-US" i="1" baseline="30000" dirty="0" smtClean="0"/>
          </a:p>
          <a:p>
            <a:r>
              <a:rPr lang="en-US" dirty="0" smtClean="0"/>
              <a:t>Clearly some error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767388"/>
            <a:ext cx="7997821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8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657600" cy="5211763"/>
          </a:xfrm>
        </p:spPr>
        <p:txBody>
          <a:bodyPr/>
          <a:lstStyle/>
          <a:p>
            <a:r>
              <a:rPr lang="en-US" dirty="0" smtClean="0"/>
              <a:t>Hold phone straight up and down: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18" y="990600"/>
            <a:ext cx="3743325" cy="601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657600" cy="5211763"/>
          </a:xfrm>
        </p:spPr>
        <p:txBody>
          <a:bodyPr/>
          <a:lstStyle/>
          <a:p>
            <a:r>
              <a:rPr lang="en-US" dirty="0" smtClean="0"/>
              <a:t>Hold phone on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14264" y="2319536"/>
            <a:ext cx="2286000" cy="450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75" y="914399"/>
            <a:ext cx="3189852" cy="62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9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3" y="1066800"/>
            <a:ext cx="4391168" cy="5211763"/>
          </a:xfrm>
        </p:spPr>
        <p:txBody>
          <a:bodyPr/>
          <a:lstStyle/>
          <a:p>
            <a:r>
              <a:rPr lang="en-US" dirty="0" smtClean="0"/>
              <a:t>Hold phone straight up and down and pull towards the floor: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3819525" cy="582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" y="990600"/>
            <a:ext cx="911538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registerListener</a:t>
            </a:r>
            <a:endParaRPr lang="en-US" dirty="0" smtClean="0"/>
          </a:p>
          <a:p>
            <a:pPr lvl="1"/>
            <a:r>
              <a:rPr lang="en-US" dirty="0" err="1" smtClean="0"/>
              <a:t>sensorEventListener</a:t>
            </a:r>
            <a:endParaRPr lang="en-US" dirty="0" smtClean="0"/>
          </a:p>
          <a:p>
            <a:pPr lvl="1"/>
            <a:r>
              <a:rPr lang="en-US" dirty="0" smtClean="0"/>
              <a:t>Sensor -&gt; obtain via </a:t>
            </a:r>
            <a:r>
              <a:rPr lang="en-US" dirty="0" err="1" smtClean="0"/>
              <a:t>SensorManager</a:t>
            </a:r>
            <a:endParaRPr lang="en-US" dirty="0" smtClean="0"/>
          </a:p>
          <a:p>
            <a:pPr lvl="1"/>
            <a:r>
              <a:rPr lang="en-US" dirty="0" smtClean="0"/>
              <a:t>rate of updates, a hint only, or microseconds (not much effect)</a:t>
            </a:r>
          </a:p>
          <a:p>
            <a:r>
              <a:rPr lang="en-US" dirty="0" smtClean="0"/>
              <a:t>returns true if successful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338"/>
            <a:ext cx="9441455" cy="485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6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1600"/>
            <a:ext cx="9144000" cy="306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273" y="403860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Recall, max range of linear acceleration on </a:t>
            </a:r>
            <a:r>
              <a:rPr lang="en-US" sz="3200" dirty="0" err="1" smtClean="0"/>
              <a:t>dev</a:t>
            </a:r>
            <a:r>
              <a:rPr lang="en-US" sz="3200" dirty="0" smtClean="0"/>
              <a:t> phone is 19.613 + gravity  = 29.423</a:t>
            </a:r>
          </a:p>
          <a:p>
            <a:r>
              <a:rPr lang="en-US" sz="3200" dirty="0" smtClean="0"/>
              <a:t>- a baseball pitcher throwing a fastball reaches 350 m/s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or more (various "physics of baseball" articles)</a:t>
            </a:r>
          </a:p>
        </p:txBody>
      </p:sp>
    </p:spTree>
    <p:extLst>
      <p:ext uri="{BB962C8B-B14F-4D97-AF65-F5344CB8AC3E}">
        <p14:creationId xmlns:p14="http://schemas.microsoft.com/office/powerpoint/2010/main" val="26242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Lots of jitter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8308"/>
            <a:ext cx="9014114" cy="33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0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429000" cy="369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38100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At rest of table</a:t>
            </a:r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units are m/s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962400" cy="66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1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Framework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SensorManager</a:t>
            </a:r>
            <a:endParaRPr lang="en-US" dirty="0" smtClean="0"/>
          </a:p>
          <a:p>
            <a:pPr lvl="1"/>
            <a:r>
              <a:rPr lang="en-US" dirty="0" smtClean="0"/>
              <a:t>conduit between your classes and Sensors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abstract representations of Sensors on device</a:t>
            </a:r>
          </a:p>
          <a:p>
            <a:r>
              <a:rPr lang="en-US" dirty="0" err="1" smtClean="0"/>
              <a:t>SensorEventListener</a:t>
            </a:r>
            <a:endParaRPr lang="en-US" dirty="0" smtClean="0"/>
          </a:p>
          <a:p>
            <a:pPr lvl="1"/>
            <a:r>
              <a:rPr lang="en-US" dirty="0" smtClean="0"/>
              <a:t>register with </a:t>
            </a:r>
            <a:r>
              <a:rPr lang="en-US" dirty="0" err="1" smtClean="0"/>
              <a:t>SensorManager</a:t>
            </a:r>
            <a:r>
              <a:rPr lang="en-US" dirty="0" smtClean="0"/>
              <a:t> to listen for events from a Sensor</a:t>
            </a:r>
          </a:p>
          <a:p>
            <a:r>
              <a:rPr lang="en-US" dirty="0" err="1" smtClean="0"/>
              <a:t>SensorEvent</a:t>
            </a:r>
            <a:endParaRPr lang="en-US" dirty="0" smtClean="0"/>
          </a:p>
          <a:p>
            <a:pPr lvl="1"/>
            <a:r>
              <a:rPr lang="en-US" dirty="0" smtClean="0"/>
              <a:t>data sent to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211763"/>
          </a:xfrm>
        </p:spPr>
        <p:txBody>
          <a:bodyPr/>
          <a:lstStyle/>
          <a:p>
            <a:r>
              <a:rPr lang="en-US" dirty="0" smtClean="0"/>
              <a:t>Take average of first multiple (several hundred) events and average</a:t>
            </a:r>
          </a:p>
          <a:p>
            <a:pPr lvl="1"/>
            <a:r>
              <a:rPr lang="en-US" dirty="0" smtClean="0"/>
              <a:t>shorter time = more error</a:t>
            </a:r>
          </a:p>
          <a:p>
            <a:r>
              <a:rPr lang="en-US" dirty="0" smtClean="0"/>
              <a:t>Potential error </a:t>
            </a:r>
          </a:p>
          <a:p>
            <a:pPr lvl="1"/>
            <a:r>
              <a:rPr lang="en-US" dirty="0" smtClean="0"/>
              <a:t>should be 0 at rest</a:t>
            </a:r>
          </a:p>
          <a:p>
            <a:r>
              <a:rPr lang="en-US" dirty="0" smtClean="0"/>
              <a:t>Results: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14" y="3810000"/>
            <a:ext cx="927391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" y="5257800"/>
            <a:ext cx="7299702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4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 events</a:t>
            </a:r>
          </a:p>
          <a:p>
            <a:r>
              <a:rPr lang="en-US" dirty="0" err="1"/>
              <a:t>SensorManager.SENSOR_DELAY_UI</a:t>
            </a:r>
            <a:endParaRPr lang="en-US" dirty="0" smtClean="0"/>
          </a:p>
          <a:p>
            <a:pPr lvl="1"/>
            <a:r>
              <a:rPr lang="en-US" dirty="0" smtClean="0"/>
              <a:t>times in seconds: 21, 21, 21</a:t>
            </a:r>
          </a:p>
          <a:p>
            <a:pPr lvl="1"/>
            <a:r>
              <a:rPr lang="en-US" dirty="0" smtClean="0"/>
              <a:t>21 seconds / 1000 events</a:t>
            </a:r>
          </a:p>
          <a:p>
            <a:r>
              <a:rPr lang="en-US" dirty="0" err="1" smtClean="0"/>
              <a:t>SensorManager.SENSOR_DELAY_FASTEST</a:t>
            </a:r>
            <a:endParaRPr lang="en-US" dirty="0" smtClean="0"/>
          </a:p>
          <a:p>
            <a:pPr lvl="1"/>
            <a:r>
              <a:rPr lang="en-US" dirty="0" smtClean="0"/>
              <a:t>times in seconds: 21, 21, 21</a:t>
            </a:r>
          </a:p>
          <a:p>
            <a:r>
              <a:rPr lang="en-US" dirty="0" smtClean="0"/>
              <a:t>Recall delay of 20,000 micro seconds</a:t>
            </a:r>
          </a:p>
          <a:p>
            <a:r>
              <a:rPr lang="en-US" dirty="0" smtClean="0"/>
              <a:t>2x10</a:t>
            </a:r>
            <a:r>
              <a:rPr lang="en-US" baseline="30000" dirty="0" smtClean="0"/>
              <a:t>4</a:t>
            </a:r>
            <a:r>
              <a:rPr lang="en-US" dirty="0" smtClean="0"/>
              <a:t>  x  1x10</a:t>
            </a:r>
            <a:r>
              <a:rPr lang="en-US" baseline="30000" dirty="0" smtClean="0"/>
              <a:t>3</a:t>
            </a:r>
            <a:r>
              <a:rPr lang="en-US" dirty="0" smtClean="0"/>
              <a:t> = 2x10</a:t>
            </a:r>
            <a:r>
              <a:rPr lang="en-US" baseline="30000" dirty="0" smtClean="0"/>
              <a:t>7</a:t>
            </a:r>
            <a:r>
              <a:rPr lang="en-US" dirty="0" smtClean="0"/>
              <a:t> = 20 seconds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9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basics for using a Sensor:</a:t>
            </a:r>
          </a:p>
          <a:p>
            <a:pPr lvl="1"/>
            <a:r>
              <a:rPr lang="en-US" dirty="0"/>
              <a:t>Obtain the </a:t>
            </a:r>
            <a:r>
              <a:rPr lang="en-US" i="1" dirty="0" err="1"/>
              <a:t>SensorManager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i="1" dirty="0" err="1"/>
              <a:t>SensorEventListener</a:t>
            </a:r>
            <a:r>
              <a:rPr lang="en-US" dirty="0"/>
              <a:t> for </a:t>
            </a:r>
            <a:r>
              <a:rPr lang="en-US" i="1" dirty="0" err="1"/>
              <a:t>SensorEvents</a:t>
            </a:r>
            <a:endParaRPr lang="en-US" i="1" dirty="0"/>
          </a:p>
          <a:p>
            <a:pPr lvl="2"/>
            <a:r>
              <a:rPr lang="en-US" dirty="0"/>
              <a:t>logic that responds to sensor event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the sensor listener with a </a:t>
            </a:r>
            <a:r>
              <a:rPr lang="en-US" i="1" dirty="0"/>
              <a:t>Sensor</a:t>
            </a:r>
            <a:r>
              <a:rPr lang="en-US" dirty="0"/>
              <a:t> via the </a:t>
            </a:r>
            <a:r>
              <a:rPr lang="en-US" dirty="0" err="1"/>
              <a:t>SensorManager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sensor </a:t>
            </a:r>
            <a:r>
              <a:rPr lang="en-US" dirty="0" smtClean="0"/>
              <a:t>listeners</a:t>
            </a:r>
          </a:p>
          <a:p>
            <a:pPr lvl="1"/>
            <a:r>
              <a:rPr lang="en-US" dirty="0" smtClean="0"/>
              <a:t>when done with Sensor or activity using sensor paused (</a:t>
            </a:r>
            <a:r>
              <a:rPr lang="en-US" dirty="0" err="1" smtClean="0"/>
              <a:t>onPause</a:t>
            </a:r>
            <a:r>
              <a:rPr lang="en-US" dirty="0" smtClean="0"/>
              <a:t> method)</a:t>
            </a:r>
          </a:p>
          <a:p>
            <a:pPr lvl="1"/>
            <a:r>
              <a:rPr lang="en-US" dirty="0" err="1" smtClean="0"/>
              <a:t>sensorManager</a:t>
            </a:r>
            <a:r>
              <a:rPr lang="en-US" dirty="0"/>
              <a:t>. </a:t>
            </a:r>
            <a:r>
              <a:rPr lang="en-US" dirty="0" err="1" smtClean="0"/>
              <a:t>unregisterListener</a:t>
            </a:r>
            <a:r>
              <a:rPr lang="en-US" dirty="0" smtClean="0"/>
              <a:t>(</a:t>
            </a:r>
            <a:r>
              <a:rPr lang="en-US" dirty="0" err="1" smtClean="0"/>
              <a:t>sensorListener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 data still sent and battery resources continue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sensor available before using it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getSensorList</a:t>
            </a:r>
            <a:r>
              <a:rPr lang="en-US" dirty="0" smtClean="0"/>
              <a:t> method and type</a:t>
            </a:r>
          </a:p>
          <a:p>
            <a:r>
              <a:rPr lang="en-US" dirty="0" smtClean="0"/>
              <a:t>ensure list is not empty before trying to register a listener with a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deprecated sensors and methods</a:t>
            </a:r>
          </a:p>
          <a:p>
            <a:r>
              <a:rPr lang="en-US" dirty="0" smtClean="0"/>
              <a:t>TYPE_ORIENTATION and TYPE_TEMPERATURE are deprecated as of Ice Cream Sandwich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block the </a:t>
            </a:r>
            <a:r>
              <a:rPr lang="en-US" dirty="0" err="1"/>
              <a:t>onSensorChanged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recall the resolution on sensors</a:t>
            </a:r>
          </a:p>
          <a:p>
            <a:pPr lvl="1"/>
            <a:r>
              <a:rPr lang="en-US" dirty="0" smtClean="0"/>
              <a:t>50 updates a second for </a:t>
            </a:r>
            <a:r>
              <a:rPr lang="en-US" dirty="0" err="1" smtClean="0"/>
              <a:t>onSensorChange</a:t>
            </a:r>
            <a:r>
              <a:rPr lang="en-US" dirty="0" smtClean="0"/>
              <a:t> method not uncommon</a:t>
            </a:r>
          </a:p>
          <a:p>
            <a:pPr lvl="1"/>
            <a:r>
              <a:rPr lang="en-US" dirty="0" smtClean="0"/>
              <a:t>when registering listener update is only a hint and may be ignored</a:t>
            </a:r>
          </a:p>
          <a:p>
            <a:pPr lvl="1"/>
            <a:r>
              <a:rPr lang="en-US" dirty="0" smtClean="0"/>
              <a:t>if necessary save event and do work in another thread or </a:t>
            </a:r>
            <a:r>
              <a:rPr lang="en-US" dirty="0" err="1" smtClean="0"/>
              <a:t>asynch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on the emulator</a:t>
            </a:r>
          </a:p>
          <a:p>
            <a:r>
              <a:rPr lang="en-US" dirty="0" smtClean="0"/>
              <a:t>Android SDK doesn't provide any simulated sensors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sensor emulator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code.google.com/p/openintents/wiki/SensorSimulator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Sensor Simulator tool</a:t>
            </a:r>
          </a:p>
          <a:p>
            <a:r>
              <a:rPr lang="en-US" dirty="0" smtClean="0"/>
              <a:t>Start Sensor Simulator program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SensorSimulator</a:t>
            </a:r>
            <a:r>
              <a:rPr lang="en-US" dirty="0" smtClean="0"/>
              <a:t> </a:t>
            </a:r>
            <a:r>
              <a:rPr lang="en-US" dirty="0" err="1" smtClean="0"/>
              <a:t>apk</a:t>
            </a:r>
            <a:r>
              <a:rPr lang="en-US" dirty="0" smtClean="0"/>
              <a:t> on the emulator</a:t>
            </a:r>
          </a:p>
          <a:p>
            <a:r>
              <a:rPr lang="en-US" dirty="0" smtClean="0"/>
              <a:t>Start app, connect simulator to emulator, start app that requires sensor data</a:t>
            </a:r>
          </a:p>
          <a:p>
            <a:r>
              <a:rPr lang="en-US" dirty="0" smtClean="0"/>
              <a:t>Must modify app so it uses Sensor Simulator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7848600" cy="563602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941291" y="2133600"/>
            <a:ext cx="117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SENSOR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162800" y="2595265"/>
            <a:ext cx="778491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Recall: Android Software 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6709" y="5638800"/>
            <a:ext cx="98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SENSOR</a:t>
            </a:r>
            <a:br>
              <a:rPr lang="en-US" dirty="0" smtClean="0"/>
            </a:br>
            <a:r>
              <a:rPr lang="en-US" dirty="0" smtClean="0"/>
              <a:t>DRIVERS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5867400" y="6100465"/>
            <a:ext cx="2129309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94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05800" cy="56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038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Mouse in Sensor Simulator controls device, feeds sensor data to emulator</a:t>
            </a:r>
          </a:p>
          <a:p>
            <a:r>
              <a:rPr lang="en-US" dirty="0" smtClean="0"/>
              <a:t>Can also record sensor data from real device and play back on emulator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07969"/>
            <a:ext cx="4090987" cy="58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4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410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Orientation of the device</a:t>
            </a:r>
          </a:p>
          <a:p>
            <a:r>
              <a:rPr lang="en-US" dirty="0" smtClean="0"/>
              <a:t>x - tangential to ground and points roughly east</a:t>
            </a:r>
          </a:p>
          <a:p>
            <a:r>
              <a:rPr lang="en-US" dirty="0" smtClean="0"/>
              <a:t>y - tangential to the ground and points towards magnetic north</a:t>
            </a:r>
          </a:p>
          <a:p>
            <a:r>
              <a:rPr lang="en-US" dirty="0" smtClean="0"/>
              <a:t>z - perpendicular to the ground and points towards the sky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  <p:pic>
        <p:nvPicPr>
          <p:cNvPr id="1026" name="Picture 2" descr="World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82" y="2133600"/>
            <a:ext cx="3345873" cy="31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0436" y="6339732"/>
            <a:ext cx="751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http://developer.android.com/reference/android/hardware/SensorEvent.html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Deprecated</a:t>
            </a:r>
          </a:p>
          <a:p>
            <a:r>
              <a:rPr lang="en-US" dirty="0" smtClean="0"/>
              <a:t>Instead use the Rotation vector sensor</a:t>
            </a:r>
          </a:p>
          <a:p>
            <a:r>
              <a:rPr lang="en-US" b="1" dirty="0"/>
              <a:t>int TYPE_ROTATION_VECTOR </a:t>
            </a:r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ball in middle of screen</a:t>
            </a:r>
          </a:p>
          <a:p>
            <a:r>
              <a:rPr lang="en-US" dirty="0"/>
              <a:t>B</a:t>
            </a:r>
            <a:r>
              <a:rPr lang="en-US" dirty="0" smtClean="0"/>
              <a:t>all has position, velocity, and acceleration</a:t>
            </a:r>
          </a:p>
          <a:p>
            <a:r>
              <a:rPr lang="en-US" dirty="0" smtClean="0"/>
              <a:t>acceleration based on linear acceleration sensor</a:t>
            </a:r>
          </a:p>
          <a:p>
            <a:r>
              <a:rPr lang="en-US" dirty="0" smtClean="0"/>
              <a:t>update over time, based on equations of motion, but fudged to suit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800600" cy="5211763"/>
          </a:xfrm>
        </p:spPr>
        <p:txBody>
          <a:bodyPr/>
          <a:lstStyle/>
          <a:p>
            <a:r>
              <a:rPr lang="en-US" dirty="0" smtClean="0"/>
              <a:t>Gross Simplification</a:t>
            </a:r>
          </a:p>
          <a:p>
            <a:r>
              <a:rPr lang="en-US" dirty="0" smtClean="0"/>
              <a:t>velocity set equal to acceleration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226904"/>
            <a:ext cx="7921190" cy="189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1242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973763"/>
          </a:xfrm>
        </p:spPr>
        <p:txBody>
          <a:bodyPr>
            <a:normAutofit/>
          </a:bodyPr>
          <a:lstStyle/>
          <a:p>
            <a:r>
              <a:rPr lang="en-US" dirty="0" smtClean="0"/>
              <a:t>Alternate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position updated in separate thread which redraws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8" y="1828800"/>
            <a:ext cx="918929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1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962400" cy="5211763"/>
          </a:xfrm>
        </p:spPr>
        <p:txBody>
          <a:bodyPr/>
          <a:lstStyle/>
          <a:p>
            <a:r>
              <a:rPr lang="en-US" dirty="0" smtClean="0"/>
              <a:t>Draw lines for x and y velocities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17" y="914400"/>
            <a:ext cx="347472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2362199"/>
            <a:ext cx="5502965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3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TBBT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</a:t>
            </a:r>
            <a:r>
              <a:rPr lang="en-US" dirty="0">
                <a:hlinkClick r:id="rId2"/>
              </a:rPr>
              <a:t>http://tinyurl.com/bxzaspy </a:t>
            </a:r>
            <a:r>
              <a:rPr lang="en-US" dirty="0"/>
              <a:t>and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tinyurl.com/6nhvnnv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7840"/>
            <a:ext cx="8077200" cy="449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TBBT Sound Effect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8" y="911914"/>
            <a:ext cx="3533361" cy="588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95350"/>
            <a:ext cx="35433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14800" y="3657600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4"/>
            <a:ext cx="9289012" cy="503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an Image View</a:t>
            </a:r>
          </a:p>
          <a:p>
            <a:r>
              <a:rPr lang="en-US" dirty="0" smtClean="0"/>
              <a:t>Initial Image set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new image set in </a:t>
            </a:r>
            <a:r>
              <a:rPr lang="en-US" dirty="0" err="1" smtClean="0"/>
              <a:t>onSensorChange</a:t>
            </a:r>
            <a:endParaRPr lang="en-US" dirty="0" smtClean="0"/>
          </a:p>
          <a:p>
            <a:r>
              <a:rPr lang="en-US" dirty="0" smtClean="0"/>
              <a:t>register listener with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r>
              <a:rPr lang="en-US" dirty="0" smtClean="0"/>
              <a:t>on completion reset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19600"/>
            <a:ext cx="922965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0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main classes of sensors:</a:t>
            </a:r>
          </a:p>
          <a:p>
            <a:r>
              <a:rPr lang="en-US" dirty="0" smtClean="0"/>
              <a:t>motion (acceleration and rotational forces)</a:t>
            </a:r>
          </a:p>
          <a:p>
            <a:pPr lvl="1"/>
            <a:r>
              <a:rPr lang="en-US" dirty="0"/>
              <a:t>accelerometers, gravity sensors, gyroscopes, and rotational vector sensors</a:t>
            </a:r>
            <a:endParaRPr lang="en-US" dirty="0" smtClean="0"/>
          </a:p>
          <a:p>
            <a:r>
              <a:rPr lang="en-US" dirty="0" smtClean="0"/>
              <a:t>environmental (</a:t>
            </a:r>
            <a:r>
              <a:rPr lang="en-US" dirty="0"/>
              <a:t>ambient air temperature and pressure, illumination, and </a:t>
            </a:r>
            <a:r>
              <a:rPr lang="en-US" dirty="0" smtClean="0"/>
              <a:t>humidity)</a:t>
            </a:r>
          </a:p>
          <a:p>
            <a:pPr lvl="1"/>
            <a:r>
              <a:rPr lang="en-US" dirty="0"/>
              <a:t>barometers, photometers, and thermometers.</a:t>
            </a:r>
            <a:endParaRPr lang="en-US" dirty="0" smtClean="0"/>
          </a:p>
          <a:p>
            <a:r>
              <a:rPr lang="en-US" dirty="0" smtClean="0"/>
              <a:t>position (</a:t>
            </a:r>
            <a:r>
              <a:rPr lang="en-US" dirty="0"/>
              <a:t>physical position of a </a:t>
            </a:r>
            <a:r>
              <a:rPr lang="en-US" dirty="0" smtClean="0"/>
              <a:t>device)</a:t>
            </a:r>
          </a:p>
          <a:p>
            <a:pPr lvl="1"/>
            <a:r>
              <a:rPr lang="en-US" dirty="0"/>
              <a:t>orientation sensors and magnetometers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sensors</a:t>
            </a:r>
          </a:p>
          <a:p>
            <a:pPr lvl="1"/>
            <a:r>
              <a:rPr lang="en-US" dirty="0" smtClean="0"/>
              <a:t>built into the device</a:t>
            </a:r>
          </a:p>
          <a:p>
            <a:r>
              <a:rPr lang="en-US" dirty="0" smtClean="0"/>
              <a:t>Software sensors</a:t>
            </a:r>
          </a:p>
          <a:p>
            <a:pPr lvl="1"/>
            <a:r>
              <a:rPr lang="en-US" dirty="0" smtClean="0"/>
              <a:t>takes data from a hardware sensors and manipulates it </a:t>
            </a:r>
          </a:p>
          <a:p>
            <a:pPr lvl="1"/>
            <a:r>
              <a:rPr lang="en-US" dirty="0" smtClean="0"/>
              <a:t>from our perspective acts like a hardware sensor</a:t>
            </a:r>
          </a:p>
          <a:p>
            <a:pPr lvl="1"/>
            <a:r>
              <a:rPr lang="en-US" dirty="0" smtClean="0"/>
              <a:t>aka synthetic or virtual sensors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Sensors - </a:t>
            </a:r>
            <a:r>
              <a:rPr lang="en-US" dirty="0" err="1" smtClean="0"/>
              <a:t>Dev</a:t>
            </a:r>
            <a:r>
              <a:rPr lang="en-US" dirty="0" smtClean="0"/>
              <a:t> Phone - 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accelerometer, linear acceleration, magnetic field, orientation, light, proximity, gyroscope, gravity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1295400"/>
            <a:ext cx="123681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SEgpkZ3uHPUC6dMLW3g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1478</Words>
  <Application>Microsoft Office PowerPoint</Application>
  <PresentationFormat>On-screen Show (4:3)</PresentationFormat>
  <Paragraphs>374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CS371m - Mobile Computing</vt:lpstr>
      <vt:lpstr>Sensors</vt:lpstr>
      <vt:lpstr>Sensor Framework</vt:lpstr>
      <vt:lpstr>Sensor Framework Classes</vt:lpstr>
      <vt:lpstr>Recall: Android Software Stack</vt:lpstr>
      <vt:lpstr>Types of sensors</vt:lpstr>
      <vt:lpstr>Types of Sensors</vt:lpstr>
      <vt:lpstr>Types of Sensors</vt:lpstr>
      <vt:lpstr>Types of Sensors - Dev Phone - Older</vt:lpstr>
      <vt:lpstr>Sensor Types - (Sensor Class)</vt:lpstr>
      <vt:lpstr>Sensor Capabilities - Dev Phones - Older</vt:lpstr>
      <vt:lpstr>Types of Sensors - Dev Phone - Newer</vt:lpstr>
      <vt:lpstr>Sensor Capabilities - Dev Phone - Newer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Availability of Sensors</vt:lpstr>
      <vt:lpstr>Sensor Capabilities</vt:lpstr>
      <vt:lpstr>Triggered Sensors</vt:lpstr>
      <vt:lpstr>Using sensors example</vt:lpstr>
      <vt:lpstr>Using Sensors - Basics</vt:lpstr>
      <vt:lpstr>Using Sensors</vt:lpstr>
      <vt:lpstr>SensorEventListener</vt:lpstr>
      <vt:lpstr>Listing Sensors on a Device to Log</vt:lpstr>
      <vt:lpstr>Simple Sensor Example</vt:lpstr>
      <vt:lpstr>Sensor Coordinate System</vt:lpstr>
      <vt:lpstr>Accelerometer - Includes Gravity</vt:lpstr>
      <vt:lpstr>Sensor Coordinate System</vt:lpstr>
      <vt:lpstr>Sensor Coordinate System</vt:lpstr>
      <vt:lpstr>Sensor Coordinate System</vt:lpstr>
      <vt:lpstr>Getting Sensor Data</vt:lpstr>
      <vt:lpstr>SensorEventListener</vt:lpstr>
      <vt:lpstr>Display Max</vt:lpstr>
      <vt:lpstr>Display Current</vt:lpstr>
      <vt:lpstr>Linear Acceleration</vt:lpstr>
      <vt:lpstr>Zeroing out</vt:lpstr>
      <vt:lpstr>Rate of Events</vt:lpstr>
      <vt:lpstr>USING SENSORS</vt:lpstr>
      <vt:lpstr>Using Sensors</vt:lpstr>
      <vt:lpstr>Sensor Best Practices</vt:lpstr>
      <vt:lpstr>Sensors Best Practices</vt:lpstr>
      <vt:lpstr>Sensors Best Practices</vt:lpstr>
      <vt:lpstr>Sensors Best Practices</vt:lpstr>
      <vt:lpstr>Sensor Best Practices</vt:lpstr>
      <vt:lpstr>SensorSimulator</vt:lpstr>
      <vt:lpstr>Sensor Simulator</vt:lpstr>
      <vt:lpstr>Sensor Simulator</vt:lpstr>
      <vt:lpstr>Sensing Orientation</vt:lpstr>
      <vt:lpstr>Orientation Sensor</vt:lpstr>
      <vt:lpstr>Sensor Sample - Moving Balls</vt:lpstr>
      <vt:lpstr>Sensor Sample - Moving Ball</vt:lpstr>
      <vt:lpstr>Sensor Sample - Moving Ball</vt:lpstr>
      <vt:lpstr>Sensor Sample - Moving Ball</vt:lpstr>
      <vt:lpstr>Sensor Sample</vt:lpstr>
      <vt:lpstr>Sensor Sample - TBBT </vt:lpstr>
      <vt:lpstr>TBBT Sound Effect App</vt:lpstr>
      <vt:lpstr>Responding to Events</vt:lpstr>
      <vt:lpstr>Changing Images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375</cp:revision>
  <cp:lastPrinted>2012-01-30T16:00:04Z</cp:lastPrinted>
  <dcterms:created xsi:type="dcterms:W3CDTF">2012-01-17T18:47:14Z</dcterms:created>
  <dcterms:modified xsi:type="dcterms:W3CDTF">2016-05-25T20:38:52Z</dcterms:modified>
</cp:coreProperties>
</file>