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5" r:id="rId3"/>
    <p:sldId id="257" r:id="rId4"/>
    <p:sldId id="263" r:id="rId5"/>
    <p:sldId id="286" r:id="rId6"/>
    <p:sldId id="258" r:id="rId7"/>
    <p:sldId id="306" r:id="rId8"/>
    <p:sldId id="264" r:id="rId9"/>
    <p:sldId id="269" r:id="rId10"/>
    <p:sldId id="288" r:id="rId11"/>
    <p:sldId id="270" r:id="rId12"/>
    <p:sldId id="267" r:id="rId13"/>
    <p:sldId id="285" r:id="rId14"/>
    <p:sldId id="268" r:id="rId15"/>
    <p:sldId id="287" r:id="rId16"/>
    <p:sldId id="259" r:id="rId17"/>
    <p:sldId id="271" r:id="rId18"/>
    <p:sldId id="273" r:id="rId19"/>
    <p:sldId id="274" r:id="rId20"/>
    <p:sldId id="275" r:id="rId21"/>
    <p:sldId id="276" r:id="rId22"/>
    <p:sldId id="277" r:id="rId23"/>
    <p:sldId id="289" r:id="rId24"/>
    <p:sldId id="260" r:id="rId25"/>
    <p:sldId id="278" r:id="rId26"/>
    <p:sldId id="279" r:id="rId27"/>
    <p:sldId id="280" r:id="rId28"/>
    <p:sldId id="281" r:id="rId29"/>
    <p:sldId id="282" r:id="rId30"/>
    <p:sldId id="307" r:id="rId31"/>
    <p:sldId id="283" r:id="rId32"/>
    <p:sldId id="284" r:id="rId33"/>
    <p:sldId id="290" r:id="rId34"/>
    <p:sldId id="292" r:id="rId35"/>
    <p:sldId id="295" r:id="rId36"/>
    <p:sldId id="293" r:id="rId37"/>
    <p:sldId id="294" r:id="rId38"/>
    <p:sldId id="296" r:id="rId39"/>
    <p:sldId id="297" r:id="rId40"/>
    <p:sldId id="298" r:id="rId41"/>
    <p:sldId id="299" r:id="rId42"/>
    <p:sldId id="304" r:id="rId43"/>
    <p:sldId id="305" r:id="rId44"/>
    <p:sldId id="300" r:id="rId45"/>
    <p:sldId id="301" r:id="rId46"/>
    <p:sldId id="302" r:id="rId47"/>
    <p:sldId id="303" r:id="rId48"/>
    <p:sldId id="308" r:id="rId49"/>
    <p:sldId id="309" r:id="rId50"/>
    <p:sldId id="310" r:id="rId51"/>
    <p:sldId id="311" r:id="rId52"/>
    <p:sldId id="312" r:id="rId53"/>
    <p:sldId id="291" r:id="rId54"/>
    <p:sldId id="261" r:id="rId55"/>
    <p:sldId id="262" r:id="rId5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09" autoAdjust="0"/>
    <p:restoredTop sz="78705" autoAdjust="0"/>
  </p:normalViewPr>
  <p:slideViewPr>
    <p:cSldViewPr>
      <p:cViewPr varScale="1">
        <p:scale>
          <a:sx n="92" d="100"/>
          <a:sy n="92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SharedPreferences.html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Persistence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Limited Data Types for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" y="1295400"/>
            <a:ext cx="91086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done writing data via the editor call either apply() or commit()</a:t>
            </a:r>
          </a:p>
          <a:p>
            <a:r>
              <a:rPr lang="en-US" dirty="0" smtClean="0"/>
              <a:t>apply() is the simpler method</a:t>
            </a:r>
          </a:p>
          <a:p>
            <a:pPr lvl="1"/>
            <a:r>
              <a:rPr lang="en-US" dirty="0" smtClean="0"/>
              <a:t>used when only one process expected to write to the preferences object</a:t>
            </a:r>
          </a:p>
          <a:p>
            <a:r>
              <a:rPr lang="en-US" dirty="0" smtClean="0"/>
              <a:t>commit() returns a boolean if write was successful</a:t>
            </a:r>
          </a:p>
          <a:p>
            <a:pPr lvl="1"/>
            <a:r>
              <a:rPr lang="en-US" dirty="0" smtClean="0"/>
              <a:t>for when multiple process may be writing to preferences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 err="1" smtClean="0"/>
              <a:t>opereation</a:t>
            </a:r>
            <a:r>
              <a:rPr lang="en-US" dirty="0" smtClean="0"/>
              <a:t>, so use </a:t>
            </a:r>
            <a:r>
              <a:rPr lang="en-US" dirty="0" err="1" smtClean="0"/>
              <a:t>spariingly</a:t>
            </a:r>
            <a:r>
              <a:rPr lang="en-US" dirty="0" smtClean="0"/>
              <a:t> or in thread off of the UI thread to avoid ANR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From 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obtaining </a:t>
            </a:r>
            <a:r>
              <a:rPr lang="en-US" dirty="0" err="1" smtClean="0"/>
              <a:t>SharedPreferences</a:t>
            </a:r>
            <a:r>
              <a:rPr lang="en-US" dirty="0" smtClean="0"/>
              <a:t> object</a:t>
            </a:r>
            <a:r>
              <a:rPr lang="en-US" dirty="0"/>
              <a:t> </a:t>
            </a:r>
            <a:r>
              <a:rPr lang="en-US" dirty="0" smtClean="0"/>
              <a:t>use various get methods to retrieve data</a:t>
            </a:r>
          </a:p>
          <a:p>
            <a:r>
              <a:rPr lang="en-US" dirty="0" smtClean="0"/>
              <a:t>Provide key (string) and default value if key is not present</a:t>
            </a:r>
          </a:p>
          <a:p>
            <a:r>
              <a:rPr lang="en-US" dirty="0" smtClean="0"/>
              <a:t>get Boolean, Float, Int, Long, String, </a:t>
            </a:r>
            <a:r>
              <a:rPr lang="en-US" dirty="0" err="1" smtClean="0"/>
              <a:t>StringSet</a:t>
            </a:r>
            <a:endParaRPr lang="en-US" dirty="0"/>
          </a:p>
          <a:p>
            <a:r>
              <a:rPr lang="en-US" dirty="0" err="1" smtClean="0"/>
              <a:t>getAll</a:t>
            </a:r>
            <a:r>
              <a:rPr lang="en-US" dirty="0" smtClean="0"/>
              <a:t>() returns Map&lt;String, ?&gt; with all of the key/value pairs in the preferences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1" y="1981200"/>
            <a:ext cx="931783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6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6388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Activity framework to allow user to select and set preferences for your app</a:t>
            </a:r>
          </a:p>
          <a:p>
            <a:r>
              <a:rPr lang="en-US" dirty="0" smtClean="0"/>
              <a:t>tutorial 6 had an example</a:t>
            </a:r>
          </a:p>
          <a:p>
            <a:pPr lvl="1"/>
            <a:r>
              <a:rPr lang="en-US" dirty="0" smtClean="0"/>
              <a:t>difficulty, sound, color, victory message</a:t>
            </a:r>
          </a:p>
          <a:p>
            <a:r>
              <a:rPr lang="en-US" dirty="0" smtClean="0"/>
              <a:t>Main Activity can start a preference activity to allow user to set preferences</a:t>
            </a:r>
          </a:p>
          <a:p>
            <a:r>
              <a:rPr lang="en-US" b="1" dirty="0" smtClean="0"/>
              <a:t>Current standard is to use a </a:t>
            </a:r>
            <a:r>
              <a:rPr lang="en-US" b="1" dirty="0" err="1" smtClean="0"/>
              <a:t>PreferenceFragment</a:t>
            </a:r>
            <a:r>
              <a:rPr lang="en-US" b="1" dirty="0" smtClean="0"/>
              <a:t>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74419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3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Private data stored on device memory</a:t>
            </a:r>
          </a:p>
          <a:p>
            <a:pPr lvl="1"/>
            <a:r>
              <a:rPr lang="en-US" dirty="0" smtClean="0"/>
              <a:t>not part of </a:t>
            </a:r>
            <a:r>
              <a:rPr lang="en-US" dirty="0" err="1" smtClean="0"/>
              <a:t>apk</a:t>
            </a:r>
            <a:endParaRPr lang="en-US" dirty="0" smtClean="0"/>
          </a:p>
          <a:p>
            <a:r>
              <a:rPr lang="en-US" dirty="0" smtClean="0"/>
              <a:t>More like traditional file i/o</a:t>
            </a:r>
          </a:p>
          <a:p>
            <a:pPr lvl="1"/>
            <a:r>
              <a:rPr lang="en-US" dirty="0" smtClean="0"/>
              <a:t>in fact not that different from Java I/O</a:t>
            </a:r>
          </a:p>
          <a:p>
            <a:r>
              <a:rPr lang="en-US" dirty="0" smtClean="0"/>
              <a:t>by default files are private to your application</a:t>
            </a:r>
          </a:p>
          <a:p>
            <a:pPr lvl="1"/>
            <a:r>
              <a:rPr lang="en-US" dirty="0" smtClean="0"/>
              <a:t>other apps cannot access directly</a:t>
            </a:r>
          </a:p>
          <a:p>
            <a:pPr lvl="1"/>
            <a:r>
              <a:rPr lang="en-US" dirty="0" smtClean="0"/>
              <a:t>recall content providers to share data with other apps</a:t>
            </a:r>
          </a:p>
          <a:p>
            <a:r>
              <a:rPr lang="en-US" dirty="0" smtClean="0"/>
              <a:t>files removed when app is uninstalled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create and write a private file to the device internal storage: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openFileOutput</a:t>
            </a:r>
            <a:r>
              <a:rPr lang="en-US" dirty="0" smtClean="0"/>
              <a:t>(String name, int mode)</a:t>
            </a:r>
          </a:p>
          <a:p>
            <a:pPr lvl="1"/>
            <a:r>
              <a:rPr lang="en-US" dirty="0" smtClean="0"/>
              <a:t>method </a:t>
            </a:r>
            <a:r>
              <a:rPr lang="en-US" dirty="0" err="1" smtClean="0"/>
              <a:t>inhertied</a:t>
            </a:r>
            <a:r>
              <a:rPr lang="en-US" dirty="0" smtClean="0"/>
              <a:t> from Context</a:t>
            </a:r>
          </a:p>
          <a:p>
            <a:pPr lvl="1"/>
            <a:r>
              <a:rPr lang="en-US" dirty="0" smtClean="0"/>
              <a:t>file created if does not already exist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FileOutputStream</a:t>
            </a:r>
            <a:r>
              <a:rPr lang="en-US" dirty="0" smtClean="0"/>
              <a:t> object </a:t>
            </a:r>
            <a:endParaRPr lang="en-US" dirty="0"/>
          </a:p>
          <a:p>
            <a:pPr lvl="2"/>
            <a:r>
              <a:rPr lang="en-US" dirty="0" smtClean="0"/>
              <a:t>regular Java class</a:t>
            </a:r>
          </a:p>
          <a:p>
            <a:r>
              <a:rPr lang="en-US" dirty="0" smtClean="0"/>
              <a:t>Modes include: MODE_APPEND, MODE_PRIVATE</a:t>
            </a:r>
            <a:br>
              <a:rPr lang="en-US" dirty="0" smtClean="0"/>
            </a:br>
            <a:r>
              <a:rPr lang="en-US" dirty="0" smtClean="0"/>
              <a:t>deprecated: MODE_WORLD_READABLE, MODE_WORD_WRITEABLE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 writes raw bytes</a:t>
            </a:r>
          </a:p>
          <a:p>
            <a:pPr lvl="1"/>
            <a:r>
              <a:rPr lang="en-US" dirty="0" smtClean="0"/>
              <a:t>arrays of bytes or single bytes</a:t>
            </a:r>
          </a:p>
          <a:p>
            <a:r>
              <a:rPr lang="en-US" dirty="0" smtClean="0"/>
              <a:t>Much easier to wrap the </a:t>
            </a:r>
            <a:r>
              <a:rPr lang="en-US" dirty="0" err="1" smtClean="0"/>
              <a:t>FileOutputStream</a:t>
            </a:r>
            <a:r>
              <a:rPr lang="en-US" dirty="0" smtClean="0"/>
              <a:t> in </a:t>
            </a:r>
            <a:r>
              <a:rPr lang="en-US" dirty="0" err="1" smtClean="0"/>
              <a:t>PrintStream</a:t>
            </a:r>
            <a:r>
              <a:rPr lang="en-US" dirty="0" smtClean="0"/>
              <a:t>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81734"/>
            <a:ext cx="67056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4864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files saved to device</a:t>
            </a:r>
          </a:p>
          <a:p>
            <a:pPr lvl="1"/>
            <a:r>
              <a:rPr lang="en-US" dirty="0" smtClean="0"/>
              <a:t>data directory for app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openFileInput</a:t>
            </a:r>
            <a:r>
              <a:rPr lang="en-US" dirty="0" smtClean="0"/>
              <a:t>(String name) method to obtain a </a:t>
            </a:r>
            <a:r>
              <a:rPr lang="en-US" dirty="0" err="1" smtClean="0"/>
              <a:t>FileInputStream</a:t>
            </a:r>
            <a:endParaRPr lang="en-US" dirty="0" smtClean="0"/>
          </a:p>
          <a:p>
            <a:r>
              <a:rPr lang="en-US" dirty="0" err="1" smtClean="0"/>
              <a:t>FileInputStream</a:t>
            </a:r>
            <a:r>
              <a:rPr lang="en-US" dirty="0" smtClean="0"/>
              <a:t> reads bytes</a:t>
            </a:r>
          </a:p>
          <a:p>
            <a:pPr lvl="1"/>
            <a:r>
              <a:rPr lang="en-US" dirty="0" smtClean="0"/>
              <a:t>for convenience may connect to Scanner object or wrap in a </a:t>
            </a:r>
            <a:r>
              <a:rPr lang="en-US" dirty="0" err="1" smtClean="0"/>
              <a:t>DataInputStream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52" y="1143000"/>
            <a:ext cx="4171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7" y="3200400"/>
            <a:ext cx="8445433" cy="356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seen saving app state into a Bundle on orientation changes or when an app is killed to reclaim resources but may be recreated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or have a file with a lot of data at compile time:</a:t>
            </a:r>
          </a:p>
          <a:p>
            <a:pPr lvl="1"/>
            <a:r>
              <a:rPr lang="en-US" dirty="0" smtClean="0"/>
              <a:t>create and save file in project res/raw/ directory</a:t>
            </a:r>
          </a:p>
          <a:p>
            <a:pPr lvl="1"/>
            <a:r>
              <a:rPr lang="en-US" dirty="0" smtClean="0"/>
              <a:t>open file using the </a:t>
            </a:r>
            <a:r>
              <a:rPr lang="en-US" dirty="0" err="1" smtClean="0"/>
              <a:t>openRawResource</a:t>
            </a:r>
            <a:r>
              <a:rPr lang="en-US" dirty="0" smtClean="0"/>
              <a:t>(int id) method and pass the R.raw.</a:t>
            </a:r>
            <a:r>
              <a:rPr lang="en-US" i="1" dirty="0" smtClean="0"/>
              <a:t>id</a:t>
            </a:r>
            <a:r>
              <a:rPr lang="en-US" dirty="0" smtClean="0"/>
              <a:t> of file</a:t>
            </a:r>
          </a:p>
          <a:p>
            <a:pPr lvl="1"/>
            <a:r>
              <a:rPr lang="en-US" dirty="0" smtClean="0"/>
              <a:t>returns an </a:t>
            </a:r>
            <a:r>
              <a:rPr lang="en-US" dirty="0" err="1" smtClean="0"/>
              <a:t>InputStream</a:t>
            </a:r>
            <a:r>
              <a:rPr lang="en-US" dirty="0" smtClean="0"/>
              <a:t> to read from file</a:t>
            </a:r>
          </a:p>
          <a:p>
            <a:pPr lvl="1"/>
            <a:r>
              <a:rPr lang="en-US" dirty="0" smtClean="0"/>
              <a:t>cannot write to the file, part of the </a:t>
            </a:r>
            <a:r>
              <a:rPr lang="en-US" dirty="0" err="1" smtClean="0"/>
              <a:t>apk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need to cache data for application instead of storing persistently: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getCacheDir</a:t>
            </a:r>
            <a:r>
              <a:rPr lang="en-US" dirty="0" smtClean="0"/>
              <a:t>() method to obtain a File object that is a directory where you can create and save temporary cache files</a:t>
            </a:r>
          </a:p>
          <a:p>
            <a:pPr lvl="1"/>
            <a:r>
              <a:rPr lang="en-US" dirty="0" smtClean="0"/>
              <a:t>files may be deleted by Android later if space needed but you should clean them up on your own</a:t>
            </a:r>
          </a:p>
          <a:p>
            <a:pPr lvl="1"/>
            <a:r>
              <a:rPr lang="en-US" dirty="0" smtClean="0"/>
              <a:t>recommended to keep under 1 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Files - Other Useful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are inherited from Context 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getFileDir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absolute path to </a:t>
            </a:r>
            <a:r>
              <a:rPr lang="en-US" dirty="0" err="1" smtClean="0"/>
              <a:t>filesystem</a:t>
            </a:r>
            <a:r>
              <a:rPr lang="en-US" dirty="0" smtClean="0"/>
              <a:t> directory where app files are saved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getDir</a:t>
            </a:r>
            <a:r>
              <a:rPr lang="en-US" dirty="0" smtClean="0"/>
              <a:t>(String name, int mode)</a:t>
            </a:r>
          </a:p>
          <a:p>
            <a:pPr lvl="1"/>
            <a:r>
              <a:rPr lang="en-US" dirty="0" smtClean="0"/>
              <a:t>get and create if necessary a directory for files</a:t>
            </a:r>
          </a:p>
          <a:p>
            <a:r>
              <a:rPr lang="en-US" dirty="0" smtClean="0"/>
              <a:t>boolean </a:t>
            </a:r>
            <a:r>
              <a:rPr lang="en-US" dirty="0" err="1" smtClean="0"/>
              <a:t>deteleFile</a:t>
            </a:r>
            <a:r>
              <a:rPr lang="en-US" dirty="0" smtClean="0"/>
              <a:t>(String name)</a:t>
            </a:r>
          </a:p>
          <a:p>
            <a:pPr lvl="1"/>
            <a:r>
              <a:rPr lang="en-US" dirty="0" smtClean="0"/>
              <a:t>get rid of files, especially cache files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fileList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an array of Strings with files associated with Context (application)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10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Public data stored on shared external storage</a:t>
            </a:r>
          </a:p>
          <a:p>
            <a:r>
              <a:rPr lang="en-US" dirty="0" smtClean="0"/>
              <a:t>may be removable SD (Secure Digital) card or internal, non-removable storage</a:t>
            </a:r>
          </a:p>
          <a:p>
            <a:r>
              <a:rPr lang="en-US" dirty="0" smtClean="0"/>
              <a:t>files saved to external storage are </a:t>
            </a:r>
            <a:br>
              <a:rPr lang="en-US" dirty="0" smtClean="0"/>
            </a:br>
            <a:r>
              <a:rPr lang="en-US" b="1" u="sng" dirty="0" smtClean="0"/>
              <a:t>world-readable</a:t>
            </a:r>
          </a:p>
          <a:p>
            <a:r>
              <a:rPr lang="en-US" dirty="0" smtClean="0"/>
              <a:t>files may be unavailable when device mounts external storage to another system</a:t>
            </a:r>
          </a:p>
          <a:p>
            <a:r>
              <a:rPr lang="en-US" dirty="0" smtClean="0"/>
              <a:t>files may be modified by user when they enable USB mass storage for device</a:t>
            </a:r>
          </a:p>
          <a:p>
            <a:r>
              <a:rPr lang="en-US" dirty="0"/>
              <a:t>request </a:t>
            </a:r>
            <a:r>
              <a:rPr lang="en-US" dirty="0" smtClean="0"/>
              <a:t>WRITE_EXTERNAL_STORAGE permission in manifest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Media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/>
              <a:t>Environment.getExternalStorageState</a:t>
            </a:r>
            <a:r>
              <a:rPr lang="en-US" dirty="0" smtClean="0"/>
              <a:t>() method to determine if media available</a:t>
            </a:r>
          </a:p>
          <a:p>
            <a:pPr lvl="1"/>
            <a:r>
              <a:rPr lang="en-US" dirty="0" smtClean="0"/>
              <a:t>may be mounted to computer, missing, read-only or in some other state that prevents accessing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Media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states such as media being shared, missing,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87984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0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Files on 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getExternalFilesDir</a:t>
            </a:r>
            <a:r>
              <a:rPr lang="en-US" dirty="0" smtClean="0"/>
              <a:t>(String type) to obtain a directory (File object) to get directory to save files</a:t>
            </a:r>
          </a:p>
          <a:p>
            <a:r>
              <a:rPr lang="en-US" dirty="0" smtClean="0"/>
              <a:t>type is String constant from Environment class</a:t>
            </a:r>
          </a:p>
          <a:p>
            <a:pPr lvl="1"/>
            <a:r>
              <a:rPr lang="en-US" dirty="0" smtClean="0"/>
              <a:t>DIRECTORY_ALARMS,  </a:t>
            </a:r>
            <a:r>
              <a:rPr lang="en-US" b="1" dirty="0" smtClean="0"/>
              <a:t>DIRECTORY_DCIM</a:t>
            </a:r>
            <a:r>
              <a:rPr lang="en-US" dirty="0" smtClean="0"/>
              <a:t> (Digital Camera </a:t>
            </a:r>
            <a:r>
              <a:rPr lang="en-US" dirty="0" err="1" smtClean="0"/>
              <a:t>IMages</a:t>
            </a:r>
            <a:r>
              <a:rPr lang="en-US" dirty="0" smtClean="0"/>
              <a:t>),  DIRECTORY_DOWNLOADS, DIRECTORY_MOVIES, </a:t>
            </a:r>
            <a:r>
              <a:rPr lang="en-US" b="1" dirty="0" smtClean="0"/>
              <a:t>DIRECTORY_MUSIC</a:t>
            </a:r>
            <a:r>
              <a:rPr lang="en-US" dirty="0" smtClean="0"/>
              <a:t>, DIRECTORY_NOTIFICATIONS, </a:t>
            </a:r>
            <a:r>
              <a:rPr lang="en-US" b="1" dirty="0" smtClean="0"/>
              <a:t>DIRECTORY_PICTURES</a:t>
            </a:r>
            <a:r>
              <a:rPr lang="en-US" dirty="0" smtClean="0"/>
              <a:t>, DIRECTORY_PODCASTS, DIRECTORY_RINGTONES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File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a media file then send </a:t>
            </a:r>
            <a:r>
              <a:rPr lang="en-US" b="1" dirty="0" smtClean="0"/>
              <a:t>null</a:t>
            </a:r>
            <a:r>
              <a:rPr lang="en-US" dirty="0" smtClean="0"/>
              <a:t> as parameter to </a:t>
            </a:r>
            <a:r>
              <a:rPr lang="en-US" dirty="0" err="1" smtClean="0"/>
              <a:t>getExternalFilesDir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The DIRECTORY_&lt;TYPE&gt; constants allow Android's Media Scanner to categorize files in the system </a:t>
            </a:r>
          </a:p>
          <a:p>
            <a:r>
              <a:rPr lang="en-US" dirty="0" smtClean="0"/>
              <a:t>External files associated with application are deleted when application uninstalled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Data Shared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want to save files to be shared with other apps:</a:t>
            </a:r>
          </a:p>
          <a:p>
            <a:r>
              <a:rPr lang="en-US" dirty="0" smtClean="0"/>
              <a:t>save the files (audio, images, video, etc.) to one of the public directories on the external storage device</a:t>
            </a:r>
          </a:p>
          <a:p>
            <a:r>
              <a:rPr lang="en-US" sz="2800" dirty="0" err="1" smtClean="0"/>
              <a:t>Environment.getExternalStoragePublicDirectory</a:t>
            </a:r>
            <a:r>
              <a:rPr lang="en-US" sz="2800" dirty="0" smtClean="0"/>
              <a:t>(</a:t>
            </a:r>
            <a:br>
              <a:rPr lang="en-US" sz="2800" dirty="0" smtClean="0"/>
            </a:br>
            <a:r>
              <a:rPr lang="en-US" sz="2800" dirty="0" smtClean="0"/>
              <a:t>String type) </a:t>
            </a:r>
            <a:r>
              <a:rPr lang="en-US" dirty="0" smtClean="0"/>
              <a:t>method returns a File object which is a directory</a:t>
            </a:r>
          </a:p>
          <a:p>
            <a:r>
              <a:rPr lang="en-US" dirty="0" smtClean="0"/>
              <a:t>same types as </a:t>
            </a:r>
            <a:r>
              <a:rPr lang="en-US" dirty="0" err="1" smtClean="0"/>
              <a:t>getExternalFilesDir</a:t>
            </a:r>
            <a:r>
              <a:rPr lang="en-US" dirty="0" smtClean="0"/>
              <a:t>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options for storing data associated with apps</a:t>
            </a:r>
          </a:p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Internal Storage</a:t>
            </a:r>
          </a:p>
          <a:p>
            <a:pPr lvl="1"/>
            <a:r>
              <a:rPr lang="en-US" dirty="0" smtClean="0"/>
              <a:t>device memory</a:t>
            </a:r>
          </a:p>
          <a:p>
            <a:r>
              <a:rPr lang="en-US" dirty="0" smtClean="0"/>
              <a:t>External Storage</a:t>
            </a:r>
          </a:p>
          <a:p>
            <a:r>
              <a:rPr lang="en-US" dirty="0" smtClean="0"/>
              <a:t>SQLite Database</a:t>
            </a:r>
          </a:p>
          <a:p>
            <a:r>
              <a:rPr lang="en-US" dirty="0" smtClean="0"/>
              <a:t>Network Connection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112837"/>
            <a:ext cx="8229600" cy="57451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the random art app</a:t>
            </a:r>
          </a:p>
          <a:p>
            <a:pPr lvl="1"/>
            <a:r>
              <a:rPr lang="en-US" dirty="0" smtClean="0"/>
              <a:t>add a button to save images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want images to show up with other "images" save to the DIRECTORY_PICTURES directory</a:t>
            </a:r>
          </a:p>
          <a:p>
            <a:pPr lvl="1"/>
            <a:r>
              <a:rPr lang="en-US" dirty="0" smtClean="0"/>
              <a:t>now, other apps can view / use these images via the media scanner</a:t>
            </a:r>
          </a:p>
          <a:p>
            <a:pPr lvl="1"/>
            <a:r>
              <a:rPr lang="en-US" dirty="0" smtClean="0"/>
              <a:t>NOT deleted when app deleted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066800"/>
            <a:ext cx="3686175" cy="237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Shared 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2" y="2362200"/>
            <a:ext cx="904108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0166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Serialization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Taking a runtime data structure or object</a:t>
            </a:r>
            <a:r>
              <a:rPr lang="en-US" dirty="0"/>
              <a:t> </a:t>
            </a:r>
            <a:r>
              <a:rPr lang="en-US" dirty="0" smtClean="0"/>
              <a:t>and converting it to a form that can be stored and / or transmitted</a:t>
            </a:r>
          </a:p>
          <a:p>
            <a:pPr lvl="1"/>
            <a:r>
              <a:rPr lang="en-US" dirty="0" smtClean="0"/>
              <a:t>converted to a byte stream</a:t>
            </a:r>
          </a:p>
          <a:p>
            <a:r>
              <a:rPr lang="en-US" dirty="0" smtClean="0"/>
              <a:t>store the object in between program runs</a:t>
            </a:r>
          </a:p>
          <a:p>
            <a:r>
              <a:rPr lang="en-US" dirty="0" smtClean="0"/>
              <a:t>transmit the object over a network</a:t>
            </a:r>
          </a:p>
          <a:p>
            <a:r>
              <a:rPr lang="en-US" dirty="0" smtClean="0"/>
              <a:t>store the data, </a:t>
            </a:r>
            <a:r>
              <a:rPr lang="en-US" b="1" dirty="0" smtClean="0"/>
              <a:t>not the methods / ops</a:t>
            </a:r>
          </a:p>
          <a:p>
            <a:pPr lvl="1"/>
            <a:r>
              <a:rPr lang="en-US" b="1" dirty="0" smtClean="0"/>
              <a:t>not the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85800" y="1752600"/>
            <a:ext cx="2971800" cy="1981200"/>
          </a:xfrm>
          <a:prstGeom prst="cub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25585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Object</a:t>
            </a:r>
            <a:br>
              <a:rPr lang="en-US" dirty="0" smtClean="0"/>
            </a:br>
            <a:r>
              <a:rPr lang="en-US" dirty="0" smtClean="0"/>
              <a:t>ArrayList&lt;Integer&gt;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2743200"/>
            <a:ext cx="2286000" cy="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7113" y="2035314"/>
            <a:ext cx="193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serialization</a:t>
            </a:r>
            <a:endParaRPr lang="en-US" sz="2800" dirty="0"/>
          </a:p>
        </p:txBody>
      </p:sp>
      <p:sp>
        <p:nvSpPr>
          <p:cNvPr id="11" name="Can 10"/>
          <p:cNvSpPr/>
          <p:nvPr/>
        </p:nvSpPr>
        <p:spPr>
          <a:xfrm>
            <a:off x="5891645" y="1510099"/>
            <a:ext cx="2667000" cy="2743200"/>
          </a:xfrm>
          <a:prstGeom prst="can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Storage / Network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8873" y="4884095"/>
            <a:ext cx="260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deserialization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699655" y="4819195"/>
            <a:ext cx="2971800" cy="1981200"/>
          </a:xfrm>
          <a:prstGeom prst="cub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7527" y="5638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Object</a:t>
            </a:r>
            <a:br>
              <a:rPr lang="en-US" dirty="0" smtClean="0"/>
            </a:br>
            <a:r>
              <a:rPr lang="en-US" dirty="0" smtClean="0"/>
              <a:t>ArrayList&lt;Integer&gt;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71456" y="4038600"/>
            <a:ext cx="2220189" cy="1137882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Could just do it by hand</a:t>
            </a:r>
          </a:p>
          <a:p>
            <a:pPr lvl="1"/>
            <a:r>
              <a:rPr lang="en-US" dirty="0" smtClean="0"/>
              <a:t>write out fields and structure to file</a:t>
            </a:r>
          </a:p>
          <a:p>
            <a:pPr lvl="1"/>
            <a:r>
              <a:rPr lang="en-US" dirty="0" smtClean="0"/>
              <a:t>read it back in</a:t>
            </a:r>
          </a:p>
          <a:p>
            <a:r>
              <a:rPr lang="en-US" dirty="0" smtClean="0"/>
              <a:t>Serialization provides an abstraction in place of the "by hand" approach</a:t>
            </a:r>
          </a:p>
          <a:p>
            <a:r>
              <a:rPr lang="en-US" dirty="0" smtClean="0"/>
              <a:t>Much less code to write</a:t>
            </a:r>
          </a:p>
          <a:p>
            <a:r>
              <a:rPr lang="en-US" dirty="0" smtClean="0"/>
              <a:t>Example, Java has a specification for serializing objects</a:t>
            </a:r>
          </a:p>
          <a:p>
            <a:pPr lvl="1"/>
            <a:r>
              <a:rPr lang="en-US" dirty="0" smtClean="0"/>
              <a:t>little effort on your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211763"/>
          </a:xfrm>
        </p:spPr>
        <p:txBody>
          <a:bodyPr/>
          <a:lstStyle/>
          <a:p>
            <a:r>
              <a:rPr lang="en-US" dirty="0" err="1" smtClean="0"/>
              <a:t>java.io.Serializable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Here are the methods in the Serializable interface: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Really, that's it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TAG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A way for a class to mark that is Serializable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64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04800" y="4419600"/>
            <a:ext cx="2286000" cy="762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is serialized, not the class definition</a:t>
            </a:r>
          </a:p>
          <a:p>
            <a:r>
              <a:rPr lang="en-US" dirty="0" smtClean="0"/>
              <a:t>Program that deserializes must have the class definition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ObjectOutputStream</a:t>
            </a:r>
            <a:r>
              <a:rPr lang="en-US" dirty="0" smtClean="0"/>
              <a:t> object to write out Serializable objects</a:t>
            </a:r>
          </a:p>
          <a:p>
            <a:pPr lvl="1"/>
            <a:r>
              <a:rPr lang="en-US" dirty="0" smtClean="0"/>
              <a:t>serialize, deflate, flatten, dehydrate, marshal</a:t>
            </a:r>
          </a:p>
          <a:p>
            <a:r>
              <a:rPr lang="en-US" dirty="0" smtClean="0"/>
              <a:t>Later, use an </a:t>
            </a:r>
            <a:r>
              <a:rPr lang="en-US" dirty="0" err="1" smtClean="0"/>
              <a:t>ObjectInputStream</a:t>
            </a:r>
            <a:r>
              <a:rPr lang="en-US" dirty="0" smtClean="0"/>
              <a:t> to read in </a:t>
            </a:r>
            <a:r>
              <a:rPr lang="en-US" dirty="0"/>
              <a:t>Serializable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deserialize</a:t>
            </a:r>
            <a:r>
              <a:rPr lang="en-US" dirty="0"/>
              <a:t>, </a:t>
            </a:r>
            <a:r>
              <a:rPr lang="en-US" dirty="0" smtClean="0"/>
              <a:t>inflate, unflatten, hydrate, </a:t>
            </a:r>
            <a:r>
              <a:rPr lang="en-US" dirty="0" err="1" smtClean="0"/>
              <a:t>unmarshal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data can be shared by creating a Content Provider</a:t>
            </a:r>
          </a:p>
          <a:p>
            <a:r>
              <a:rPr lang="en-US" dirty="0" smtClean="0"/>
              <a:t>Android has many built in Content Providers for things such as</a:t>
            </a:r>
          </a:p>
          <a:p>
            <a:pPr lvl="1"/>
            <a:r>
              <a:rPr lang="en-US" dirty="0" smtClean="0"/>
              <a:t>audio 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ObjectOutputStream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CS307 / CS314</a:t>
            </a:r>
          </a:p>
          <a:p>
            <a:r>
              <a:rPr lang="en-US" dirty="0" smtClean="0"/>
              <a:t>Evil Hangman test cases</a:t>
            </a:r>
          </a:p>
          <a:p>
            <a:r>
              <a:rPr lang="en-US" dirty="0" smtClean="0"/>
              <a:t>play the game and test student results</a:t>
            </a:r>
          </a:p>
          <a:p>
            <a:r>
              <a:rPr lang="en-US" dirty="0" smtClean="0"/>
              <a:t>for each guess we want the patterns and the number of words in each pattern</a:t>
            </a:r>
          </a:p>
          <a:p>
            <a:pPr lvl="1"/>
            <a:r>
              <a:rPr lang="en-US" dirty="0" smtClean="0"/>
              <a:t>Map&lt;String, Integer&gt;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Create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66" y="1295400"/>
            <a:ext cx="8229600" cy="5867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LATER FOR EACH GUESS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methods (</a:t>
            </a:r>
            <a:r>
              <a:rPr lang="en-US" dirty="0" err="1" smtClean="0"/>
              <a:t>writeInt</a:t>
            </a:r>
            <a:r>
              <a:rPr lang="en-US" dirty="0" smtClean="0"/>
              <a:t>, …) for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" y="1295400"/>
            <a:ext cx="922888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" y="3657600"/>
            <a:ext cx="8086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71927" y="4977244"/>
            <a:ext cx="4164167" cy="47105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ObjectOutputStream</a:t>
            </a:r>
            <a:r>
              <a:rPr lang="en-US" dirty="0" smtClean="0"/>
              <a:t> </a:t>
            </a:r>
            <a:r>
              <a:rPr lang="en-US" dirty="0" err="1" smtClean="0"/>
              <a:t>writeObject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620000" cy="171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4536"/>
            <a:ext cx="8382000" cy="254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ObjectOutputStream</a:t>
            </a:r>
            <a:r>
              <a:rPr lang="en-US" dirty="0" smtClean="0"/>
              <a:t> Data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03749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 - not human readable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239000" cy="57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1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ready to run tests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the guesses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92245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" y="3962400"/>
            <a:ext cx="8838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6200" y="5143500"/>
            <a:ext cx="8789671" cy="15621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sub-interface </a:t>
            </a:r>
            <a:r>
              <a:rPr lang="en-US" dirty="0"/>
              <a:t>of </a:t>
            </a:r>
            <a:r>
              <a:rPr lang="en-US" dirty="0" smtClean="0"/>
              <a:t>Serializable</a:t>
            </a:r>
          </a:p>
          <a:p>
            <a:r>
              <a:rPr lang="en-US" dirty="0" smtClean="0"/>
              <a:t>Gives more control over the format of the serialization to the class itself</a:t>
            </a:r>
          </a:p>
          <a:p>
            <a:r>
              <a:rPr lang="en-US" dirty="0" smtClean="0"/>
              <a:t>Two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9637"/>
            <a:ext cx="9248953" cy="30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ObjectOutputStream</a:t>
            </a:r>
            <a:r>
              <a:rPr lang="en-US" dirty="0" smtClean="0"/>
              <a:t> will test if object is Serializable</a:t>
            </a:r>
          </a:p>
          <a:p>
            <a:pPr lvl="1"/>
            <a:r>
              <a:rPr lang="en-US" dirty="0" smtClean="0"/>
              <a:t>if not, throws an exception</a:t>
            </a:r>
          </a:p>
          <a:p>
            <a:r>
              <a:rPr lang="en-US" dirty="0" smtClean="0"/>
              <a:t>Then tests if Externalizable</a:t>
            </a:r>
          </a:p>
          <a:p>
            <a:pPr lvl="1"/>
            <a:r>
              <a:rPr lang="en-US" dirty="0" smtClean="0"/>
              <a:t>if so calls the </a:t>
            </a:r>
            <a:r>
              <a:rPr lang="en-US" dirty="0" err="1" smtClean="0"/>
              <a:t>writeExtenal</a:t>
            </a:r>
            <a:r>
              <a:rPr lang="en-US" dirty="0" smtClean="0"/>
              <a:t> method on the object</a:t>
            </a:r>
          </a:p>
          <a:p>
            <a:pPr lvl="1"/>
            <a:r>
              <a:rPr lang="en-US" dirty="0" smtClean="0"/>
              <a:t>if not, uses default specification for 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parcel and Parcelable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Again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can you add to Bundles?</a:t>
            </a:r>
          </a:p>
          <a:p>
            <a:r>
              <a:rPr lang="en-US" dirty="0" smtClean="0"/>
              <a:t>Recall Bundles sent to </a:t>
            </a:r>
            <a:r>
              <a:rPr lang="en-US" dirty="0" err="1" smtClean="0"/>
              <a:t>onCreate</a:t>
            </a:r>
            <a:r>
              <a:rPr lang="en-US" dirty="0" smtClean="0"/>
              <a:t> when restoring an Activity</a:t>
            </a:r>
          </a:p>
          <a:p>
            <a:r>
              <a:rPr lang="en-US" dirty="0" smtClean="0"/>
              <a:t>Bundles attached to Intents</a:t>
            </a:r>
          </a:p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Bundle, byte, char, </a:t>
            </a:r>
            <a:r>
              <a:rPr lang="en-US" dirty="0" err="1" smtClean="0"/>
              <a:t>CharSequence</a:t>
            </a:r>
            <a:r>
              <a:rPr lang="en-US" dirty="0" smtClean="0"/>
              <a:t> (includes String), float, Parcelable, Serializable, short, Size (width and height)</a:t>
            </a:r>
          </a:p>
          <a:p>
            <a:pPr lvl="1"/>
            <a:r>
              <a:rPr lang="en-US" dirty="0" smtClean="0"/>
              <a:t>arrays and </a:t>
            </a:r>
            <a:r>
              <a:rPr lang="en-US" dirty="0" err="1" smtClean="0"/>
              <a:t>ArrayLists</a:t>
            </a:r>
            <a:r>
              <a:rPr lang="en-US" dirty="0" smtClean="0"/>
              <a:t>  of some of those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shared 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Parcelable?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Parcel:</a:t>
            </a:r>
          </a:p>
          <a:p>
            <a:r>
              <a:rPr lang="en-US" dirty="0" smtClean="0"/>
              <a:t>Android class for sending data via IPC</a:t>
            </a:r>
          </a:p>
          <a:p>
            <a:r>
              <a:rPr lang="en-US" dirty="0" smtClean="0"/>
              <a:t>Inter Process Communication</a:t>
            </a:r>
          </a:p>
          <a:p>
            <a:r>
              <a:rPr lang="en-US" dirty="0" smtClean="0"/>
              <a:t>Send an object (data) from one process to another</a:t>
            </a:r>
          </a:p>
          <a:p>
            <a:r>
              <a:rPr lang="en-US" dirty="0" smtClean="0"/>
              <a:t>Generally faster (at run time) than Serializable</a:t>
            </a:r>
          </a:p>
          <a:p>
            <a:pPr lvl="1"/>
            <a:r>
              <a:rPr lang="en-US" dirty="0" smtClean="0"/>
              <a:t>long term storage vs. short term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Parcelable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have class implement interface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writeToParcel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not just a Tag interface</a:t>
            </a:r>
          </a:p>
          <a:p>
            <a:pPr lvl="1"/>
            <a:r>
              <a:rPr lang="en-US" dirty="0" smtClean="0"/>
              <a:t>writes current state of object to Parcel</a:t>
            </a:r>
          </a:p>
          <a:p>
            <a:pPr lvl="1"/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writeToParcel</a:t>
            </a:r>
            <a:r>
              <a:rPr lang="fr-FR" dirty="0"/>
              <a:t> (</a:t>
            </a:r>
            <a:r>
              <a:rPr lang="fr-FR" dirty="0" err="1"/>
              <a:t>Parcel</a:t>
            </a:r>
            <a:r>
              <a:rPr lang="fr-FR" dirty="0"/>
              <a:t> </a:t>
            </a:r>
            <a:r>
              <a:rPr lang="fr-FR" dirty="0" err="1"/>
              <a:t>dest</a:t>
            </a:r>
            <a:r>
              <a:rPr lang="fr-FR" dirty="0"/>
              <a:t>, int flags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add a static field named CREATOR to class </a:t>
            </a:r>
          </a:p>
          <a:p>
            <a:pPr lvl="2"/>
            <a:r>
              <a:rPr lang="en-US" dirty="0" smtClean="0"/>
              <a:t>object that implements </a:t>
            </a:r>
            <a:r>
              <a:rPr lang="en-US" dirty="0" err="1" smtClean="0"/>
              <a:t>Parcelable.Creator</a:t>
            </a:r>
            <a:r>
              <a:rPr lang="en-US" dirty="0" smtClean="0"/>
              <a:t> interface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28700"/>
            <a:ext cx="63627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storage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stored in a private database</a:t>
            </a:r>
          </a:p>
          <a:p>
            <a:r>
              <a:rPr lang="en-US" dirty="0" smtClean="0"/>
              <a:t>More on this next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on web with your own network server</a:t>
            </a:r>
          </a:p>
          <a:p>
            <a:r>
              <a:rPr lang="en-US" dirty="0" smtClean="0"/>
              <a:t>Use wireless or carrier network to store and retrieve data on web based server</a:t>
            </a:r>
          </a:p>
          <a:p>
            <a:r>
              <a:rPr lang="en-US" dirty="0" smtClean="0"/>
              <a:t>classes from java.net and android.net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Private primitive data stored in key-value pairs</a:t>
            </a:r>
          </a:p>
          <a:p>
            <a:r>
              <a:rPr lang="en-US" dirty="0" err="1" smtClean="0"/>
              <a:t>SharedPreferences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Store and retrieve key-value pairs of data</a:t>
            </a:r>
          </a:p>
          <a:p>
            <a:pPr lvl="1"/>
            <a:r>
              <a:rPr lang="en-US" dirty="0" smtClean="0"/>
              <a:t>keys are Strings</a:t>
            </a:r>
          </a:p>
          <a:p>
            <a:pPr lvl="1"/>
            <a:r>
              <a:rPr lang="en-US" dirty="0" smtClean="0"/>
              <a:t>values are Strings,  Sets of Strings, boolean, float, int, or long</a:t>
            </a:r>
          </a:p>
          <a:p>
            <a:pPr lvl="1"/>
            <a:r>
              <a:rPr lang="en-US" dirty="0" smtClean="0"/>
              <a:t>So, somewhat limited options</a:t>
            </a:r>
          </a:p>
          <a:p>
            <a:r>
              <a:rPr lang="en-US" dirty="0" smtClean="0"/>
              <a:t>Not strictly for app </a:t>
            </a:r>
            <a:r>
              <a:rPr lang="en-US" i="1" dirty="0" smtClean="0"/>
              <a:t>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Several levels of preferences:</a:t>
            </a:r>
          </a:p>
          <a:p>
            <a:r>
              <a:rPr lang="en-US" dirty="0" err="1" smtClean="0"/>
              <a:t>getPreferences</a:t>
            </a:r>
            <a:r>
              <a:rPr lang="en-US" dirty="0" smtClean="0"/>
              <a:t>(int mode) for the Activity's Preferences</a:t>
            </a:r>
          </a:p>
          <a:p>
            <a:pPr lvl="1"/>
            <a:r>
              <a:rPr lang="en-US" dirty="0" smtClean="0"/>
              <a:t>name based on Activity</a:t>
            </a:r>
          </a:p>
          <a:p>
            <a:r>
              <a:rPr lang="en-US" dirty="0" err="1" smtClean="0"/>
              <a:t>getSharedPreferences</a:t>
            </a:r>
            <a:r>
              <a:rPr lang="en-US" dirty="0" smtClean="0"/>
              <a:t>(String name, int mode) for a an Application's shared preferences</a:t>
            </a:r>
          </a:p>
          <a:p>
            <a:pPr lvl="1"/>
            <a:r>
              <a:rPr lang="en-US" dirty="0" smtClean="0"/>
              <a:t>multiple activities</a:t>
            </a:r>
          </a:p>
          <a:p>
            <a:r>
              <a:rPr lang="en-US" dirty="0" err="1"/>
              <a:t>PreferenceManager</a:t>
            </a:r>
            <a:r>
              <a:rPr lang="en-US" dirty="0"/>
              <a:t>. </a:t>
            </a:r>
            <a:r>
              <a:rPr lang="en-US" dirty="0" err="1" smtClean="0"/>
              <a:t>getDefaultSharedPreferences</a:t>
            </a:r>
            <a:r>
              <a:rPr lang="en-US" dirty="0" smtClean="0"/>
              <a:t>() for system wide preferences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Obtain a </a:t>
            </a:r>
            <a:r>
              <a:rPr lang="en-US" dirty="0" err="1" smtClean="0"/>
              <a:t>SharedPreferences</a:t>
            </a:r>
            <a:r>
              <a:rPr lang="en-US" dirty="0" smtClean="0"/>
              <a:t> object for application using these methods:</a:t>
            </a:r>
          </a:p>
          <a:p>
            <a:pPr lvl="1"/>
            <a:r>
              <a:rPr lang="en-US" dirty="0" err="1" smtClean="0"/>
              <a:t>getSharedPreferences</a:t>
            </a:r>
            <a:r>
              <a:rPr lang="en-US" dirty="0" smtClean="0"/>
              <a:t>(String name, int mode)</a:t>
            </a:r>
          </a:p>
          <a:p>
            <a:pPr lvl="1"/>
            <a:r>
              <a:rPr lang="en-US" dirty="0" err="1" smtClean="0"/>
              <a:t>getPreferences</a:t>
            </a:r>
            <a:r>
              <a:rPr lang="en-US" dirty="0" smtClean="0"/>
              <a:t>(int mode)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3733800"/>
            <a:ext cx="901930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obtaining </a:t>
            </a:r>
            <a:r>
              <a:rPr lang="en-US" dirty="0" err="1" smtClean="0"/>
              <a:t>SharedPreferences</a:t>
            </a:r>
            <a:r>
              <a:rPr lang="en-US" dirty="0" smtClean="0"/>
              <a:t> object:</a:t>
            </a:r>
          </a:p>
          <a:p>
            <a:pPr lvl="1"/>
            <a:r>
              <a:rPr lang="en-US" dirty="0" smtClean="0"/>
              <a:t>call edit() method on object  to get a </a:t>
            </a:r>
            <a:r>
              <a:rPr lang="en-US" dirty="0" err="1" smtClean="0"/>
              <a:t>SharedPreferences.Editor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place data by calling put methods on the </a:t>
            </a:r>
            <a:r>
              <a:rPr lang="en-US" dirty="0" err="1" smtClean="0"/>
              <a:t>SharedPreferences.Editor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also possible to clear all data or remove a particular key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1607</Words>
  <Application>Microsoft Office PowerPoint</Application>
  <PresentationFormat>On-screen Show (4:3)</PresentationFormat>
  <Paragraphs>327</Paragraphs>
  <Slides>55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CS371m - Mobile Computing</vt:lpstr>
      <vt:lpstr>Saving State</vt:lpstr>
      <vt:lpstr>Storing Data</vt:lpstr>
      <vt:lpstr>Sharing Data</vt:lpstr>
      <vt:lpstr>shared preferences</vt:lpstr>
      <vt:lpstr>Shared Preferences</vt:lpstr>
      <vt:lpstr>SharedPreferences</vt:lpstr>
      <vt:lpstr>Using SharedPreferences</vt:lpstr>
      <vt:lpstr>Writing to SharedPreferences</vt:lpstr>
      <vt:lpstr>Limited Data Types for SharedPreferences</vt:lpstr>
      <vt:lpstr>Writing to SharedPreferences</vt:lpstr>
      <vt:lpstr>Reading From Shared Preferences</vt:lpstr>
      <vt:lpstr>Shared Preferences File</vt:lpstr>
      <vt:lpstr>Preference Activity</vt:lpstr>
      <vt:lpstr>internal storage</vt:lpstr>
      <vt:lpstr>Internal Storage </vt:lpstr>
      <vt:lpstr>Internal Storage</vt:lpstr>
      <vt:lpstr>Writing to Files</vt:lpstr>
      <vt:lpstr>Reading from Files</vt:lpstr>
      <vt:lpstr>Static Files</vt:lpstr>
      <vt:lpstr>Cache Files</vt:lpstr>
      <vt:lpstr>Internal Files - Other Useful Methods</vt:lpstr>
      <vt:lpstr>External files</vt:lpstr>
      <vt:lpstr>External Storage</vt:lpstr>
      <vt:lpstr>Checking Media Availability</vt:lpstr>
      <vt:lpstr>Checking Media State</vt:lpstr>
      <vt:lpstr>Accessing Files on External Storage</vt:lpstr>
      <vt:lpstr>External File Directory</vt:lpstr>
      <vt:lpstr>External Data Shared Files</vt:lpstr>
      <vt:lpstr>Sharing Data</vt:lpstr>
      <vt:lpstr>Examining Shared Directories</vt:lpstr>
      <vt:lpstr>Result</vt:lpstr>
      <vt:lpstr>object serialization</vt:lpstr>
      <vt:lpstr>Object Serialization</vt:lpstr>
      <vt:lpstr>Object Serialization</vt:lpstr>
      <vt:lpstr>Serialization - Why?</vt:lpstr>
      <vt:lpstr>Serialization in Java</vt:lpstr>
      <vt:lpstr>Serialization in Java</vt:lpstr>
      <vt:lpstr>Serialization in Java</vt:lpstr>
      <vt:lpstr>ObjectOutputStream Example</vt:lpstr>
      <vt:lpstr>ObjectOutputStream Example Create tests</vt:lpstr>
      <vt:lpstr>ObjectOutputStream writeObject</vt:lpstr>
      <vt:lpstr>ObjectOutputStream Data Methods</vt:lpstr>
      <vt:lpstr>Output File - not human readable</vt:lpstr>
      <vt:lpstr>ObjectInputStream</vt:lpstr>
      <vt:lpstr>Externalizable </vt:lpstr>
      <vt:lpstr>Externalizable</vt:lpstr>
      <vt:lpstr>parcel and Parcelable</vt:lpstr>
      <vt:lpstr>Bundles Again</vt:lpstr>
      <vt:lpstr>Parcelable?</vt:lpstr>
      <vt:lpstr>Parcelable</vt:lpstr>
      <vt:lpstr>Typical Implementation</vt:lpstr>
      <vt:lpstr>other storage options</vt:lpstr>
      <vt:lpstr>SQLite Database</vt:lpstr>
      <vt:lpstr>Network Connection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239</cp:revision>
  <cp:lastPrinted>2012-01-30T16:00:04Z</cp:lastPrinted>
  <dcterms:created xsi:type="dcterms:W3CDTF">2012-01-17T18:47:14Z</dcterms:created>
  <dcterms:modified xsi:type="dcterms:W3CDTF">2016-05-25T20:39:59Z</dcterms:modified>
</cp:coreProperties>
</file>