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4" r:id="rId3"/>
    <p:sldId id="257" r:id="rId4"/>
    <p:sldId id="292" r:id="rId5"/>
    <p:sldId id="296" r:id="rId6"/>
    <p:sldId id="297" r:id="rId7"/>
    <p:sldId id="258" r:id="rId8"/>
    <p:sldId id="298" r:id="rId9"/>
    <p:sldId id="259" r:id="rId10"/>
    <p:sldId id="290" r:id="rId11"/>
    <p:sldId id="291" r:id="rId12"/>
    <p:sldId id="315" r:id="rId13"/>
    <p:sldId id="316" r:id="rId14"/>
    <p:sldId id="293" r:id="rId15"/>
    <p:sldId id="294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313" r:id="rId30"/>
    <p:sldId id="312" r:id="rId31"/>
    <p:sldId id="273" r:id="rId32"/>
    <p:sldId id="295" r:id="rId33"/>
    <p:sldId id="299" r:id="rId34"/>
    <p:sldId id="300" r:id="rId35"/>
    <p:sldId id="274" r:id="rId36"/>
    <p:sldId id="275" r:id="rId37"/>
    <p:sldId id="278" r:id="rId38"/>
    <p:sldId id="301" r:id="rId39"/>
    <p:sldId id="277" r:id="rId40"/>
    <p:sldId id="279" r:id="rId41"/>
    <p:sldId id="276" r:id="rId42"/>
    <p:sldId id="280" r:id="rId43"/>
    <p:sldId id="302" r:id="rId44"/>
    <p:sldId id="303" r:id="rId45"/>
    <p:sldId id="304" r:id="rId46"/>
    <p:sldId id="283" r:id="rId47"/>
    <p:sldId id="284" r:id="rId48"/>
    <p:sldId id="285" r:id="rId49"/>
    <p:sldId id="286" r:id="rId50"/>
    <p:sldId id="287" r:id="rId51"/>
    <p:sldId id="305" r:id="rId52"/>
    <p:sldId id="288" r:id="rId53"/>
    <p:sldId id="289" r:id="rId54"/>
    <p:sldId id="317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2230" autoAdjust="0"/>
  </p:normalViewPr>
  <p:slideViewPr>
    <p:cSldViewPr>
      <p:cViewPr varScale="1">
        <p:scale>
          <a:sx n="85" d="100"/>
          <a:sy n="85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18.2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3852 11261,'0'-21,"21"21,-21 0,21 0,1 0,-1 0,-21 0,42 0,-21 0,22 0,20 0,-21 0,43 0,-64 0,0 0,1 0,-22 0,21 0,21 0,-42 0,42 0,-20 0,-22 0,42 0,-21 0,0 0,0 0,1 0,-1 0,0 0,42 0,-41 0,-22 0,21 0,0 0,-21 0,42-22,-21 22,-21 0,22 0,20 0,-42-21,63 0,-63 0,43 21,-22 0,-21 0,42 0,-21 0,22-21,-22 21,0 0,0 0,0 0,-21 0,22 0,-1 0,0 0,0 0,0 0,-21 0,21 0,22 0,-43 0,42 0,-42 0,21 0,22 0,-1 0,-21 21,0-21,-21 21,21-21,22 0,-43 0,42 0,-21 0,22 21,20 0,-63-21,42 22,22-1,-22 0,1-21,-22 21,42-21,1 0,-43 0,64 0,-22 21,1-21,-22 0,21 0,-20 0,-1 21,0-21,-20 0,20 0,0 0,22 0,-22 0,0 0,-20 0,83 0,-62 0,20 0,-42 0,22 0,-22 0,0 0,0 0,22 0,-22 0,42 0,1 0,-43 0,42 0,-20 0,41 0,-20 0,-43 0,21 0,1 22,-22-22,42 0,-41 0,-1 21,0-21,0 0,0 0,0 0,-21 0,22 0,20 0,-21 0,21 0,-42 0,64 0,-64 0,21 0,0 0,0 0,-21 0,64 0,-64 0,42 0,-21 0,22 0,-1 0,-21 0,43 0,42 0,-106 0,42 0,-21 0,21 0,-20 0,41 0,-21 0,-42 0,22 0,20 0,0 0,-42 0,21 0,-21 0,43 0,-22 0,21 0,-21-21,22-1,20 22,-42 0,43 0,-1 0,-63 0,64 0,-64 0,21 0,0 0,0 0,22 0,-1 0,43 0,-22 0,-20 0,-1 0,0 0,-21 0,43 0,-43 22,0-22,22 0,-43 0,42 0,-21 0,0 0,0 0,-21 0,22 0,20 0,-21 21,21-21,-20 0,20 0,0 0,-21 0,22 0,-1 0,-21 0,22 0,-43 0,42 0,0 0,43 0,-43 0,-21 0,22-21,-1 21,0 0,22 0,-43 0,21 0,-20 0,-1-22,0 22,0 0,0 0,22 0,-22 0,21 0,-21 0,0 0,22 22,-1-22,-21 0,0 21,-21-21,22 0,20 0,21 0,-20 0,-22 0,42 0,1 0,-64 0,21 0,0 21,43 0,-1-21,-42 0,43 21,-43-21,0 0,22 21,-43-21,42 0,-21 0,43 0,-43 0,0 0,42 0,-63 0,22 0,-22 0,42 0,-42 22,42-22,1 0,-1 0,-21 0,21 0,22 0,-22 0,-21 0,43 0,-22 0,22 0,-43 0,0 0,21 0,-42 0,43 0,-22 0,0 0,43 0,-43 0,42 0,-20-22,-43 22,63 0,-42 0,22-21,-1 0,-21 21,21 0,-42 0,43-21,-1 21,-21 0,22 0,-1 0,0 0,-21 0,-21 0,43 0,-22 0,42-21,-20 21,-43 0,42 0,-21 0,0 0,22 0,-43 0,21 0,0 0,21 0,-20 0,20 0,0-21,-21 21,-21-22,22 22,20 0,0 0,22 0,-64 0,42 0,-21 0,22 0,20 0,-21 0,1 0,-22 0,21 0,-21 0,1 0,20 0,21 0,1 0,-1 0,-20 0,41 0,-20-42,-22 42,-42 0,85 0,-85-21,21 21,21-21,22 21,-22-21,-21 21,22-22,-1 22,22 0,-22 0,-21 0,0 0,0 0,22 0,-22 0,0 0,21 0,22-21,-64 21,42 0,1 0,-22 0,0 21,21-21,22 22,-1-22,-20 21,62-21,1 21,-63-21,62 21,-41-21,-22 0,1 0,20 0,-42 0,0 0,1 0,20 0,-21 0,21 0,1 0,-1-21,0 21,22 0,-43 0,21 0,-20-21,20 21,64 0,-85 0,0 0,21 0,-42 0,64 0,21 0,-43 0,0 21,-21 0,43-21,-43 0,21 0,-20 0,-22 0,21 0,21 0,-21 0,0 0,1 0,-1 0,21 0,-42-21,42 21,-20 0,-1 0,42 0,-42 0,22 0,-22 0,21 0,22 0,-43 0,42 0,-20 0,-1 0,-21 0,22 0,-22 0,0 0,0 0,0 0,22 0,-1 0,-21 0,21 0,-20 0,41 0,-42 0,-21 0,43 0,-22 0,0 0,0 0,-21 0,21 0,0 0,1 0,-22 0,42 0,-21 0,21 0,22 0,-22 0,1 0,-43 0,63 0,-21 0,1 0,-1 0,0 0,1 0,-22 0,-21 0,21 0,0 0,-21 0,21 0,1 0,-22 21,0-21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23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19621 11494,'-21'0,"-21"0,-1 0,-20 0,-43 0,43 0,41 0,-62-22,-1 22,-42 0,42 0,1-21,20 21,-20 0,20 0,1 0,-22 0,21-21,-41 0,-1 21,42 0,-20-42,20 20,1 1,20 21,-41-21,41 21,1 0,-43 0,22 0,20 0,-20 0,42 0,0 0,-43 0,22 0,21 0,21 0,-43-21,22 21,0 0,-21 0,20 0,-20-21,21 21,0 0,0 0,-22 0,22 0,0 0,0 0,-22 0,22 0,0 0,-21 0,-1 0,22 0,-21 21,21-21,-22 0,22 21,-42-21,20 0,1 0,0 0,-22 0,22 0,0 21,-22 0,-21-21,22 0,21 22,-22-1,-21-21,64 0,0 0,-21 0,-43 0,85 0,-42 0,-1 0,1 0,21 0,21 0,-21 0,-22 21,43-21,-42 0,0 21,-43-21,0 21,22-21,42 0,0 0,-1 0,-20 0,0 0,42 0,-64 0,22 0,-22 21,43-21,0 0,-42 0,20 0,-20 0,42 0,-22 0,-41 0,84 0,-64 0,22 0,-22 0,1 0,20 0,1 0,-21 0,20 0,-20 0,-1-21,43 21,-42 0,20-21,1 21,-22-21,22 21,0 0,-1 0,1 0,-21 0,41 0,1 0,0 0,21 0,-42 0,-1 0,22 0,0 0,0 0,21 0,-21 0,0 0,21 0,-43 0,1 0,42 21,-64-21,43 0,-21 21,0-21,-1 0,22 0,0 0,0 0,0 0,21 0,-22 0,-20 0,21 0,0 0,-22 0,1 0,42 0,-42 0,-22 0,22 0,-43 0,64 0,-64 0,22 0,-1 0,1 0,-22 0,22 0,-1 0,-20 0,41 0,1 0,0 0,20 21,-20-21,42 0,-21 22,0-22,0 0,-1 0,-20 0,-21 0,20 21,1-21,21 0,-22 0,-20 21,-1-21,1 0,42 0,-64 0,64 0,-43 0,1 0,21 0,-1 0,-20 0,42 0,-43 0,43 0,-21 0,20 0,-20-21,21 21,0 0,21 0,-43 0,22 0,-21 0,21 0,21 0,-21 0,-1 0,1 0,-21-21,42 21,-21 0,-22 0,43 0,-42 0,42 0,-63 0,41 0,-41 0,-22 0,64-22,-42 22,-43 0,85 0,-43 0,-21 0,-20 0,83 0,-20 0,0 0,21 0,-22 22,22-22,-64 0,22 0,63 0,-42 0,-22 0,22-22,21 22,-1 0,-41 0,21 0,20-21,1 21,-21 0,21 0,0 0,-1 0,-41 0,42 0,21 0,-64 0,22 0,-64 0,85 0,-43 0,1 0,42 0,-22 0,22 0,0 0,-21 0,21 0,-22 0,1 0,0 0,-1 0,1 0,0 0,20 0,-62 0,63 0,21 0,-22 0,1 0,0 0,21 0,-42 0,21 0,-1 0,-20-21,21 21,-21 0,20 0,-41 0,63 0,-21 0,0 0,-22 0,22-21,-42 21,20-21,22 21,0 0,-21 0,-1 0,1 0,0 0,-22 0,22 0,-22 21,-20-21,62 0,-62 0,20 0,64 0,-42 0,21 21,-22-21,-20 21,42 0,21 1,-21-22,-22 21,22 0,-21-21,21 0,21 0,-22 0,1 21,0-21,21 21,-42 0,-1 1,43-1,-84 0,41 0,-41-21,63 0,-1 0,-20 0,0 21,21-21,-22 21,22-21,-42 0,-1 0,22 0,-22 22,22-22,21 0,-22 0,-20 0,42 0,-22 0,-20 0,-1 0,64 0,-63-22,63 22,-42 0,20 0,1-21,21 0,-21 21,0 0,0-21,-22 21,22-21,21 21,-42-21,21 21,-22-22,22 22,0 0,-21 0,-1-21,22 21,-21-21,0 21,-1 0,1 0,42-21,-42 21,20 0,1 0,0 0,0 0,0 0,0 0,21-21,-22 21,1 0,21 0,-21 0,21 0,0-21,0-1,21 22,22 0,-22-21,63 21,43-21,22 21,-86-21,64 0,-21 21,-43 0,-41 0,126 0,-85 0,1 0,20 0,-41 0,20 0,-20 0,-22 0,-21 0,21 0,0 21,21 0,1-21,-43 21,42-21,-42 0,42 0,22 0,-43 21,0-21,0 0,22 22,-1-22,0 0,-20 0,-1 21,-21-21,21 0,0 0,-21 21,0-21,0 0,21 0,0 0,1 0,-22 0,21 0,21 0,0 0,-20 0,20 0,0 0,1 0,41-21,-41 21,41 0,-20 0,-1 0,-63 0,43 0,-22 0,-21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30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15790,'21'0,"0"0,-21 0,21 0,0 0,1 0,20 0,-21 0,0 0,0 0,1 0,-1 0,21 0,-21 0,0 0,1 0,-1 0,-21 0,21 0,0 0,0 0,0 0,22 0,-43 0,21 0,21 0,-21 0,1 0,-22 0,21 0,0 0,0 0,-21 0,42 0,-42 0,0 0,43 0,-1 0,-21 0,0 0,1 0,-22 0,42 0,-21 0,21 22,1-22,-22 0,0 0,0 0,-21 0,64 0,-43 0,0 0,0 0,-21 0,43 0,-43 0,42 0,0 0,-42 0,21 0,1 0,-22 0,21 0,0 0,21 0,1 0,-43 0,42 0,-21 0,0 0,22 0,-43 0,42 0,-42 0,21 0,0 0,0 0,22 0,-22 0,-21 0,63 0,-20 0,-1 0,22 0,-64 0,42 0,21 0,-20-22,20 22,-20 0,20-21,-21 21,-20-21,20 21,43-21,-64 0,42 0,-42 21,-21 0,22 0,62-22,-41 22,20-21,64 0,-127 21,85 0,-64-21,21 21,22-21,-64 21,21 0,0 0,21-21,-20 21,-1 0,21 0,-21 0,22-22,-1 22,-21 0,21 0,1 0,-22 0,21 0,1 0,-22 0,0 0,21 0,-21 0,-21 0,43 0,-22 22,0-22,0 0,0 0,22 0,-43 0,42 0,0 0,-20 0,20 0,-42-22,63 22,-41 0,-1 0,42 0,-20 0,20-21,-21 21,-42-21,22 21,-1 0,-21 0,21 0,0 0,0 0,0 0,1 0,20 0,-21 0,-21 0,42 0,-20 0,20 0,0 0,-21 0,1 0,-1 0,42 0,-42 0,1 0,-1 0,0 21,0-21,43 21,-64-21,42 0,0 22,1-22,-1 0,-21 0,21 21,22-21,-43 21,43-21,-22 0,21 21,-20-21,-22 0,0 0,21 21,1-21,-22 21,0-21,0 22,0-22,1 0,-22 0,42 0,-21 0,0 0,22 0,-43 0,21 21,21-21,-42 0,21 0,0 0,22 21,-1-21,-42 21,21-21,22 0,-1 0,43 0,-64 0,21 0,-21 0,85 0,-21 0,-22 0,43 0,-64 0,1 0,-1 0,64 0,-64 0,43-21,-64 21,64-21,-22 21,1-21,-1-1,-42 22,1 0,41-21,22 21,-85 0,42 0,0 0,43 0,-21 0,41 21,-62-21,-1 0,22 0,-1 0,85 0,-84 0,-22 0,-21 0,43 0,-1 0,-63 0,64 0,-43 22,85-22,-22 0,-62 0,20 0,-21 0,21 0,1 0,-22 21,42 0,-20-21,-1 0,22 21,-22-21,21 0,22 0,-21 0,-43 0,21 21,-21-21,0 43,1-43,-1 0,0 0,0 0,-21 0,21 0,22 0,-43 0,42 0,-21 0,21 0,22 0,-43 0,43 0,-22 0,-21 0,21 0,-42-22,64 22,-43 0,0-21,0 21,64 0,-64 0,0-21,43 21,21 0,-64-21,42 21,1 0,-22 0,0 0,-20-21,-1 21,21 0,-42 0,42 0,-20 0,20 0,-21 0,0 0,22 0,-43 0,42 0,-21 0,21 0,1 0,-43 0,63 0,-42 0,1 0,20 0,0 0,43 0,-22 0,22 0,-21 0,-22 0,0 0,-21 0,43 0,-22 0,-21 0,64 0,-64 0,22 21,-1-21,-21 0,21 0,-20 0,20 0,0 0,22 0,-22 0,-21 0,-21 0,21 0,1 0,20 0,21 0,-41 0,-1 0,21 0,0 0,-20 0,-1 0,21 0,-42 0,42 0,-20 0,-1 0,21 0,-21 21,0-21,1 0,-1 0,0 0,0 0,43 0,-1 42,-42-42,0 43,1-43,-1 0,21 21,-21-21,-21 0,21 0,1 0,-1 21,-21-21,21 42,0-42,-21 0,42 22,1-1,-43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33.5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17462 16256,'-63'0,"20"0,1 0,0 0,-22 0,1 0,63-21,-64 21,22-21,-22 21,22 0,-21-21,-1 21,43 0,-21 0,-1 0,1 0,0 0,20 0,-20 0,-21 0,41 0,-41 0,21 0,-22 0,1-22,41 22,-41 0,42 0,-22 0,22-21,-21 21,21 0,21 0,-64 0,43 0,-42 0,-43 0,21 0,43 0,-1 0,1 0,-64-21,64 21,-43 0,43-21,0 0,-107 21,107-21,-21 21,-64 0,105 0,1 0,-21-22,-43 22,22 0,20 0,1 0,0 0,21 0,-1 0,-20 0,21 0,0 0,-22 0,43 0,-42 0,-21 0,41 0,-20 0,0 0,-1 0,22 0,-42 0,20 0,1 0,-21 0,-1 0,1 0,-1 22,1-1,-22 0,-63 21,84-42,43 21,-64 1,22-1,-1-21,1 21,-1-21,1 0,63 0,-21 0,-22 0,22 0,0 0,-21 0,-1 0,43 0,-21 0,0 0,21 0,-42 0,21 0,21 0,0 0,-22 0,1-21,0 21,-64 0,22 0,63 0,-64 0,64 0,-105 0,62 0,1 0,-43 0,64 0,-21 0,-22 0,-20-21,62 21,-20 0,-21 0,20 0,22 0,-21 0,21 0,-22 0,22 0,-42 0,20 0,-20 0,42 0,-1 0,1 0,0 0,-42 0,-1 0,43 0,-64-22,43 22,42 0,-42 0,-43 0,64 0,0 0,-1 0,1 0,-21 0,0 0,-43 0,85 0,-21 0,21 0,-64 0,43 0,-21 0,-1 0,1 0,0 0,-43 0,0 0,-20 0,62 0,-41 0,20 0,22 0,-1 0,22 0,21 0,-42 0,-22 0,22 0,-21 0,-1 0,-21 0,1 22,41-22,-41 0,20 0,43 0,-42 0,-1 0,1 0,20 0,-41 0,41 0,-105 0,148 0,-42 0,21 0,-22 0,22 0,0 0,-21 0,42 0,-43 0,1 0,-22 0,1 0,21 0,-22 0,43 0,0 0,-22 0,22 0,-63 0,20 0,22 0,-1 21,-20-21,21 0,-1 0,1 0,-43 0,22 21,20-21,-20 0,-22 0,43 0,-43 0,22 0,-1 0,-20 0,41-21,22 21,-85 0,43-21,-1 21,43 0,-85 0,0-22,-21 22,64-21,21 21,20 0,-62 0,20 0,22 0,0 0,-22 0,43 0,-21 0,-1 0,-20 0,20 0,-62 0,105 0,-43 0,1 0,0 0,20 0,-20 0,-21 0,20 0,-41 0,62 0,-41 0,-1 0,43 0,0 0,0 0,-21 0,-1 0,22 0,-21 0,42 0,0 0,-21 0,-22 0,43 0,-42 0,21 0,-43 0,1 0,63 0,-43 0,22 0,21 0,-21 0,0 0,21 0,-21 0,0 0,21 0,-22 0,1 0,0 0,0 0,0 0,-22 0,22 0,0 0,0 0,0 0,0 0,-1 0,1 0,21 0,-21 0,0 0,21 0,-21 0,0 0,21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2-03-23T23:44:41.2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3746 15896,'0'-21,"0"0,21 21,-21-21,22 21,20-21,0-1,1 1,-1 0,-21 0,0 0,22 0,-22-1,0 22,85-21,-43 21,-20-21,-1 21,43 0,-64 0,42 0,-42 0,22-21,-1 21,0 0,43 0,-64 0,0 0,1 0,-1 0,0 0,21 0,-21 0,22 0,-43 0,42 0,0 0,-42 0,43 0,-22 21,21-21,43 0,-43 21,1-21,20 0,-42 0,22 21,-1-21,-42 0,21 0,0 22,-21-22,21 21,1-21,-22 0,21 0,0 21,0-21,0 21,0-21,1 0,41 21,1-21,-64 0,63 0,-42 0,43 21,-43-21,42 0,-63 0,43 22,20-22,-63 0,43 0,-1 0,-21 0,43 21,-43-21,21 0,-42 0,21 0,0 0,1 21,-22-21,21 0,0 0,-21 0,0 21,21-21,0 0,-21 21,43-21,-22 21,21 1,-21-22,-21 21,64-21,-43 0,42 21,-41-21,-1 0,0 0,0 0,21 0,1 0,-22 0,0 0,0 0,-21 0,21 0,1 0,-22 0,21 0,0 0,-21 0,21 0,21 0,-42 0,22 0,20 0,21 0,-20 0,-1 0,-21 0,43 0,-22 0,-21 0,43 0,-43 0,0 0,0 0,22 0,20 42,1-42,-43 0,63 21,1-21,-64 22,43-22,-43 0,0 0,21 0,-20 0,-1 0,63 0,-84 0,85 0,-64 0,0 0,22 0,-22 0,0 0,0 0,43 0,-64 0,42 0,-21 0,22 0,-22 0,42 0,22 0,-85 0,42 0,-21 0,1 0,-1 0,0-22,0 22,0 0,0-21,22 21,-22 0,0 0,21 0,-42 0,43-21,-1 21,0 0,-42-21,43 21,-1 0,22 0,-64 0,63-21,-42 21,64-21,-64 21,64 0,-1-22,-62 22,-1-21,42 21,-63 0,0-21,21 21,-42 0,-42 0,-85 21,84-21,-21 0,64 0,-42 0,-43 21,-42-21,42 0,0 0,43 0,-22 0,21 0,43 0,-42 0,20 0,43 0,-21 0,0 0,0 0,0 0,-22 0,1 0,42 0,-42 22,-1-22,1 0,0 0,21 0,-43 21,-21-21,64 0,-42 0,-22 21,22-21,41 0,1 0,0 0,-42 0,41 0,22 0,-63 0,63 0,-21 0,0 0,21 0,-43 0,22 0,-64 21,43-21,21 0,-21 0,20 0,22 0,-21 0,21 0,43-21,-22 21,21-21,0-22,1 22,-43 21,21 0,42 0,-63 0,22 0,-1-21,-21 21,21 0,0 0,0 0,22 0,-1 0,43 0,-22 0,-21 0,-20 0,-1 0,21 0,22 0,-64 0,42 0,-21 0,-21 0,21 0,0 0,1 0,-1 0,0 0,0 0,21 0,-20 0,41 0,-42 0,22 0,-22 0,42 21,-20 0,-22-21,42 22,-42-22,43 0,-22 0,-42 0,21 0,1 0,-1 0,21 0,-42 0,64 0,-1 0,1-22,20 22,1 0,-22 0,1 0,21 22,-43-22,21 21,1-21,-22 0,-21 0,1 0,-1 0,-64 0,-41 0,-1 0,22 0,-64 0,63 0,1 21,-43-21,42 0,-20 0,-1 0,85 0,-64 0,43 0,-42-21,20 0,1 21,-21 0,-1-22,43 1,-43 21,1 0,63 0,-64 0,22 0,21 0,21 0,-42 0,20 0,-62 0,41 0,22 0,-63 0,41 0,1 0,-22 0,-41 0,83 0,-20 0,-21 0,63 0,-22 0,44 0,62 0,22 0,42 21,127 1,-105-1,-22-21,21 0,-63 0,-85 0,149 0,-22 0,63 0,-84 0,-63 0,-1 21,-20-21,-1 0,0 0,-20 0,20 0,-42 0,85 0,-64 0,42 0,-42 0,64 0,42 0,0 0,-106 0,64 0,-43 21,22-21,-1 21,-42-21,43 21,21-21,-43 0,43 0,-64 0,21 0,43 0,-64 0,-21 0,42 22,-21-22,1 0,-1 21,-21-21,42 0,22 0,-64 0,21 0,0 0,0 0,0 0,0-21,43 21,-43 0,-21 0,42 0,1 0,20 0,-20 0,-43 0,63-22,-21 22,64 0,-21 0,42 0,-42 0,-43 0,0 0,1 22,-1-22,21 0,1 0,42 0,-43 0,22 21,-22-21,22 21,21-21,-64 0,64 0,-21 0,-1 0,-62 0,20 0,0 0,43 0,-43 0,-42 0,64 0,-22 0,-21 0,0-21,-21 21,64 0,-22-21,-42-1,64 22,-43 0,0 0,0 0,22 0,-22 0,21 0,-21 0,-21 0,0 0,-21 0,-21 0,-43 0,22 0,-64 0,-64-21,22 0,84 0,0-21,64-1,-169 22,63-21,21 42,64-21,-22-1,22 22,21-21,-1 21,1 0,-21-21,21 21,0 0,21 0,-22 0,1 0,-21 0,0 0,20 0,-41 0,42 0,-43 0,22 0,42 0,-64 0,22 0,0 0,-22 21,43 0,-42-21,20 0,22 22,-21-22,21 0,-22 0,1 21,21-21,-22 21,1 0,21-21,0 0,21 0,-21 0,-1 0,1 0,21 0,21 0,64 0,21 0,-43 0,107-21,-107 21,43 0,63 42,43-21,0-21,-1 22,-62 20,105-42,-170 21,-20-21,63 0,0 21,-64-21,-20 21,41-21,-41 0,-1 0,43 0,-85 0,21 0,0 0,0 0,43 0,-43 0,-21 0,21 0,21 0,-42 0,21 0,22-21,-1 21,0 0,-20 0,41 0,22 0,-22 0,-20 0,-1 0,64 0,-64 0,22 0,20 0,43-21,-42 0,-22 0,1-22,21 43,-64-21,-21 21,21 0,42 0,-20-42,-1 21,-21 21,22-21,-22 21,0 0,21 0,-42-22,43 1,-22 21,21-21,0 21,-20 0,41-21,1 21,-22 0,-21 21,0-21,0 0,43 42,-1-20,-41-22,20 42,0-42,1 21,-22-21,21 21,-21-21,0 0,1 0,-1 0,0 0,0 21,-21-21,21 0,0 0,-21 0,22 0,-22 22,-43-22,-20 21,42-21,-85 0,-42 0,21 0,42 0,-42 0,42 0,22 0,-64 0,-21 0,63 0,43 0,20 0,1 0,0-21,0 21,21 0,85 0,20 0,86 0,-64 0,-42 0,20 0,-20 21,-21-21,-22 0,-42 0,42 0,-42 21,21-21,1 0,-1 0,63 0,-41 21,-43-21,84 21,-20 0,63 22,-106-22,43 0,-1 0,-42 0,85 1,-21-22,-1 21,-41-21,-22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sqlite/SQLiteDatabas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627037/how-can-i-embed-an-sqlite-database-into-an-appl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kpl3ow7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tyan.github.io/sugar/getting-started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Persistence -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SQL is a language used to manipulate and manage information in a relational database management system (RDBMS)</a:t>
            </a:r>
          </a:p>
          <a:p>
            <a:r>
              <a:rPr lang="en-US" dirty="0" smtClean="0"/>
              <a:t>SQL Commands:</a:t>
            </a:r>
          </a:p>
          <a:p>
            <a:r>
              <a:rPr lang="en-US" dirty="0"/>
              <a:t>CREATE TABLE - creates a new database table </a:t>
            </a:r>
          </a:p>
          <a:p>
            <a:r>
              <a:rPr lang="en-US" dirty="0"/>
              <a:t>ALTER TABLE - alters a database table </a:t>
            </a:r>
          </a:p>
          <a:p>
            <a:r>
              <a:rPr lang="en-US" dirty="0"/>
              <a:t>DROP TABLE - deletes a database table </a:t>
            </a:r>
          </a:p>
          <a:p>
            <a:r>
              <a:rPr lang="en-US" dirty="0"/>
              <a:t>CREATE INDEX - creates an index (search key) </a:t>
            </a:r>
          </a:p>
          <a:p>
            <a:r>
              <a:rPr lang="en-US" dirty="0"/>
              <a:t>DROP INDEX - deletes an index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- get data from a database table </a:t>
            </a:r>
          </a:p>
          <a:p>
            <a:r>
              <a:rPr lang="en-US" dirty="0"/>
              <a:t>UPDATE - change data in a database table </a:t>
            </a:r>
          </a:p>
          <a:p>
            <a:r>
              <a:rPr lang="en-US" dirty="0"/>
              <a:t>DELETE - remove data from a database table </a:t>
            </a:r>
          </a:p>
          <a:p>
            <a:r>
              <a:rPr lang="en-US" dirty="0"/>
              <a:t>INSERT INTO - insert new data in a database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SQLite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"baked into" Android.</a:t>
            </a:r>
          </a:p>
          <a:p>
            <a:r>
              <a:rPr lang="en-US" dirty="0" smtClean="0"/>
              <a:t>Device will have SQLite and apps can create and use databases.</a:t>
            </a:r>
          </a:p>
          <a:p>
            <a:r>
              <a:rPr lang="en-US" dirty="0" smtClean="0"/>
              <a:t>Not necessary to add third party library or jar to your app.</a:t>
            </a:r>
          </a:p>
          <a:p>
            <a:r>
              <a:rPr lang="en-US" dirty="0" smtClean="0"/>
              <a:t>Many developers use a third party library to ease the syntax burden of using SQLite directly in their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4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SQLiteDatabase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methods to programmatically interact with SQLite database</a:t>
            </a:r>
          </a:p>
          <a:p>
            <a:r>
              <a:rPr lang="en-US" dirty="0" err="1"/>
              <a:t>SQLiteDatabase</a:t>
            </a:r>
            <a:r>
              <a:rPr lang="en-US" dirty="0"/>
              <a:t> has methods to create, delete, execute SQL commands, and perform other common database management tasks. </a:t>
            </a:r>
            <a:endParaRPr lang="en-US" dirty="0" smtClean="0"/>
          </a:p>
          <a:p>
            <a:r>
              <a:rPr lang="en-US" dirty="0" smtClean="0"/>
              <a:t>database restricted to application</a:t>
            </a:r>
          </a:p>
          <a:p>
            <a:pPr lvl="1"/>
            <a:r>
              <a:rPr lang="en-US" dirty="0" smtClean="0"/>
              <a:t>unless create content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837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http://developer.android.com/reference/android/database/sqlite/SQLiteDatabase.html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database on the fly in application</a:t>
            </a:r>
          </a:p>
          <a:p>
            <a:r>
              <a:rPr lang="en-US" dirty="0" smtClean="0"/>
              <a:t>example (movie ratings) has no built in data to start with</a:t>
            </a:r>
          </a:p>
          <a:p>
            <a:r>
              <a:rPr lang="en-US" dirty="0" smtClean="0"/>
              <a:t>possible to create database ahead of time and include in </a:t>
            </a:r>
            <a:r>
              <a:rPr lang="en-US" dirty="0" err="1" smtClean="0"/>
              <a:t>apk</a:t>
            </a:r>
            <a:endParaRPr lang="en-US" dirty="0" smtClean="0"/>
          </a:p>
          <a:p>
            <a:r>
              <a:rPr lang="en-US" dirty="0" smtClean="0"/>
              <a:t>move from </a:t>
            </a:r>
            <a:r>
              <a:rPr lang="en-US" dirty="0" err="1" smtClean="0"/>
              <a:t>apk</a:t>
            </a:r>
            <a:r>
              <a:rPr lang="en-US" dirty="0" smtClean="0"/>
              <a:t> to Android database on first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945329"/>
            <a:ext cx="8768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http://stackoverflow.com/questions/5627037/how-can-i-embed-an-sqlite-database-into-an-application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80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Movie Rating App</a:t>
            </a:r>
          </a:p>
          <a:p>
            <a:r>
              <a:rPr lang="en-US" dirty="0" smtClean="0"/>
              <a:t>Stores user ratings</a:t>
            </a:r>
          </a:p>
          <a:p>
            <a:r>
              <a:rPr lang="en-US" dirty="0" smtClean="0"/>
              <a:t>Not a complex example</a:t>
            </a:r>
          </a:p>
          <a:p>
            <a:r>
              <a:rPr lang="en-US" dirty="0" smtClean="0"/>
              <a:t>Database only has one table</a:t>
            </a:r>
          </a:p>
          <a:p>
            <a:pPr lvl="1"/>
            <a:r>
              <a:rPr lang="en-US" dirty="0" smtClean="0"/>
              <a:t>overkill in this scenario</a:t>
            </a:r>
          </a:p>
          <a:p>
            <a:r>
              <a:rPr lang="en-US" dirty="0" smtClean="0"/>
              <a:t>Adapted from </a:t>
            </a:r>
            <a:r>
              <a:rPr lang="en-US" dirty="0" err="1" smtClean="0"/>
              <a:t>Deitel</a:t>
            </a:r>
            <a:r>
              <a:rPr lang="en-US" dirty="0" smtClean="0"/>
              <a:t> Address Book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914400"/>
            <a:ext cx="4572000" cy="1508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MovieRaterActivity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Starting Activity</a:t>
            </a:r>
          </a:p>
          <a:p>
            <a:pPr algn="ctr"/>
            <a:r>
              <a:rPr lang="en-US" sz="2400" dirty="0" smtClean="0"/>
              <a:t>Displays List of </a:t>
            </a:r>
            <a:r>
              <a:rPr lang="en-US" sz="2400" dirty="0" err="1" smtClean="0"/>
              <a:t>RatedMovies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607904"/>
            <a:ext cx="3733800" cy="113877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AddEditRating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Add or Edit Rating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114800" y="2422505"/>
            <a:ext cx="3009900" cy="11853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2666085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- Add Rating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429000"/>
            <a:ext cx="3886200" cy="1508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ViewRating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Show Rating</a:t>
            </a:r>
            <a:br>
              <a:rPr lang="en-US" sz="2400" dirty="0" smtClean="0"/>
            </a:br>
            <a:r>
              <a:rPr lang="en-US" sz="2400" dirty="0" smtClean="0"/>
              <a:t>and Information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2171700" y="2422505"/>
            <a:ext cx="1581150" cy="10064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690" y="2633819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Movie Title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4114800" y="4170998"/>
            <a:ext cx="1143000" cy="62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1801" y="4714217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- Edit Rating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71700" y="4937105"/>
            <a:ext cx="32605" cy="102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4075" y="5481405"/>
            <a:ext cx="21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- Delete Rating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640" y="6096000"/>
            <a:ext cx="27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 remove from database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5526613"/>
            <a:ext cx="3733800" cy="95410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DatabaseConnector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Interact With Database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4183052"/>
            <a:ext cx="76200" cy="5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MovieRaterActivity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648200" cy="5211763"/>
          </a:xfrm>
        </p:spPr>
        <p:txBody>
          <a:bodyPr/>
          <a:lstStyle/>
          <a:p>
            <a:r>
              <a:rPr lang="en-US" dirty="0" err="1" smtClean="0"/>
              <a:t>ScrollView</a:t>
            </a:r>
            <a:endParaRPr lang="en-US" dirty="0" smtClean="0"/>
          </a:p>
          <a:p>
            <a:r>
              <a:rPr lang="en-US" dirty="0" smtClean="0"/>
              <a:t>Queries data base for all names / titles</a:t>
            </a:r>
          </a:p>
          <a:p>
            <a:r>
              <a:rPr lang="en-US" dirty="0" smtClean="0"/>
              <a:t>Clicking on Title brings up that rating in </a:t>
            </a:r>
            <a:r>
              <a:rPr lang="en-US" dirty="0" err="1" smtClean="0"/>
              <a:t>ViewRating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5718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for </a:t>
            </a:r>
            <a:r>
              <a:rPr lang="en-US" dirty="0" err="1"/>
              <a:t>MovieRaterActivity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114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Only one menu option / action bar item</a:t>
            </a:r>
          </a:p>
          <a:p>
            <a:r>
              <a:rPr lang="en-US" dirty="0" smtClean="0"/>
              <a:t>button to Add Rating</a:t>
            </a:r>
            <a:endParaRPr lang="en-US" dirty="0"/>
          </a:p>
          <a:p>
            <a:r>
              <a:rPr lang="en-US" dirty="0" smtClean="0"/>
              <a:t>Brings up </a:t>
            </a:r>
            <a:r>
              <a:rPr lang="en-US" dirty="0" err="1" smtClean="0"/>
              <a:t>AddEditRating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33114"/>
            <a:ext cx="360235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7620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 case you have not </a:t>
            </a:r>
            <a:r>
              <a:rPr lang="en-US" sz="6000" dirty="0" smtClean="0"/>
              <a:t>taken </a:t>
            </a:r>
          </a:p>
          <a:p>
            <a:r>
              <a:rPr lang="en-US" sz="6000" dirty="0" smtClean="0"/>
              <a:t>347</a:t>
            </a:r>
            <a:r>
              <a:rPr lang="en-US" sz="6000" dirty="0"/>
              <a:t>: </a:t>
            </a:r>
            <a:r>
              <a:rPr lang="en-US" sz="6000" dirty="0" smtClean="0"/>
              <a:t>Data </a:t>
            </a:r>
            <a:r>
              <a:rPr lang="en-US" sz="6000" dirty="0"/>
              <a:t>Management</a:t>
            </a:r>
            <a:br>
              <a:rPr lang="en-US" sz="6000" dirty="0"/>
            </a:br>
            <a:r>
              <a:rPr lang="en-US" sz="6000" dirty="0" smtClean="0"/>
              <a:t>or worked with databases</a:t>
            </a:r>
          </a:p>
          <a:p>
            <a:r>
              <a:rPr lang="en-US" sz="6000" dirty="0" smtClean="0"/>
              <a:t>as part of a job, internship, or project: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94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724400" cy="5211763"/>
          </a:xfrm>
        </p:spPr>
        <p:txBody>
          <a:bodyPr/>
          <a:lstStyle/>
          <a:p>
            <a:r>
              <a:rPr lang="en-US" dirty="0" smtClean="0"/>
              <a:t>Pulls all data from database for row based on name / title</a:t>
            </a:r>
          </a:p>
          <a:p>
            <a:r>
              <a:rPr lang="en-US" dirty="0" smtClean="0"/>
              <a:t>Use of a </a:t>
            </a:r>
            <a:r>
              <a:rPr lang="en-US" dirty="0" err="1" smtClean="0"/>
              <a:t>RatingBar</a:t>
            </a:r>
            <a:endParaRPr lang="en-US" dirty="0" smtClean="0"/>
          </a:p>
          <a:p>
            <a:r>
              <a:rPr lang="en-US" dirty="0" err="1" smtClean="0"/>
              <a:t>ViewRating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 its own Action Bar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063" y="1030791"/>
            <a:ext cx="35052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2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ViewRating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211763"/>
          </a:xfrm>
        </p:spPr>
        <p:txBody>
          <a:bodyPr/>
          <a:lstStyle/>
          <a:p>
            <a:r>
              <a:rPr lang="en-US" dirty="0" smtClean="0"/>
              <a:t>Edit Rating starts </a:t>
            </a:r>
            <a:r>
              <a:rPr lang="en-US" dirty="0" err="1" smtClean="0"/>
              <a:t>AddEditRating</a:t>
            </a:r>
            <a:r>
              <a:rPr lang="en-US" dirty="0" smtClean="0"/>
              <a:t> activity and populates fields with these values (place in Extras)</a:t>
            </a:r>
          </a:p>
          <a:p>
            <a:r>
              <a:rPr lang="en-US" dirty="0" smtClean="0"/>
              <a:t>Delete Rating brings up confirmation 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7026894" cy="189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3704064"/>
            <a:ext cx="2649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Edit Rating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3356" y="3704064"/>
            <a:ext cx="3265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Delete Rating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5047" y="4343400"/>
            <a:ext cx="1439553" cy="13272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9000" y="4343400"/>
            <a:ext cx="320191" cy="1219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AddEditRating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50292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Add Rating</a:t>
            </a:r>
          </a:p>
          <a:p>
            <a:pPr lvl="1"/>
            <a:r>
              <a:rPr lang="en-US" dirty="0" smtClean="0"/>
              <a:t>fields are blank</a:t>
            </a:r>
          </a:p>
          <a:p>
            <a:r>
              <a:rPr lang="en-US" dirty="0" smtClean="0"/>
              <a:t>Consider adding a button for date picker instead of typing data</a:t>
            </a:r>
          </a:p>
          <a:p>
            <a:r>
              <a:rPr lang="en-US" dirty="0" smtClean="0"/>
              <a:t>Must enter title / name</a:t>
            </a:r>
          </a:p>
          <a:p>
            <a:r>
              <a:rPr lang="en-US" dirty="0" smtClean="0"/>
              <a:t>other fields can be 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57274"/>
            <a:ext cx="34385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AddEditRating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876800" cy="5211763"/>
          </a:xfrm>
        </p:spPr>
        <p:txBody>
          <a:bodyPr/>
          <a:lstStyle/>
          <a:p>
            <a:r>
              <a:rPr lang="en-US" dirty="0" smtClean="0"/>
              <a:t>When title clicked in main Activity, </a:t>
            </a:r>
            <a:r>
              <a:rPr lang="en-US" dirty="0" err="1" smtClean="0"/>
              <a:t>MovieRaterActivity</a:t>
            </a:r>
            <a:endParaRPr lang="en-US" dirty="0" smtClean="0"/>
          </a:p>
          <a:p>
            <a:r>
              <a:rPr lang="en-US" dirty="0" smtClean="0"/>
              <a:t>Make changes and click 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90600"/>
            <a:ext cx="34861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DatabaseConnector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" y="2057400"/>
            <a:ext cx="897700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0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DatabaseConnector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3" y="1447800"/>
            <a:ext cx="89192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Creating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 smtClean="0"/>
              <a:t>Via an inner class that extends </a:t>
            </a:r>
            <a:r>
              <a:rPr lang="en-US" dirty="0" err="1" smtClean="0"/>
              <a:t>SQLiteOpenHelper</a:t>
            </a:r>
            <a:endParaRPr lang="en-US" dirty="0" smtClean="0"/>
          </a:p>
          <a:p>
            <a:r>
              <a:rPr lang="en-US" dirty="0" smtClean="0"/>
              <a:t>Used to create database first time app run on a device</a:t>
            </a:r>
          </a:p>
          <a:p>
            <a:r>
              <a:rPr lang="en-US" dirty="0" smtClean="0"/>
              <a:t>can also be used to update database if you update your app and alter the structure of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7424"/>
            <a:ext cx="880323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91600" cy="5211763"/>
          </a:xfrm>
        </p:spPr>
        <p:txBody>
          <a:bodyPr/>
          <a:lstStyle/>
          <a:p>
            <a:r>
              <a:rPr lang="en-US" dirty="0" smtClean="0"/>
              <a:t>The money method in </a:t>
            </a:r>
            <a:r>
              <a:rPr lang="en-US" dirty="0" err="1" smtClean="0"/>
              <a:t>DatabaseOpenHelper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94481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is a SQLite command</a:t>
            </a:r>
          </a:p>
          <a:p>
            <a:r>
              <a:rPr lang="en-US" dirty="0" smtClean="0"/>
              <a:t>ratings is name of table</a:t>
            </a:r>
          </a:p>
          <a:p>
            <a:r>
              <a:rPr lang="en-US" dirty="0" smtClean="0"/>
              <a:t>table has seven columns</a:t>
            </a:r>
          </a:p>
          <a:p>
            <a:pPr lvl="1"/>
            <a:r>
              <a:rPr lang="en-US" dirty="0" smtClean="0"/>
              <a:t>_id, name, genre, </a:t>
            </a:r>
            <a:r>
              <a:rPr lang="en-US" dirty="0" err="1" smtClean="0"/>
              <a:t>dateSeen</a:t>
            </a:r>
            <a:r>
              <a:rPr lang="en-US" dirty="0" smtClean="0"/>
              <a:t>, tag1, tag2,  rating</a:t>
            </a:r>
          </a:p>
          <a:p>
            <a:r>
              <a:rPr lang="en-US" dirty="0" smtClean="0"/>
              <a:t>storage classes for columns:</a:t>
            </a:r>
          </a:p>
          <a:p>
            <a:pPr lvl="1"/>
            <a:r>
              <a:rPr lang="en-US" dirty="0" smtClean="0"/>
              <a:t>TEXT, INTEGER, REAL</a:t>
            </a:r>
          </a:p>
          <a:p>
            <a:pPr lvl="1"/>
            <a:r>
              <a:rPr lang="en-US" dirty="0" smtClean="0"/>
              <a:t>also NULL and BLOB (Binary Large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_id is used as primary key for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Quite likely you change the set up of you database over time</a:t>
            </a:r>
          </a:p>
          <a:p>
            <a:pPr lvl="1"/>
            <a:r>
              <a:rPr lang="en-US" dirty="0" smtClean="0"/>
              <a:t>add tables, add columns, remove tables or columns, reorganize</a:t>
            </a:r>
          </a:p>
          <a:p>
            <a:pPr lvl="1"/>
            <a:r>
              <a:rPr lang="en-US" dirty="0" smtClean="0"/>
              <a:t>referred to as the </a:t>
            </a:r>
            <a:r>
              <a:rPr lang="en-US" i="1" dirty="0" smtClean="0"/>
              <a:t>schema </a:t>
            </a:r>
            <a:r>
              <a:rPr lang="en-US" dirty="0" smtClean="0"/>
              <a:t>of the database</a:t>
            </a:r>
          </a:p>
          <a:p>
            <a:r>
              <a:rPr lang="en-US" dirty="0" err="1" smtClean="0"/>
              <a:t>onUpgrade</a:t>
            </a:r>
            <a:r>
              <a:rPr lang="en-US" dirty="0" smtClean="0"/>
              <a:t> method for class that extends </a:t>
            </a:r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 for converting database on device (from previous version of your app) to scheme used by newer version of app</a:t>
            </a:r>
          </a:p>
          <a:p>
            <a:pPr lvl="1"/>
            <a:r>
              <a:rPr lang="en-US" dirty="0" smtClean="0"/>
              <a:t>not trivial!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6019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relational data base management system</a:t>
            </a:r>
          </a:p>
          <a:p>
            <a:r>
              <a:rPr lang="en-US" dirty="0" smtClean="0"/>
              <a:t>Relational databases introduced by </a:t>
            </a:r>
            <a:br>
              <a:rPr lang="en-US" dirty="0" smtClean="0"/>
            </a:br>
            <a:r>
              <a:rPr lang="en-US" dirty="0" smtClean="0"/>
              <a:t>E. F. </a:t>
            </a:r>
            <a:r>
              <a:rPr lang="en-US" dirty="0" err="1" smtClean="0"/>
              <a:t>Codd</a:t>
            </a:r>
            <a:r>
              <a:rPr lang="en-US" dirty="0" smtClean="0"/>
              <a:t> in the 1970s</a:t>
            </a:r>
          </a:p>
          <a:p>
            <a:pPr lvl="1"/>
            <a:r>
              <a:rPr lang="en-US" dirty="0" smtClean="0"/>
              <a:t>Turing Award Winner</a:t>
            </a:r>
          </a:p>
          <a:p>
            <a:r>
              <a:rPr lang="en-US" dirty="0" smtClean="0"/>
              <a:t>Relational Database</a:t>
            </a:r>
          </a:p>
          <a:p>
            <a:pPr lvl="1"/>
            <a:r>
              <a:rPr lang="en-US" dirty="0" smtClean="0"/>
              <a:t>data stored in tables</a:t>
            </a:r>
          </a:p>
          <a:p>
            <a:pPr lvl="1"/>
            <a:r>
              <a:rPr lang="en-US" dirty="0" smtClean="0"/>
              <a:t>relationships among data stored in tables</a:t>
            </a:r>
          </a:p>
          <a:p>
            <a:pPr lvl="1"/>
            <a:r>
              <a:rPr lang="en-US" dirty="0" smtClean="0"/>
              <a:t>data can be accessed and viewed in</a:t>
            </a:r>
            <a:br>
              <a:rPr lang="en-US" dirty="0" smtClean="0"/>
            </a:br>
            <a:r>
              <a:rPr lang="en-US" dirty="0" smtClean="0"/>
              <a:t>different ways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74235"/>
            <a:ext cx="147383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9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- Contract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If you plan to use the database in multiple activities and components of your app</a:t>
            </a:r>
          </a:p>
          <a:p>
            <a:pPr lvl="1"/>
            <a:r>
              <a:rPr lang="en-US" dirty="0" smtClean="0"/>
              <a:t>consider creating a </a:t>
            </a:r>
            <a:r>
              <a:rPr lang="en-US" i="1" dirty="0" smtClean="0"/>
              <a:t>Contract Class</a:t>
            </a:r>
          </a:p>
          <a:p>
            <a:r>
              <a:rPr lang="en-US" dirty="0" smtClean="0"/>
              <a:t>A class with constants that define table names and columns</a:t>
            </a:r>
          </a:p>
          <a:p>
            <a:pPr lvl="1"/>
            <a:r>
              <a:rPr lang="en-US" dirty="0" smtClean="0"/>
              <a:t>instead of hard coding in multiple places</a:t>
            </a:r>
          </a:p>
          <a:p>
            <a:r>
              <a:rPr lang="en-US" dirty="0" smtClean="0"/>
              <a:t>Recall the built in </a:t>
            </a:r>
            <a:r>
              <a:rPr lang="en-US" dirty="0" err="1" smtClean="0"/>
              <a:t>ContactsContract</a:t>
            </a:r>
            <a:r>
              <a:rPr lang="en-US" dirty="0" smtClean="0"/>
              <a:t> and </a:t>
            </a:r>
            <a:r>
              <a:rPr lang="en-US" dirty="0" err="1" smtClean="0"/>
              <a:t>CalendarContract</a:t>
            </a:r>
            <a:r>
              <a:rPr lang="en-US" dirty="0" smtClean="0"/>
              <a:t> classes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on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pull database and view</a:t>
            </a:r>
          </a:p>
          <a:p>
            <a:r>
              <a:rPr lang="en-US" dirty="0" smtClean="0"/>
              <a:t>data/data/app package/database</a:t>
            </a:r>
          </a:p>
          <a:p>
            <a:r>
              <a:rPr lang="en-US" dirty="0" err="1" smtClean="0"/>
              <a:t>sqlitebrowser</a:t>
            </a:r>
            <a:r>
              <a:rPr lang="en-US" dirty="0" smtClean="0"/>
              <a:t> is a decent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5" y="990600"/>
            <a:ext cx="847898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9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Database:</a:t>
            </a:r>
          </a:p>
          <a:p>
            <a:pPr lvl="1"/>
            <a:r>
              <a:rPr lang="en-US" dirty="0" smtClean="0"/>
              <a:t>Recall, we created a single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2514600"/>
            <a:ext cx="970844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7835"/>
            <a:ext cx="9448800" cy="482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Manager for 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</a:t>
            </a:r>
            <a:r>
              <a:rPr lang="en-US" dirty="0" err="1"/>
              <a:t>sqlite</a:t>
            </a:r>
            <a:r>
              <a:rPr lang="en-US" dirty="0"/>
              <a:t> Viewer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" y="1828800"/>
            <a:ext cx="9296400" cy="481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ContentValues</a:t>
            </a:r>
            <a:r>
              <a:rPr lang="en-US" dirty="0" smtClean="0"/>
              <a:t>: object with </a:t>
            </a:r>
            <a:r>
              <a:rPr lang="en-US" dirty="0"/>
              <a:t>key/value pairs that are used when inserting/updating databases</a:t>
            </a:r>
          </a:p>
          <a:p>
            <a:r>
              <a:rPr lang="en-US" dirty="0"/>
              <a:t>Each </a:t>
            </a:r>
            <a:r>
              <a:rPr lang="en-US" dirty="0" err="1"/>
              <a:t>ContentValue</a:t>
            </a:r>
            <a:r>
              <a:rPr lang="en-US" dirty="0"/>
              <a:t> object corresponds to one row in a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_id being added and incremented automatically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AddEditRating</a:t>
            </a:r>
            <a:endParaRPr lang="en-US" dirty="0" smtClean="0"/>
          </a:p>
          <a:p>
            <a:r>
              <a:rPr lang="en-US" dirty="0" smtClean="0"/>
              <a:t>When save button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" y="2604052"/>
            <a:ext cx="7848600" cy="401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DatabaseConnector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1905000"/>
            <a:ext cx="8839200" cy="444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2400" y="6183868"/>
            <a:ext cx="403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nullColumnHack</a:t>
            </a:r>
            <a:r>
              <a:rPr lang="en-US" dirty="0" smtClean="0"/>
              <a:t>, for inserting empty row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0600" y="5638800"/>
            <a:ext cx="762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second parameter</a:t>
            </a:r>
          </a:p>
          <a:p>
            <a:r>
              <a:rPr lang="en-US" dirty="0" err="1" smtClean="0"/>
              <a:t>nullColumnHack</a:t>
            </a:r>
            <a:endParaRPr lang="en-US" dirty="0" smtClean="0"/>
          </a:p>
          <a:p>
            <a:pPr lvl="1"/>
            <a:r>
              <a:rPr lang="en-US" dirty="0" smtClean="0"/>
              <a:t>that's the parameter identifier</a:t>
            </a:r>
          </a:p>
          <a:p>
            <a:r>
              <a:rPr lang="en-US" dirty="0"/>
              <a:t>"optional; may be null. SQL doesn't allow inserting a completely empty row without naming at least one column name. If your provided values </a:t>
            </a:r>
            <a:r>
              <a:rPr lang="en-US" dirty="0" smtClean="0"/>
              <a:t>(second parameter) is </a:t>
            </a:r>
            <a:r>
              <a:rPr lang="en-US" dirty="0"/>
              <a:t>empty, no column names are known and an empty row can't be inserted. If not set to null, the </a:t>
            </a:r>
            <a:r>
              <a:rPr lang="en-US" dirty="0" err="1"/>
              <a:t>nullColumnHack</a:t>
            </a:r>
            <a:r>
              <a:rPr lang="en-US" dirty="0"/>
              <a:t> parameter provides the name of </a:t>
            </a:r>
            <a:r>
              <a:rPr lang="en-US" dirty="0" err="1"/>
              <a:t>nullable</a:t>
            </a:r>
            <a:r>
              <a:rPr lang="en-US" dirty="0"/>
              <a:t> column name to explicitly insert a NULL into in the case where your values is empty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60960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http://tinyurl.com/kpl3ow7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3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AddEditRating</a:t>
            </a:r>
            <a:endParaRPr lang="en-US" dirty="0"/>
          </a:p>
          <a:p>
            <a:r>
              <a:rPr lang="en-US" dirty="0"/>
              <a:t>When save button </a:t>
            </a:r>
            <a:r>
              <a:rPr lang="en-US" dirty="0" smtClean="0"/>
              <a:t>clicked</a:t>
            </a:r>
          </a:p>
          <a:p>
            <a:r>
              <a:rPr lang="en-US" dirty="0" smtClean="0"/>
              <a:t>notice id added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85683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943600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Database Applications with PHP and MySQL, 2nd Edition 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Hugh E. Williams, David Lane</a:t>
            </a:r>
          </a:p>
        </p:txBody>
      </p:sp>
      <p:pic>
        <p:nvPicPr>
          <p:cNvPr id="1026" name="Picture 2" descr="http://e-reading.su/htmbook.php/orelly/webprog/webdb/figs/wda_03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52" y="1447800"/>
            <a:ext cx="5486400" cy="41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DatabaseConnector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952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single row by _id</a:t>
            </a:r>
          </a:p>
          <a:p>
            <a:pPr lvl="1"/>
            <a:r>
              <a:rPr lang="en-US" dirty="0" smtClean="0"/>
              <a:t>in order to populate </a:t>
            </a:r>
            <a:r>
              <a:rPr lang="en-US" dirty="0" err="1" smtClean="0"/>
              <a:t>ViewRating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56784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3000" y="50292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rows</a:t>
            </a:r>
          </a:p>
          <a:p>
            <a:r>
              <a:rPr lang="en-US" dirty="0" smtClean="0"/>
              <a:t>To populate the </a:t>
            </a:r>
            <a:r>
              <a:rPr lang="en-US" dirty="0" err="1" smtClean="0"/>
              <a:t>ListView</a:t>
            </a:r>
            <a:r>
              <a:rPr lang="en-US" dirty="0" smtClean="0"/>
              <a:t> in the </a:t>
            </a:r>
            <a:r>
              <a:rPr lang="en-US" dirty="0" err="1" smtClean="0"/>
              <a:t>MovieRaterActivity</a:t>
            </a:r>
            <a:endParaRPr lang="en-US" dirty="0"/>
          </a:p>
          <a:p>
            <a:r>
              <a:rPr lang="en-US" dirty="0" smtClean="0"/>
              <a:t>only getting _id and name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0" y="3962400"/>
            <a:ext cx="8991600" cy="192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execute a query on a database in Android …</a:t>
            </a:r>
          </a:p>
          <a:p>
            <a:r>
              <a:rPr lang="en-US" dirty="0" smtClean="0"/>
              <a:t>you get a Cursor back</a:t>
            </a:r>
          </a:p>
          <a:p>
            <a:r>
              <a:rPr lang="en-US" sz="2000" dirty="0" smtClean="0">
                <a:hlinkClick r:id="rId2"/>
              </a:rPr>
              <a:t>http://developer.android.com/reference/android/database/Cursor.html</a:t>
            </a:r>
            <a:endParaRPr lang="en-US" sz="2000" dirty="0" smtClean="0"/>
          </a:p>
          <a:p>
            <a:r>
              <a:rPr lang="en-US" dirty="0" smtClean="0"/>
              <a:t>"Cursor provided random [access] read-write access to the result of a query"</a:t>
            </a:r>
          </a:p>
          <a:p>
            <a:r>
              <a:rPr lang="en-US" dirty="0" smtClean="0"/>
              <a:t>Commonly used in other database implementations /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number of rows in result with </a:t>
            </a:r>
            <a:r>
              <a:rPr lang="en-US" dirty="0" err="1" smtClean="0"/>
              <a:t>getCount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iterate over rows</a:t>
            </a:r>
          </a:p>
          <a:p>
            <a:pPr lvl="1"/>
            <a:r>
              <a:rPr lang="en-US" dirty="0" err="1" smtClean="0"/>
              <a:t>moveToFirst</a:t>
            </a:r>
            <a:r>
              <a:rPr lang="en-US" dirty="0" smtClean="0"/>
              <a:t>(), </a:t>
            </a:r>
            <a:r>
              <a:rPr lang="en-US" dirty="0" err="1" smtClean="0"/>
              <a:t>moveToNext</a:t>
            </a:r>
            <a:r>
              <a:rPr lang="en-US" smtClean="0"/>
              <a:t>()</a:t>
            </a:r>
            <a:endParaRPr lang="en-US" dirty="0" smtClean="0"/>
          </a:p>
          <a:p>
            <a:r>
              <a:rPr lang="en-US" dirty="0" smtClean="0"/>
              <a:t>determine column names with </a:t>
            </a:r>
            <a:r>
              <a:rPr lang="en-US" dirty="0" err="1" smtClean="0"/>
              <a:t>getColumnNames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 values for current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use all the data …</a:t>
            </a:r>
          </a:p>
          <a:p>
            <a:r>
              <a:rPr lang="en-US" dirty="0" smtClean="0"/>
              <a:t>wrap the Cursor in a </a:t>
            </a:r>
            <a:r>
              <a:rPr lang="en-US" dirty="0" err="1" smtClean="0"/>
              <a:t>SimpleCursorAdapter</a:t>
            </a:r>
            <a:endParaRPr lang="en-US" dirty="0" smtClean="0"/>
          </a:p>
          <a:p>
            <a:r>
              <a:rPr lang="en-US" dirty="0" smtClean="0"/>
              <a:t>pass the Adapter to a </a:t>
            </a:r>
            <a:r>
              <a:rPr lang="en-US" dirty="0" err="1" smtClean="0"/>
              <a:t>ListView</a:t>
            </a:r>
            <a:r>
              <a:rPr lang="en-US" dirty="0" smtClean="0"/>
              <a:t> or other view to handle lots of data</a:t>
            </a:r>
          </a:p>
          <a:p>
            <a:r>
              <a:rPr lang="en-US" dirty="0" smtClean="0"/>
              <a:t>NOTE: result must contain an integer column named _ID that is unique for the result set</a:t>
            </a:r>
          </a:p>
          <a:p>
            <a:pPr lvl="1"/>
            <a:r>
              <a:rPr lang="en-US" dirty="0" smtClean="0"/>
              <a:t>used as id for row in </a:t>
            </a:r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202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2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MovieRaterActivity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 Adapter is a </a:t>
            </a:r>
            <a:r>
              <a:rPr lang="en-US" dirty="0" err="1" smtClean="0"/>
              <a:t>CursorAdapter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7" y="2527852"/>
            <a:ext cx="773524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 initially null</a:t>
            </a:r>
          </a:p>
          <a:p>
            <a:r>
              <a:rPr lang="en-US" dirty="0" smtClean="0"/>
              <a:t>separate task to create cursor and update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981738"/>
            <a:ext cx="8520429" cy="242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Task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8030"/>
            <a:ext cx="8763000" cy="557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86720" y="4008240"/>
              <a:ext cx="5738400" cy="12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880" y="3944520"/>
                <a:ext cx="57700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432440" y="4053960"/>
              <a:ext cx="5631480" cy="175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6600" y="3990240"/>
                <a:ext cx="5663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371600" y="5577840"/>
              <a:ext cx="4846680" cy="175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5760" y="5514480"/>
                <a:ext cx="48783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1409760" y="5775840"/>
              <a:ext cx="4876920" cy="76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3560" y="5712480"/>
                <a:ext cx="4908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1348560" y="5616000"/>
              <a:ext cx="4877280" cy="221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2720" y="5552280"/>
                <a:ext cx="490896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Relational </a:t>
            </a:r>
            <a:r>
              <a:rPr lang="en-US" dirty="0" smtClean="0"/>
              <a:t>Data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211763"/>
          </a:xfrm>
        </p:spPr>
        <p:txBody>
          <a:bodyPr/>
          <a:lstStyle/>
          <a:p>
            <a:r>
              <a:rPr lang="en-US" dirty="0" smtClean="0"/>
              <a:t>Data in different tables can be related</a:t>
            </a:r>
          </a:p>
          <a:p>
            <a:pPr lvl="1"/>
            <a:r>
              <a:rPr lang="en-US" dirty="0" smtClean="0"/>
              <a:t>hence, </a:t>
            </a:r>
            <a:r>
              <a:rPr lang="en-US" b="1" i="1" dirty="0" smtClean="0"/>
              <a:t>relational database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http://e-reading.su/htmbook.php/orelly/webprog/webdb/figs/wda_03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1864"/>
            <a:ext cx="5486400" cy="41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267200" y="2438400"/>
            <a:ext cx="1447800" cy="213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" y="4876800"/>
            <a:ext cx="1447800" cy="159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3505200"/>
            <a:ext cx="3124200" cy="14478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on Item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_id not displayed but still part of entry in list -&gt; use _id to get back to database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22719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Option in </a:t>
            </a:r>
            <a:r>
              <a:rPr lang="en-US" dirty="0" err="1" smtClean="0"/>
              <a:t>ViewRating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3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7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Cursor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moveToPrevious</a:t>
            </a:r>
            <a:endParaRPr lang="en-US" dirty="0"/>
          </a:p>
          <a:p>
            <a:r>
              <a:rPr lang="en-US" dirty="0" err="1"/>
              <a:t>getCount</a:t>
            </a:r>
            <a:endParaRPr lang="en-US" dirty="0"/>
          </a:p>
          <a:p>
            <a:r>
              <a:rPr lang="en-US" dirty="0" err="1"/>
              <a:t>getColumnIndexOrThrow</a:t>
            </a:r>
            <a:endParaRPr lang="en-US" dirty="0"/>
          </a:p>
          <a:p>
            <a:r>
              <a:rPr lang="en-US" dirty="0" err="1"/>
              <a:t>getColumnName</a:t>
            </a:r>
            <a:endParaRPr lang="en-US" dirty="0"/>
          </a:p>
          <a:p>
            <a:r>
              <a:rPr lang="en-US" dirty="0" err="1"/>
              <a:t>getColumnNames</a:t>
            </a:r>
            <a:endParaRPr lang="en-US" dirty="0"/>
          </a:p>
          <a:p>
            <a:r>
              <a:rPr lang="en-US" dirty="0" err="1"/>
              <a:t>moveToPosition</a:t>
            </a:r>
            <a:endParaRPr lang="en-US" dirty="0"/>
          </a:p>
          <a:p>
            <a:r>
              <a:rPr lang="en-US" dirty="0" err="1"/>
              <a:t>getPosition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functionality to </a:t>
            </a:r>
          </a:p>
          <a:p>
            <a:pPr lvl="1"/>
            <a:r>
              <a:rPr lang="en-US" dirty="0" smtClean="0"/>
              <a:t>show all movies that share a particular genre</a:t>
            </a:r>
          </a:p>
          <a:p>
            <a:pPr lvl="1"/>
            <a:r>
              <a:rPr lang="en-US" dirty="0" smtClean="0"/>
              <a:t>movies from a date range</a:t>
            </a:r>
          </a:p>
          <a:p>
            <a:pPr lvl="1"/>
            <a:r>
              <a:rPr lang="en-US" dirty="0" smtClean="0"/>
              <a:t>shared tags</a:t>
            </a:r>
          </a:p>
          <a:p>
            <a:pPr lvl="1"/>
            <a:r>
              <a:rPr lang="en-US" dirty="0" smtClean="0"/>
              <a:t>table for the genres (predefined)</a:t>
            </a:r>
          </a:p>
          <a:p>
            <a:r>
              <a:rPr lang="en-US" dirty="0" smtClean="0"/>
              <a:t>Simply more complex data base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SQLITE</a:t>
            </a:r>
            <a:br>
              <a:rPr lang="en-US" dirty="0" smtClean="0"/>
            </a:br>
            <a:r>
              <a:rPr lang="en-US" dirty="0" smtClean="0"/>
              <a:t>Moving higher up the food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8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When using SQLite you may feel like you are "Down in the weeds"</a:t>
            </a:r>
          </a:p>
          <a:p>
            <a:r>
              <a:rPr lang="en-US" dirty="0" smtClean="0"/>
              <a:t>Various alternatives to work higher up the food chain </a:t>
            </a:r>
          </a:p>
          <a:p>
            <a:pPr lvl="1"/>
            <a:r>
              <a:rPr lang="en-US" dirty="0" smtClean="0"/>
              <a:t>in other words at a higher level of abstraction</a:t>
            </a:r>
          </a:p>
          <a:p>
            <a:r>
              <a:rPr lang="en-US" dirty="0"/>
              <a:t>Object Relational </a:t>
            </a:r>
            <a:r>
              <a:rPr lang="en-US" dirty="0" smtClean="0"/>
              <a:t>Mappers - ORM</a:t>
            </a:r>
          </a:p>
          <a:p>
            <a:r>
              <a:rPr lang="en-US" dirty="0" smtClean="0"/>
              <a:t>Higher level wrappers for dealing with </a:t>
            </a:r>
            <a:r>
              <a:rPr lang="en-US" dirty="0" err="1" smtClean="0"/>
              <a:t>sql</a:t>
            </a:r>
            <a:r>
              <a:rPr lang="en-US" dirty="0" smtClean="0"/>
              <a:t> commands and </a:t>
            </a:r>
            <a:r>
              <a:rPr lang="en-US" dirty="0" err="1" smtClean="0"/>
              <a:t>sqlite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Many ORMs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Example - Sugar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Sugar?</a:t>
            </a:r>
          </a:p>
          <a:p>
            <a:pPr lvl="1"/>
            <a:r>
              <a:rPr lang="en-US" dirty="0" smtClean="0"/>
              <a:t>what does that mean?</a:t>
            </a:r>
          </a:p>
          <a:p>
            <a:r>
              <a:rPr lang="en-US" dirty="0" smtClean="0"/>
              <a:t>Install package</a:t>
            </a:r>
          </a:p>
          <a:p>
            <a:r>
              <a:rPr lang="en-US" dirty="0" smtClean="0"/>
              <a:t>Add to manifest file</a:t>
            </a:r>
          </a:p>
          <a:p>
            <a:r>
              <a:rPr lang="en-US" dirty="0" smtClean="0"/>
              <a:t>Classes you want stored in database must extend </a:t>
            </a:r>
            <a:r>
              <a:rPr lang="en-US" dirty="0" err="1" smtClean="0"/>
              <a:t>SugarRecord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ORM - Sugar 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2" y="1219199"/>
            <a:ext cx="7787137" cy="51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ORM - Sugar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</a:p>
          <a:p>
            <a:pPr lvl="1"/>
            <a:r>
              <a:rPr lang="en-US" dirty="0" smtClean="0"/>
              <a:t>create, read, update, destroy</a:t>
            </a:r>
          </a:p>
          <a:p>
            <a:pPr lvl="1"/>
            <a:r>
              <a:rPr lang="en-US" dirty="0" smtClean="0"/>
              <a:t>working with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7848600" cy="315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0074" y="6130383"/>
            <a:ext cx="7845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http://satyan.github.io/sugar/getting-started.html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ORM - Sugar 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58200" cy="593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e-reading.su/htmbook.php/orelly/webprog/webdb/figs/wda_03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09" y="2514600"/>
            <a:ext cx="5486400" cy="41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211763"/>
          </a:xfrm>
        </p:spPr>
        <p:txBody>
          <a:bodyPr/>
          <a:lstStyle/>
          <a:p>
            <a:r>
              <a:rPr lang="en-US" dirty="0" smtClean="0"/>
              <a:t>Each table has a key</a:t>
            </a:r>
          </a:p>
          <a:p>
            <a:r>
              <a:rPr lang="en-US" dirty="0" smtClean="0"/>
              <a:t>Column used to uniquely identify each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419600"/>
            <a:ext cx="1284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KEYS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77209" y="2819400"/>
            <a:ext cx="1166191" cy="1786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3287" y="5105400"/>
            <a:ext cx="1166191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41654" y="3810000"/>
            <a:ext cx="1435555" cy="79616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83172" y="4984362"/>
            <a:ext cx="1494037" cy="730638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Movie Rater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syntax and method calls to make queries on the database</a:t>
            </a:r>
          </a:p>
          <a:p>
            <a:r>
              <a:rPr lang="en-US" dirty="0" smtClean="0"/>
              <a:t>In the demo app, Movie Rating should be its own class</a:t>
            </a:r>
          </a:p>
          <a:p>
            <a:r>
              <a:rPr lang="en-US" dirty="0" smtClean="0"/>
              <a:t>Could use Sugar ORM to simplify dealing with the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and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a programming language to manage data in a RDBMS</a:t>
            </a:r>
          </a:p>
          <a:p>
            <a:r>
              <a:rPr lang="en-US" dirty="0" smtClean="0"/>
              <a:t>SQLite implements most, </a:t>
            </a:r>
            <a:br>
              <a:rPr lang="en-US" dirty="0" smtClean="0"/>
            </a:br>
            <a:r>
              <a:rPr lang="en-US" dirty="0" smtClean="0"/>
              <a:t>but not all of SQL</a:t>
            </a:r>
          </a:p>
          <a:p>
            <a:pPr lvl="1"/>
            <a:r>
              <a:rPr lang="en-US" dirty="0">
                <a:hlinkClick r:id="rId2"/>
              </a:rPr>
              <a:t>http://www.sqlite.org/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0861"/>
            <a:ext cx="4883539" cy="105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- Database 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time jobs</a:t>
            </a:r>
          </a:p>
          <a:p>
            <a:r>
              <a:rPr lang="en-US" dirty="0" smtClean="0"/>
              <a:t>One example: </a:t>
            </a:r>
          </a:p>
          <a:p>
            <a:r>
              <a:rPr lang="en-US" dirty="0" smtClean="0"/>
              <a:t>ERCOT = Electric Reliability Council of Texas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" y="3657600"/>
            <a:ext cx="3352800" cy="191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12526"/>
            <a:ext cx="4343400" cy="220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5618922"/>
            <a:ext cx="4991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and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Databases created with applications are accessible by name to all classes in application, but no outside applications</a:t>
            </a:r>
          </a:p>
          <a:p>
            <a:r>
              <a:rPr lang="en-US" dirty="0" smtClean="0"/>
              <a:t>Creating database:</a:t>
            </a:r>
          </a:p>
          <a:p>
            <a:pPr lvl="1"/>
            <a:r>
              <a:rPr lang="en-US" dirty="0" smtClean="0"/>
              <a:t>create subclass of </a:t>
            </a:r>
            <a:r>
              <a:rPr lang="en-US" b="1" u="sng" dirty="0" err="1" smtClean="0"/>
              <a:t>SQLiteOpenHelper</a:t>
            </a:r>
            <a:r>
              <a:rPr lang="en-US" dirty="0" smtClean="0"/>
              <a:t> and override </a:t>
            </a:r>
            <a:r>
              <a:rPr lang="en-US" dirty="0" err="1" smtClean="0"/>
              <a:t>onCreate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execute SQLite command to create tables in database</a:t>
            </a:r>
          </a:p>
          <a:p>
            <a:pPr lvl="1"/>
            <a:r>
              <a:rPr lang="en-US" dirty="0" err="1" smtClean="0"/>
              <a:t>onUpgrade</a:t>
            </a:r>
            <a:r>
              <a:rPr lang="en-US" dirty="0" smtClean="0"/>
              <a:t>() method for later versions of app and database already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1487</Words>
  <Application>Microsoft Office PowerPoint</Application>
  <PresentationFormat>On-screen Show (4:3)</PresentationFormat>
  <Paragraphs>323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CS371m - Mobile Computing</vt:lpstr>
      <vt:lpstr>PowerPoint Presentation</vt:lpstr>
      <vt:lpstr>Databases</vt:lpstr>
      <vt:lpstr>Example Database</vt:lpstr>
      <vt:lpstr>Relational Data</vt:lpstr>
      <vt:lpstr>Keys</vt:lpstr>
      <vt:lpstr>SQL and SQLite</vt:lpstr>
      <vt:lpstr>Aside - Database Admins</vt:lpstr>
      <vt:lpstr>SQLite and Android</vt:lpstr>
      <vt:lpstr>SQL and Databases</vt:lpstr>
      <vt:lpstr>SQL Commands</vt:lpstr>
      <vt:lpstr>android and sqlite</vt:lpstr>
      <vt:lpstr>Android and SQLite</vt:lpstr>
      <vt:lpstr>Android and SQLite</vt:lpstr>
      <vt:lpstr>Android and SQLite</vt:lpstr>
      <vt:lpstr>Creating Database</vt:lpstr>
      <vt:lpstr>Classes</vt:lpstr>
      <vt:lpstr>MovieRaterActivity</vt:lpstr>
      <vt:lpstr>Menu for MovieRaterActivity</vt:lpstr>
      <vt:lpstr>ViewRating</vt:lpstr>
      <vt:lpstr>ViewRating Menu</vt:lpstr>
      <vt:lpstr>AddEditRating</vt:lpstr>
      <vt:lpstr>AddEditRating</vt:lpstr>
      <vt:lpstr>DatabaseConnector Class</vt:lpstr>
      <vt:lpstr>DatabaseConnector Class</vt:lpstr>
      <vt:lpstr>Creating Database</vt:lpstr>
      <vt:lpstr>Creating Database</vt:lpstr>
      <vt:lpstr>Creating Database</vt:lpstr>
      <vt:lpstr>Updating Database</vt:lpstr>
      <vt:lpstr>Aside - Contract Class</vt:lpstr>
      <vt:lpstr>Databases on Device</vt:lpstr>
      <vt:lpstr>sqlite browser</vt:lpstr>
      <vt:lpstr>sqlite browser</vt:lpstr>
      <vt:lpstr>sqlite Manager for Firefox</vt:lpstr>
      <vt:lpstr>Inserting Data</vt:lpstr>
      <vt:lpstr>Inserting Data</vt:lpstr>
      <vt:lpstr>Inserting Data</vt:lpstr>
      <vt:lpstr>More on insert</vt:lpstr>
      <vt:lpstr>Updating Data</vt:lpstr>
      <vt:lpstr>Updating Data</vt:lpstr>
      <vt:lpstr>Query Data</vt:lpstr>
      <vt:lpstr>Query Data</vt:lpstr>
      <vt:lpstr>Cursors</vt:lpstr>
      <vt:lpstr>Cursor</vt:lpstr>
      <vt:lpstr>Cursor</vt:lpstr>
      <vt:lpstr>Database Connection</vt:lpstr>
      <vt:lpstr>MovieRaterActivity</vt:lpstr>
      <vt:lpstr>Updating Cursor</vt:lpstr>
      <vt:lpstr>Async Task Again</vt:lpstr>
      <vt:lpstr>Clicking on Item in List</vt:lpstr>
      <vt:lpstr>Deleting Data</vt:lpstr>
      <vt:lpstr>Other Cursor Options</vt:lpstr>
      <vt:lpstr>Possible Upgrades</vt:lpstr>
      <vt:lpstr>Alternatives to SQLITE Moving higher up the food chain</vt:lpstr>
      <vt:lpstr>Alternatives to sqlite</vt:lpstr>
      <vt:lpstr>ORM Example - Sugar ORM</vt:lpstr>
      <vt:lpstr>Example ORM - Sugar ORM</vt:lpstr>
      <vt:lpstr>Example ORM - Sugar ORM</vt:lpstr>
      <vt:lpstr>Example ORM - Sugar ORM</vt:lpstr>
      <vt:lpstr>Implications for Movie Rater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276</cp:revision>
  <cp:lastPrinted>2012-01-30T16:00:04Z</cp:lastPrinted>
  <dcterms:created xsi:type="dcterms:W3CDTF">2012-01-17T18:47:14Z</dcterms:created>
  <dcterms:modified xsi:type="dcterms:W3CDTF">2016-05-25T20:41:49Z</dcterms:modified>
</cp:coreProperties>
</file>