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2"/>
    <p:sldId id="257" r:id="rId3"/>
    <p:sldId id="258" r:id="rId4"/>
    <p:sldId id="293" r:id="rId5"/>
    <p:sldId id="325" r:id="rId6"/>
    <p:sldId id="323" r:id="rId7"/>
    <p:sldId id="324" r:id="rId8"/>
    <p:sldId id="259" r:id="rId9"/>
    <p:sldId id="260" r:id="rId10"/>
    <p:sldId id="261" r:id="rId11"/>
    <p:sldId id="326" r:id="rId12"/>
    <p:sldId id="262" r:id="rId13"/>
    <p:sldId id="322" r:id="rId14"/>
    <p:sldId id="263" r:id="rId15"/>
    <p:sldId id="264" r:id="rId16"/>
    <p:sldId id="290" r:id="rId17"/>
    <p:sldId id="307" r:id="rId18"/>
    <p:sldId id="327" r:id="rId19"/>
    <p:sldId id="265" r:id="rId20"/>
    <p:sldId id="328" r:id="rId21"/>
    <p:sldId id="266" r:id="rId22"/>
    <p:sldId id="267" r:id="rId23"/>
    <p:sldId id="268" r:id="rId24"/>
    <p:sldId id="269" r:id="rId25"/>
    <p:sldId id="309" r:id="rId26"/>
    <p:sldId id="291" r:id="rId27"/>
    <p:sldId id="310" r:id="rId28"/>
    <p:sldId id="270" r:id="rId29"/>
    <p:sldId id="271" r:id="rId30"/>
    <p:sldId id="272" r:id="rId31"/>
    <p:sldId id="273" r:id="rId32"/>
    <p:sldId id="274" r:id="rId33"/>
    <p:sldId id="275" r:id="rId34"/>
    <p:sldId id="311" r:id="rId35"/>
    <p:sldId id="276" r:id="rId36"/>
    <p:sldId id="277" r:id="rId37"/>
    <p:sldId id="294" r:id="rId38"/>
    <p:sldId id="278" r:id="rId39"/>
    <p:sldId id="329" r:id="rId40"/>
    <p:sldId id="282" r:id="rId41"/>
    <p:sldId id="283" r:id="rId42"/>
    <p:sldId id="289" r:id="rId43"/>
    <p:sldId id="330" r:id="rId44"/>
    <p:sldId id="331" r:id="rId45"/>
    <p:sldId id="312" r:id="rId46"/>
    <p:sldId id="314" r:id="rId47"/>
    <p:sldId id="315" r:id="rId48"/>
    <p:sldId id="332" r:id="rId49"/>
    <p:sldId id="316" r:id="rId50"/>
    <p:sldId id="317" r:id="rId51"/>
    <p:sldId id="318" r:id="rId52"/>
    <p:sldId id="306" r:id="rId53"/>
    <p:sldId id="319" r:id="rId54"/>
    <p:sldId id="297" r:id="rId55"/>
    <p:sldId id="281" r:id="rId56"/>
    <p:sldId id="301" r:id="rId57"/>
    <p:sldId id="298" r:id="rId58"/>
    <p:sldId id="299" r:id="rId59"/>
    <p:sldId id="300" r:id="rId60"/>
    <p:sldId id="302" r:id="rId61"/>
    <p:sldId id="303" r:id="rId62"/>
    <p:sldId id="304" r:id="rId63"/>
    <p:sldId id="320" r:id="rId64"/>
    <p:sldId id="279" r:id="rId65"/>
    <p:sldId id="280" r:id="rId66"/>
    <p:sldId id="305" r:id="rId67"/>
    <p:sldId id="286" r:id="rId68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C98BBF-0A01-49D1-8943-621B01FB6524}">
          <p14:sldIdLst>
            <p14:sldId id="256"/>
            <p14:sldId id="257"/>
            <p14:sldId id="258"/>
            <p14:sldId id="293"/>
            <p14:sldId id="325"/>
            <p14:sldId id="323"/>
            <p14:sldId id="324"/>
            <p14:sldId id="259"/>
            <p14:sldId id="260"/>
            <p14:sldId id="261"/>
            <p14:sldId id="326"/>
            <p14:sldId id="262"/>
            <p14:sldId id="322"/>
            <p14:sldId id="263"/>
            <p14:sldId id="264"/>
            <p14:sldId id="290"/>
            <p14:sldId id="307"/>
            <p14:sldId id="327"/>
            <p14:sldId id="265"/>
            <p14:sldId id="328"/>
            <p14:sldId id="266"/>
            <p14:sldId id="267"/>
            <p14:sldId id="268"/>
            <p14:sldId id="269"/>
            <p14:sldId id="309"/>
            <p14:sldId id="291"/>
            <p14:sldId id="310"/>
            <p14:sldId id="270"/>
            <p14:sldId id="271"/>
            <p14:sldId id="272"/>
            <p14:sldId id="273"/>
            <p14:sldId id="274"/>
            <p14:sldId id="275"/>
            <p14:sldId id="311"/>
            <p14:sldId id="276"/>
            <p14:sldId id="277"/>
            <p14:sldId id="294"/>
            <p14:sldId id="278"/>
            <p14:sldId id="329"/>
            <p14:sldId id="282"/>
            <p14:sldId id="283"/>
            <p14:sldId id="289"/>
            <p14:sldId id="330"/>
            <p14:sldId id="331"/>
            <p14:sldId id="312"/>
            <p14:sldId id="314"/>
            <p14:sldId id="315"/>
            <p14:sldId id="332"/>
            <p14:sldId id="316"/>
            <p14:sldId id="317"/>
            <p14:sldId id="318"/>
            <p14:sldId id="306"/>
            <p14:sldId id="319"/>
            <p14:sldId id="297"/>
            <p14:sldId id="281"/>
            <p14:sldId id="301"/>
            <p14:sldId id="298"/>
            <p14:sldId id="299"/>
            <p14:sldId id="300"/>
            <p14:sldId id="302"/>
            <p14:sldId id="303"/>
            <p14:sldId id="304"/>
            <p14:sldId id="320"/>
            <p14:sldId id="279"/>
            <p14:sldId id="280"/>
            <p14:sldId id="305"/>
            <p14:sldId id="286"/>
          </p14:sldIdLst>
        </p14:section>
        <p14:section name="Untitled Section" id="{FC6F6324-372A-4A9A-BF42-DA2F65924F3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481" autoAdjust="0"/>
    <p:restoredTop sz="78705" autoAdjust="0"/>
  </p:normalViewPr>
  <p:slideViewPr>
    <p:cSldViewPr>
      <p:cViewPr>
        <p:scale>
          <a:sx n="75" d="100"/>
          <a:sy n="75" d="100"/>
        </p:scale>
        <p:origin x="-257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1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5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1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9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eveloper.android.com/reference/android/app/IntentServic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lay.google.com/about/spam.html#spa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play.google.com/store/apps/details?id=com.client.DrivingSMSAnsweringMachine&amp;hl=e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developer.android.com/tools/help/adb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provider/Telephony.Sms.Intents.htm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CS371m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Services and Broadcast Receivers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can be started and later bound to other applications</a:t>
            </a:r>
          </a:p>
          <a:p>
            <a:pPr lvl="1"/>
            <a:r>
              <a:rPr lang="en-US" dirty="0" smtClean="0"/>
              <a:t>so, both started and bound</a:t>
            </a:r>
          </a:p>
          <a:p>
            <a:r>
              <a:rPr lang="en-US" dirty="0" smtClean="0"/>
              <a:t>private service (manifest) cannot be bound by other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with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ways:</a:t>
            </a:r>
          </a:p>
          <a:p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no lasting connection to service</a:t>
            </a:r>
          </a:p>
          <a:p>
            <a:pPr lvl="1"/>
            <a:r>
              <a:rPr lang="en-US" dirty="0" smtClean="0"/>
              <a:t>example: start service, end service</a:t>
            </a:r>
          </a:p>
          <a:p>
            <a:r>
              <a:rPr lang="en-US" dirty="0" smtClean="0"/>
              <a:t>Binding</a:t>
            </a:r>
          </a:p>
          <a:p>
            <a:pPr lvl="1"/>
            <a:r>
              <a:rPr lang="en-US" dirty="0" smtClean="0"/>
              <a:t>creates communication channel between the service and other component</a:t>
            </a:r>
          </a:p>
          <a:p>
            <a:pPr lvl="1"/>
            <a:r>
              <a:rPr lang="en-US" dirty="0" smtClean="0"/>
              <a:t>other component typically an activity or perhaps another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or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Past examples, kept UI thread responsive with other threads of execution, especially AsyncTask </a:t>
            </a:r>
          </a:p>
          <a:p>
            <a:r>
              <a:rPr lang="en-US" dirty="0" smtClean="0"/>
              <a:t>Should services be used for this?</a:t>
            </a:r>
          </a:p>
          <a:p>
            <a:r>
              <a:rPr lang="en-US" dirty="0" smtClean="0"/>
              <a:t>Service for actions that need to take place even if user not interacting with UI or has closed application</a:t>
            </a:r>
          </a:p>
          <a:p>
            <a:r>
              <a:rPr lang="en-US" dirty="0" smtClean="0"/>
              <a:t>Example, do complex rendering of image to display to user. </a:t>
            </a:r>
          </a:p>
          <a:p>
            <a:pPr lvl="1"/>
            <a:r>
              <a:rPr lang="en-US" dirty="0" smtClean="0"/>
              <a:t>Not a job for a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declare Services in manifest</a:t>
            </a:r>
          </a:p>
          <a:p>
            <a:pPr lvl="1"/>
            <a:r>
              <a:rPr lang="en-US" dirty="0" smtClean="0"/>
              <a:t>just like activities</a:t>
            </a:r>
          </a:p>
          <a:p>
            <a:pPr lvl="1"/>
            <a:r>
              <a:rPr lang="en-US" dirty="0" smtClean="0"/>
              <a:t>otherwise when Service started, app will crash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3505200"/>
            <a:ext cx="6781800" cy="243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10375" y="4495800"/>
            <a:ext cx="2333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intent filter</a:t>
            </a:r>
            <a:br>
              <a:rPr lang="en-US" sz="2400" dirty="0" smtClean="0"/>
            </a:br>
            <a:r>
              <a:rPr lang="en-US" sz="2400" dirty="0" smtClean="0"/>
              <a:t>for Service </a:t>
            </a:r>
          </a:p>
          <a:p>
            <a:r>
              <a:rPr lang="en-US" sz="2400" dirty="0" smtClean="0"/>
              <a:t>makes it private.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93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Creating a Service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73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subclass of Android Service class or one of its existing subclasses</a:t>
            </a:r>
          </a:p>
          <a:p>
            <a:pPr lvl="1"/>
            <a:r>
              <a:rPr lang="en-US" dirty="0" smtClean="0"/>
              <a:t>commonly </a:t>
            </a:r>
            <a:r>
              <a:rPr lang="en-US" dirty="0" err="1" smtClean="0">
                <a:hlinkClick r:id="rId2"/>
              </a:rPr>
              <a:t>IntentService</a:t>
            </a:r>
            <a:endParaRPr lang="en-US" dirty="0" smtClean="0"/>
          </a:p>
          <a:p>
            <a:r>
              <a:rPr lang="en-US" dirty="0" smtClean="0"/>
              <a:t>override callback methods that handle important aspects of service lifecycle</a:t>
            </a:r>
          </a:p>
          <a:p>
            <a:r>
              <a:rPr lang="en-US" dirty="0" smtClean="0"/>
              <a:t>most important of these are:</a:t>
            </a:r>
          </a:p>
          <a:p>
            <a:pPr lvl="1"/>
            <a:r>
              <a:rPr lang="en-US" sz="2600" dirty="0" err="1" smtClean="0"/>
              <a:t>onStartCommand</a:t>
            </a:r>
            <a:endParaRPr lang="en-US" sz="2600" dirty="0" smtClean="0"/>
          </a:p>
          <a:p>
            <a:pPr lvl="1"/>
            <a:r>
              <a:rPr lang="en-US" sz="2600" dirty="0" err="1" smtClean="0"/>
              <a:t>startService</a:t>
            </a:r>
            <a:endParaRPr lang="en-US" sz="2600" dirty="0"/>
          </a:p>
          <a:p>
            <a:pPr lvl="1"/>
            <a:r>
              <a:rPr lang="en-US" sz="2600" dirty="0" err="1" smtClean="0"/>
              <a:t>onBind</a:t>
            </a:r>
            <a:endParaRPr lang="en-US" sz="2600" dirty="0" smtClean="0"/>
          </a:p>
          <a:p>
            <a:pPr lvl="1"/>
            <a:r>
              <a:rPr lang="en-US" sz="2600" dirty="0" err="1" smtClean="0"/>
              <a:t>onCreate</a:t>
            </a:r>
            <a:endParaRPr lang="en-US" sz="2600" dirty="0" smtClean="0"/>
          </a:p>
          <a:p>
            <a:pPr lvl="1"/>
            <a:r>
              <a:rPr lang="en-US" sz="2600" dirty="0" err="1" smtClean="0"/>
              <a:t>onDestroy</a:t>
            </a:r>
            <a:endParaRPr lang="en-US" sz="2600" dirty="0" smtClean="0"/>
          </a:p>
          <a:p>
            <a:pPr lvl="1"/>
            <a:r>
              <a:rPr lang="en-US" sz="2600" dirty="0" err="1" smtClean="0"/>
              <a:t>stopSelf</a:t>
            </a:r>
            <a:endParaRPr lang="en-US" sz="2600" dirty="0" smtClean="0"/>
          </a:p>
          <a:p>
            <a:pPr lvl="1"/>
            <a:r>
              <a:rPr lang="en-US" sz="2600" dirty="0" err="1" smtClean="0"/>
              <a:t>stopService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4076700" cy="293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7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component starts service with </a:t>
            </a:r>
            <a:r>
              <a:rPr lang="en-US" dirty="0" err="1" smtClean="0"/>
              <a:t>startService</a:t>
            </a:r>
            <a:r>
              <a:rPr lang="en-US" dirty="0" smtClean="0"/>
              <a:t> method (leads to call to </a:t>
            </a:r>
            <a:r>
              <a:rPr lang="en-US" dirty="0" err="1" smtClean="0"/>
              <a:t>onStartCommand</a:t>
            </a:r>
            <a:r>
              <a:rPr lang="en-US" dirty="0" smtClean="0"/>
              <a:t>) service runs until it calls </a:t>
            </a:r>
            <a:r>
              <a:rPr lang="en-US" dirty="0" err="1" smtClean="0"/>
              <a:t>stopSelf</a:t>
            </a:r>
            <a:r>
              <a:rPr lang="en-US" dirty="0" smtClean="0"/>
              <a:t> or another activity calls </a:t>
            </a:r>
            <a:r>
              <a:rPr lang="en-US" dirty="0" err="1" smtClean="0"/>
              <a:t>stopService</a:t>
            </a:r>
            <a:endParaRPr lang="en-US" dirty="0" smtClean="0"/>
          </a:p>
          <a:p>
            <a:r>
              <a:rPr lang="en-US" dirty="0" smtClean="0"/>
              <a:t>if component calls </a:t>
            </a:r>
            <a:r>
              <a:rPr lang="en-US" dirty="0" err="1" smtClean="0"/>
              <a:t>bindService</a:t>
            </a:r>
            <a:r>
              <a:rPr lang="en-US" dirty="0" smtClean="0"/>
              <a:t> (</a:t>
            </a:r>
            <a:r>
              <a:rPr lang="en-US" dirty="0" err="1" smtClean="0"/>
              <a:t>onStartCommand</a:t>
            </a:r>
            <a:r>
              <a:rPr lang="en-US" dirty="0" smtClean="0"/>
              <a:t> not called) service runs as long as at least one component bound to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373" y="990600"/>
            <a:ext cx="4343400" cy="578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5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Services run on the main thread of hosting process</a:t>
            </a:r>
          </a:p>
          <a:p>
            <a:r>
              <a:rPr lang="en-US" dirty="0" smtClean="0"/>
              <a:t>By default a Service does </a:t>
            </a:r>
            <a:r>
              <a:rPr lang="en-US" b="1" u="sng" dirty="0" smtClean="0"/>
              <a:t>not</a:t>
            </a:r>
            <a:r>
              <a:rPr lang="en-US" dirty="0" smtClean="0"/>
              <a:t> create a separate thread of execution</a:t>
            </a:r>
          </a:p>
          <a:p>
            <a:r>
              <a:rPr lang="en-US" dirty="0" smtClean="0"/>
              <a:t>If plan to do intensive CPU ops or blocking ops within Service, must still create a separate thread of execution to avoid ANRs</a:t>
            </a:r>
          </a:p>
          <a:p>
            <a:r>
              <a:rPr lang="en-US" dirty="0" err="1" smtClean="0"/>
              <a:t>IntentService</a:t>
            </a:r>
            <a:r>
              <a:rPr lang="en-US" dirty="0" smtClean="0"/>
              <a:t> (subclass of Service) uses a worker thread to handle start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116887" cy="1362075"/>
          </a:xfrm>
        </p:spPr>
        <p:txBody>
          <a:bodyPr>
            <a:noAutofit/>
          </a:bodyPr>
          <a:lstStyle/>
          <a:p>
            <a:r>
              <a:rPr lang="en-US" sz="6000" dirty="0" smtClean="0"/>
              <a:t>app example that uses a service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App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6868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From Roger Wallace</a:t>
            </a:r>
          </a:p>
          <a:p>
            <a:pPr lvl="1"/>
            <a:r>
              <a:rPr lang="en-US" dirty="0" smtClean="0"/>
              <a:t>Spring 2011 </a:t>
            </a:r>
          </a:p>
          <a:p>
            <a:pPr lvl="1"/>
            <a:r>
              <a:rPr lang="en-US" dirty="0" smtClean="0"/>
              <a:t>wanted an app that would</a:t>
            </a:r>
            <a:br>
              <a:rPr lang="en-US" dirty="0" smtClean="0"/>
            </a:br>
            <a:r>
              <a:rPr lang="en-US" dirty="0" smtClean="0"/>
              <a:t>respond to texts (SMS) received </a:t>
            </a:r>
            <a:br>
              <a:rPr lang="en-US" dirty="0" smtClean="0"/>
            </a:br>
            <a:r>
              <a:rPr lang="en-US" dirty="0" smtClean="0"/>
              <a:t>when driving and respond with </a:t>
            </a:r>
            <a:br>
              <a:rPr lang="en-US" dirty="0" smtClean="0"/>
            </a:br>
            <a:r>
              <a:rPr lang="en-US" dirty="0" smtClean="0"/>
              <a:t>a message ("Driving - Get </a:t>
            </a:r>
            <a:br>
              <a:rPr lang="en-US" dirty="0" smtClean="0"/>
            </a:br>
            <a:r>
              <a:rPr lang="en-US" dirty="0" smtClean="0"/>
              <a:t>back to you soon.")</a:t>
            </a:r>
          </a:p>
          <a:p>
            <a:pPr lvl="1"/>
            <a:r>
              <a:rPr lang="en-US" dirty="0" smtClean="0"/>
              <a:t>Initial version simply auto responds to all texts</a:t>
            </a:r>
          </a:p>
          <a:p>
            <a:pPr lvl="1"/>
            <a:r>
              <a:rPr lang="en-US" dirty="0" smtClean="0"/>
              <a:t>how to change it so it responds only when driving?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990600"/>
            <a:ext cx="22098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1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four primary application components:</a:t>
            </a:r>
          </a:p>
          <a:p>
            <a:pPr lvl="1"/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content providers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broadcast receivers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Sidetrack - Disallowed?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Play Developer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5475"/>
            <a:ext cx="9144000" cy="282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46600"/>
            <a:ext cx="67056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4419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Service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8776"/>
            <a:ext cx="49530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From </a:t>
            </a:r>
            <a:r>
              <a:rPr lang="en-US" i="1" dirty="0" smtClean="0"/>
              <a:t>The Android Developer's Cookbook</a:t>
            </a:r>
          </a:p>
          <a:p>
            <a:r>
              <a:rPr lang="en-US" dirty="0" err="1" smtClean="0"/>
              <a:t>SMSResponder</a:t>
            </a:r>
            <a:r>
              <a:rPr lang="en-US" dirty="0" smtClean="0"/>
              <a:t> Application</a:t>
            </a:r>
          </a:p>
          <a:p>
            <a:r>
              <a:rPr lang="en-US" dirty="0" smtClean="0"/>
              <a:t>Response stored in shared preferences</a:t>
            </a:r>
          </a:p>
          <a:p>
            <a:r>
              <a:rPr lang="en-US" dirty="0" smtClean="0"/>
              <a:t>App allows changes to message, start and stop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04" y="1074531"/>
            <a:ext cx="3444240" cy="574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Permission in manifest file to send and / or receive SMS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" y="2479371"/>
            <a:ext cx="9338057" cy="102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5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SMSResponder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asic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onCreate</a:t>
            </a:r>
            <a:endParaRPr lang="en-US" dirty="0" smtClean="0"/>
          </a:p>
          <a:p>
            <a:r>
              <a:rPr lang="en-US" dirty="0" smtClean="0"/>
              <a:t>set up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667000"/>
            <a:ext cx="901733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8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SMSResponder</a:t>
            </a:r>
            <a:r>
              <a:rPr lang="en-US" dirty="0" smtClean="0"/>
              <a:t> </a:t>
            </a:r>
            <a:r>
              <a:rPr lang="en-US" dirty="0" err="1" smtClean="0"/>
              <a:t>onResume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002994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Auto Response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25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524000"/>
            <a:ext cx="9220200" cy="41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5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6477000" cy="13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781300"/>
            <a:ext cx="90011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6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if Service Already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19225"/>
            <a:ext cx="98869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 flipH="1">
            <a:off x="76200" y="5733534"/>
            <a:ext cx="891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Alternative: Use public, static variable or method in Service class to indicate if running or not.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86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15"/>
          <a:stretch/>
        </p:blipFill>
        <p:spPr bwMode="auto">
          <a:xfrm>
            <a:off x="381000" y="990600"/>
            <a:ext cx="5029200" cy="551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5486400" y="4419600"/>
            <a:ext cx="251460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00" y="21336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Service is running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60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Simulating 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11763"/>
          </a:xfrm>
        </p:spPr>
        <p:txBody>
          <a:bodyPr/>
          <a:lstStyle/>
          <a:p>
            <a:r>
              <a:rPr lang="en-US" dirty="0" smtClean="0"/>
              <a:t>Calls and texts can be simulated between emulators</a:t>
            </a:r>
          </a:p>
          <a:p>
            <a:r>
              <a:rPr lang="en-US" dirty="0" smtClean="0"/>
              <a:t>Start two emulators</a:t>
            </a:r>
          </a:p>
          <a:p>
            <a:r>
              <a:rPr lang="en-US" dirty="0" smtClean="0"/>
              <a:t>Use messaging app to send text </a:t>
            </a:r>
          </a:p>
          <a:p>
            <a:r>
              <a:rPr lang="en-US" dirty="0" smtClean="0"/>
              <a:t>Phone number is simply the emulator port number (visible at top of the emulator or in eclipse)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835" y="4724400"/>
            <a:ext cx="765456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0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-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5562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component that performs long-running operations in background with no UI</a:t>
            </a:r>
          </a:p>
          <a:p>
            <a:r>
              <a:rPr lang="en-US" dirty="0" smtClean="0"/>
              <a:t>application starts service and service continues to run even if original application ended or user moves to another application</a:t>
            </a:r>
          </a:p>
          <a:p>
            <a:r>
              <a:rPr lang="en-US" dirty="0" smtClean="0"/>
              <a:t>a way to run code when one of app's activity is not the forefront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10343"/>
            <a:ext cx="329184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5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Emulators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7275"/>
            <a:ext cx="8090966" cy="648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2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Emulator 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8590"/>
            <a:ext cx="6019800" cy="284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013938"/>
            <a:ext cx="4895850" cy="284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13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32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6798"/>
            <a:ext cx="8972204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0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Extend the Service class</a:t>
            </a:r>
          </a:p>
          <a:p>
            <a:pPr lvl="1"/>
            <a:r>
              <a:rPr lang="en-US" dirty="0" smtClean="0"/>
              <a:t>adapter class exists, </a:t>
            </a:r>
            <a:r>
              <a:rPr lang="en-US" dirty="0" err="1" smtClean="0"/>
              <a:t>IntentService</a:t>
            </a:r>
            <a:r>
              <a:rPr lang="en-US" dirty="0" smtClean="0"/>
              <a:t> handles a lot of the details</a:t>
            </a:r>
          </a:p>
          <a:p>
            <a:r>
              <a:rPr lang="en-US" dirty="0" smtClean="0"/>
              <a:t>override </a:t>
            </a:r>
            <a:r>
              <a:rPr lang="en-US" dirty="0" err="1" smtClean="0"/>
              <a:t>onStartCommand</a:t>
            </a:r>
            <a:endParaRPr lang="en-US" dirty="0" smtClean="0"/>
          </a:p>
          <a:p>
            <a:pPr lvl="1"/>
            <a:r>
              <a:rPr lang="en-US" dirty="0" smtClean="0"/>
              <a:t>return an int describing what system should do for starting service</a:t>
            </a:r>
          </a:p>
          <a:p>
            <a:pPr lvl="1"/>
            <a:r>
              <a:rPr lang="en-US" dirty="0" smtClean="0"/>
              <a:t>START_NOT_STICKY, if system kills service don't restart</a:t>
            </a:r>
          </a:p>
          <a:p>
            <a:pPr lvl="1"/>
            <a:r>
              <a:rPr lang="en-US" dirty="0" smtClean="0"/>
              <a:t>START_STICKY, if system kills service then recreate, but does not redeliver intent</a:t>
            </a:r>
          </a:p>
          <a:p>
            <a:pPr lvl="1"/>
            <a:r>
              <a:rPr lang="en-US" dirty="0" smtClean="0"/>
              <a:t>START_REDELIVER_INTENT, if system kills service then recreate and redeliver last intent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SMSResponser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34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66800"/>
            <a:ext cx="90011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5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Responder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35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763000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7239000" y="2133600"/>
            <a:ext cx="167640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4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Responder - </a:t>
            </a:r>
            <a:r>
              <a:rPr lang="en-US" dirty="0" err="1" smtClean="0"/>
              <a:t>onCreate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36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05" y="1295400"/>
            <a:ext cx="9253805" cy="359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010400" y="3581400"/>
            <a:ext cx="175260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third of four application components</a:t>
            </a:r>
          </a:p>
          <a:p>
            <a:pPr lvl="1"/>
            <a:r>
              <a:rPr lang="en-US" dirty="0" smtClean="0"/>
              <a:t>activities, services, broadcast receivers, content providers / receivers</a:t>
            </a:r>
          </a:p>
          <a:p>
            <a:r>
              <a:rPr lang="en-US" dirty="0" smtClean="0"/>
              <a:t>"A </a:t>
            </a:r>
            <a:r>
              <a:rPr lang="en-US" i="1" dirty="0"/>
              <a:t>broadcast receiver</a:t>
            </a:r>
            <a:r>
              <a:rPr lang="en-US" dirty="0"/>
              <a:t> is a component that responds to system-wide broadcast announcements</a:t>
            </a:r>
            <a:r>
              <a:rPr lang="en-US" dirty="0" smtClean="0"/>
              <a:t>."</a:t>
            </a:r>
          </a:p>
          <a:p>
            <a:r>
              <a:rPr lang="en-US" dirty="0" smtClean="0"/>
              <a:t>Android system sends multiple kinds of broadcasts</a:t>
            </a:r>
          </a:p>
          <a:p>
            <a:pPr lvl="1"/>
            <a:r>
              <a:rPr lang="en-US" dirty="0" smtClean="0"/>
              <a:t>screen turned off, battery low, picture captured, SMS received, SMS sent, and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8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Another use of intents</a:t>
            </a:r>
          </a:p>
          <a:p>
            <a:r>
              <a:rPr lang="en-US" dirty="0" smtClean="0"/>
              <a:t>Intents used to start activities and services</a:t>
            </a:r>
          </a:p>
          <a:p>
            <a:pPr lvl="1"/>
            <a:r>
              <a:rPr lang="en-US" dirty="0" err="1" smtClean="0"/>
              <a:t>startActivity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startActivityForResult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startService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bindService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Also used to deliver information from system and applications to other applications </a:t>
            </a:r>
          </a:p>
          <a:p>
            <a:r>
              <a:rPr lang="en-US" dirty="0" smtClean="0"/>
              <a:t>via Broadcast Intents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534400" cy="5516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Download app from store</a:t>
            </a:r>
          </a:p>
          <a:p>
            <a:pPr lvl="1"/>
            <a:r>
              <a:rPr lang="en-US" dirty="0" smtClean="0"/>
              <a:t>leave store app, but download continues</a:t>
            </a:r>
          </a:p>
          <a:p>
            <a:pPr lvl="1"/>
            <a:r>
              <a:rPr lang="en-US" dirty="0" smtClean="0"/>
              <a:t>any kind of download of upload via network</a:t>
            </a:r>
          </a:p>
          <a:p>
            <a:r>
              <a:rPr lang="en-US" dirty="0" smtClean="0"/>
              <a:t>Play music even when music player dismissed (if user desires)</a:t>
            </a:r>
          </a:p>
          <a:p>
            <a:r>
              <a:rPr lang="en-US" dirty="0" smtClean="0"/>
              <a:t>maintain connection in chat app when phone call received</a:t>
            </a:r>
          </a:p>
          <a:p>
            <a:r>
              <a:rPr lang="en-US" dirty="0" smtClean="0"/>
              <a:t>periodically poll website for updates / changes</a:t>
            </a:r>
          </a:p>
          <a:p>
            <a:pPr lvl="1"/>
            <a:r>
              <a:rPr lang="en-US" dirty="0" smtClean="0"/>
              <a:t>the grade checker</a:t>
            </a:r>
          </a:p>
          <a:p>
            <a:pPr lvl="1"/>
            <a:r>
              <a:rPr lang="en-US" dirty="0" smtClean="0"/>
              <a:t>may lead to notification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BroadcastReceivers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12837"/>
            <a:ext cx="8915400" cy="5211763"/>
          </a:xfrm>
        </p:spPr>
        <p:txBody>
          <a:bodyPr/>
          <a:lstStyle/>
          <a:p>
            <a:r>
              <a:rPr lang="en-US" dirty="0" smtClean="0"/>
              <a:t>What broadcasts are available?</a:t>
            </a:r>
          </a:p>
          <a:p>
            <a:r>
              <a:rPr lang="en-US" dirty="0" smtClean="0"/>
              <a:t>Check the Intent class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developer.android.com/reference/android/content/Intent.html</a:t>
            </a:r>
            <a:endParaRPr lang="en-US" dirty="0" smtClean="0"/>
          </a:p>
          <a:p>
            <a:pPr lvl="1"/>
            <a:r>
              <a:rPr lang="en-US" dirty="0" smtClean="0"/>
              <a:t>search for "Broadcast Action"</a:t>
            </a:r>
          </a:p>
          <a:p>
            <a:r>
              <a:rPr lang="en-US" dirty="0" smtClean="0"/>
              <a:t>Also look </a:t>
            </a:r>
            <a:r>
              <a:rPr lang="en-US" dirty="0"/>
              <a:t>in </a:t>
            </a:r>
            <a:r>
              <a:rPr lang="en-US" sz="2800" dirty="0" smtClean="0"/>
              <a:t>android-</a:t>
            </a:r>
            <a:r>
              <a:rPr lang="en-US" sz="2800" dirty="0" err="1" smtClean="0"/>
              <a:t>sdk</a:t>
            </a:r>
            <a:r>
              <a:rPr lang="en-US" sz="2800" dirty="0" smtClean="0"/>
              <a:t>\platforms\&lt;number&gt;\data\</a:t>
            </a:r>
            <a:br>
              <a:rPr lang="en-US" sz="2800" dirty="0" smtClean="0"/>
            </a:br>
            <a:r>
              <a:rPr lang="en-US" sz="2800" dirty="0" smtClean="0"/>
              <a:t>broadcast_actions.txt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63646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Broadcasts Listed in Intent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76800" y="990600"/>
            <a:ext cx="35814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2000" y="2362200"/>
            <a:ext cx="43434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8200" y="3086100"/>
            <a:ext cx="35814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79818" y="4000500"/>
            <a:ext cx="35814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44290" y="5410200"/>
            <a:ext cx="4371109" cy="1295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2986923" cy="5211763"/>
          </a:xfrm>
        </p:spPr>
        <p:txBody>
          <a:bodyPr/>
          <a:lstStyle/>
          <a:p>
            <a:r>
              <a:rPr lang="en-US" dirty="0" smtClean="0"/>
              <a:t>from broadcast_</a:t>
            </a:r>
            <a:br>
              <a:rPr lang="en-US" dirty="0" smtClean="0"/>
            </a:br>
            <a:r>
              <a:rPr lang="en-US" dirty="0" smtClean="0"/>
              <a:t>actions.txt in </a:t>
            </a:r>
            <a:r>
              <a:rPr lang="en-US" dirty="0" err="1" smtClean="0"/>
              <a:t>sdk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platforms-&gt;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api</a:t>
            </a:r>
            <a:r>
              <a:rPr lang="en-US" dirty="0" smtClean="0"/>
              <a:t> level&gt;-&gt;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23" y="1143000"/>
            <a:ext cx="6004677" cy="5426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2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Broadcast 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1"/>
            <a:ext cx="9067800" cy="5105400"/>
          </a:xfrm>
        </p:spPr>
        <p:txBody>
          <a:bodyPr/>
          <a:lstStyle/>
          <a:p>
            <a:r>
              <a:rPr lang="en-US" dirty="0" smtClean="0"/>
              <a:t>You can create your own Broadcasts Intents</a:t>
            </a:r>
          </a:p>
          <a:p>
            <a:r>
              <a:rPr lang="en-US" dirty="0" smtClean="0"/>
              <a:t>Many Intents listed in the Intent class are </a:t>
            </a:r>
            <a:r>
              <a:rPr lang="en-US" i="1" dirty="0" smtClean="0"/>
              <a:t>protected intents </a:t>
            </a:r>
            <a:r>
              <a:rPr lang="en-US" dirty="0" smtClean="0"/>
              <a:t>that may only be send by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581400"/>
            <a:ext cx="9904021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-152400" y="5029200"/>
            <a:ext cx="71628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Broadcasts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it anyway??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9" y="3886200"/>
            <a:ext cx="33813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0" y="2009774"/>
            <a:ext cx="9244945" cy="172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8600" y="4267200"/>
            <a:ext cx="4876800" cy="22159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03-23 13:16:50.222 388-397/? W/</a:t>
            </a:r>
            <a:r>
              <a:rPr lang="en-US" sz="2400" dirty="0" err="1"/>
              <a:t>ActivityManager</a:t>
            </a:r>
            <a:r>
              <a:rPr lang="en-US" sz="2400" dirty="0"/>
              <a:t>: Permission Denial: not allowed to send broadcast </a:t>
            </a:r>
            <a:r>
              <a:rPr lang="en-US" sz="2400" dirty="0" err="1"/>
              <a:t>android.intent.action.TIMEZONE_CHANGED</a:t>
            </a:r>
            <a:r>
              <a:rPr lang="en-US" sz="2400" dirty="0"/>
              <a:t> from </a:t>
            </a:r>
            <a:r>
              <a:rPr lang="en-US" sz="2400" dirty="0" err="1"/>
              <a:t>pid</a:t>
            </a:r>
            <a:r>
              <a:rPr lang="en-US" sz="2400" dirty="0"/>
              <a:t>=3470, </a:t>
            </a:r>
            <a:r>
              <a:rPr lang="en-US" sz="2400" dirty="0" err="1"/>
              <a:t>uid</a:t>
            </a:r>
            <a:r>
              <a:rPr lang="en-US" sz="2400" dirty="0"/>
              <a:t>=10140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6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Broadcasts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16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Activities and Services can listen for Broadcasts</a:t>
            </a:r>
          </a:p>
          <a:p>
            <a:r>
              <a:rPr lang="en-US" dirty="0" smtClean="0"/>
              <a:t>4 steps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subclass </a:t>
            </a:r>
            <a:r>
              <a:rPr lang="en-US" dirty="0" err="1" smtClean="0"/>
              <a:t>BroadcastRecevier</a:t>
            </a:r>
            <a:r>
              <a:rPr lang="en-US" dirty="0" smtClean="0"/>
              <a:t> (</a:t>
            </a:r>
            <a:br>
              <a:rPr lang="en-US" dirty="0" smtClean="0"/>
            </a:br>
            <a:r>
              <a:rPr lang="en-US" dirty="0" smtClean="0"/>
              <a:t>implement </a:t>
            </a:r>
            <a:r>
              <a:rPr lang="en-US" dirty="0" err="1" smtClean="0"/>
              <a:t>onReceive</a:t>
            </a:r>
            <a:r>
              <a:rPr lang="en-US" dirty="0" smtClean="0"/>
              <a:t> method)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IntentFilter</a:t>
            </a:r>
            <a:r>
              <a:rPr lang="en-US" dirty="0" smtClean="0"/>
              <a:t> object to specify the kinds of Broadcasts you want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register receiver (</a:t>
            </a:r>
            <a:r>
              <a:rPr lang="en-US" dirty="0" err="1" smtClean="0"/>
              <a:t>onResume</a:t>
            </a:r>
            <a:r>
              <a:rPr lang="en-US" dirty="0" smtClean="0"/>
              <a:t>() of Activity)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unregister receiver (</a:t>
            </a:r>
            <a:r>
              <a:rPr lang="en-US" dirty="0" err="1" smtClean="0"/>
              <a:t>onPause</a:t>
            </a:r>
            <a:r>
              <a:rPr lang="en-US" dirty="0" smtClean="0"/>
              <a:t>() of Activity)</a:t>
            </a:r>
          </a:p>
          <a:p>
            <a:pPr marL="0" indent="0">
              <a:buNone/>
            </a:pPr>
            <a:r>
              <a:rPr lang="en-US" dirty="0" smtClean="0"/>
              <a:t>-- alternatively use manifest to register receiver</a:t>
            </a:r>
          </a:p>
          <a:p>
            <a:pPr marL="742950" indent="-7429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smtClean="0"/>
              <a:t>Example: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89037"/>
            <a:ext cx="8839200" cy="5211763"/>
          </a:xfrm>
        </p:spPr>
        <p:txBody>
          <a:bodyPr/>
          <a:lstStyle/>
          <a:p>
            <a:r>
              <a:rPr lang="en-US" dirty="0" smtClean="0"/>
              <a:t>Start a service and print a toast at start up.</a:t>
            </a:r>
          </a:p>
          <a:p>
            <a:r>
              <a:rPr lang="en-US" dirty="0" smtClean="0"/>
              <a:t>Step one: subclass </a:t>
            </a:r>
            <a:r>
              <a:rPr lang="en-US" dirty="0" err="1" smtClean="0"/>
              <a:t>BroadcastReceiver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895600"/>
            <a:ext cx="896185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Create intent filter to listen for broadcast</a:t>
            </a:r>
          </a:p>
          <a:p>
            <a:r>
              <a:rPr lang="en-US" dirty="0" smtClean="0"/>
              <a:t>In manifest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48024"/>
            <a:ext cx="9067800" cy="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4178300"/>
            <a:ext cx="9496426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02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2 - More on Intent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some Broadcasts you cannot use manifest to create </a:t>
            </a:r>
            <a:r>
              <a:rPr lang="en-US" dirty="0" err="1" smtClean="0"/>
              <a:t>IntentFilter</a:t>
            </a:r>
            <a:endParaRPr lang="en-US" dirty="0" smtClean="0"/>
          </a:p>
          <a:p>
            <a:r>
              <a:rPr lang="en-US" dirty="0" smtClean="0"/>
              <a:t>must be done programmatically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" y="3124200"/>
            <a:ext cx="9118600" cy="306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receiver</a:t>
            </a:r>
          </a:p>
          <a:p>
            <a:r>
              <a:rPr lang="en-US" dirty="0" smtClean="0"/>
              <a:t>normally done in </a:t>
            </a:r>
            <a:r>
              <a:rPr lang="en-US" dirty="0" err="1" smtClean="0"/>
              <a:t>onResume</a:t>
            </a:r>
            <a:r>
              <a:rPr lang="en-US" dirty="0" smtClean="0"/>
              <a:t> of activity</a:t>
            </a:r>
          </a:p>
          <a:p>
            <a:r>
              <a:rPr lang="en-US" dirty="0" smtClean="0"/>
              <a:t>but no Activity on start up</a:t>
            </a:r>
          </a:p>
          <a:p>
            <a:r>
              <a:rPr lang="en-US" dirty="0" smtClean="0"/>
              <a:t>so, </a:t>
            </a:r>
            <a:r>
              <a:rPr lang="en-US" dirty="0" err="1" smtClean="0"/>
              <a:t>BroadcastReceiver</a:t>
            </a:r>
            <a:r>
              <a:rPr lang="en-US" dirty="0" smtClean="0"/>
              <a:t> in manifest file</a:t>
            </a:r>
          </a:p>
          <a:p>
            <a:r>
              <a:rPr lang="en-US" dirty="0" smtClean="0"/>
              <a:t>registers with System when app installed</a:t>
            </a:r>
          </a:p>
          <a:p>
            <a:r>
              <a:rPr lang="en-US" dirty="0" smtClean="0"/>
              <a:t>app must be started once for this to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 Interface Components</a:t>
            </a:r>
          </a:p>
          <a:p>
            <a:r>
              <a:rPr lang="en-US" dirty="0" smtClean="0"/>
              <a:t>Belong to an app</a:t>
            </a:r>
          </a:p>
          <a:p>
            <a:pPr lvl="1"/>
            <a:r>
              <a:rPr lang="en-US" dirty="0" smtClean="0"/>
              <a:t>must be declared in the app manifest</a:t>
            </a:r>
          </a:p>
          <a:p>
            <a:r>
              <a:rPr lang="en-US" dirty="0" smtClean="0"/>
              <a:t>May run even if app is not at forefront, interacting with the user</a:t>
            </a:r>
          </a:p>
          <a:p>
            <a:r>
              <a:rPr lang="en-US" dirty="0" smtClean="0"/>
              <a:t>May be private (usable only by the app they belong to) or public (usable by apps other than yours)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Spoofing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/>
          <a:lstStyle/>
          <a:p>
            <a:r>
              <a:rPr lang="en-US" dirty="0" smtClean="0"/>
              <a:t>Painful to shut down and start up device</a:t>
            </a:r>
          </a:p>
          <a:p>
            <a:r>
              <a:rPr lang="en-US" dirty="0" smtClean="0"/>
              <a:t>Possible to spoof broadcasts</a:t>
            </a:r>
          </a:p>
          <a:p>
            <a:r>
              <a:rPr lang="en-US" dirty="0" smtClean="0"/>
              <a:t>recommend using emulator</a:t>
            </a:r>
          </a:p>
          <a:p>
            <a:r>
              <a:rPr lang="en-US" dirty="0" smtClean="0"/>
              <a:t>go to terminal</a:t>
            </a:r>
          </a:p>
          <a:p>
            <a:r>
              <a:rPr lang="en-US" dirty="0" err="1" smtClean="0">
                <a:hlinkClick r:id="rId2"/>
              </a:rPr>
              <a:t>adb</a:t>
            </a:r>
            <a:r>
              <a:rPr lang="en-US" dirty="0" smtClean="0">
                <a:hlinkClick r:id="rId2"/>
              </a:rPr>
              <a:t> shell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104775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-152400" y="4343400"/>
            <a:ext cx="98298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 in Auto texting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SMS </a:t>
            </a:r>
            <a:r>
              <a:rPr lang="en-US" dirty="0" smtClean="0"/>
              <a:t>Responder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has inner classes for </a:t>
            </a:r>
            <a:r>
              <a:rPr lang="en-US" dirty="0" err="1" smtClean="0"/>
              <a:t>BroadcastReceiver</a:t>
            </a:r>
            <a:r>
              <a:rPr lang="en-US" dirty="0" smtClean="0"/>
              <a:t> that listens for Broadcast of SMS message received</a:t>
            </a:r>
          </a:p>
          <a:p>
            <a:r>
              <a:rPr lang="en-US" dirty="0" smtClean="0"/>
              <a:t>create and register receivers when service stated</a:t>
            </a:r>
            <a:endParaRPr lang="en-US" dirty="0"/>
          </a:p>
          <a:p>
            <a:r>
              <a:rPr lang="en-US" dirty="0"/>
              <a:t>unregister when service destroyed</a:t>
            </a:r>
          </a:p>
          <a:p>
            <a:r>
              <a:rPr lang="en-US" b="1" dirty="0"/>
              <a:t>key point: override the </a:t>
            </a:r>
            <a:r>
              <a:rPr lang="en-US" b="1" dirty="0" err="1"/>
              <a:t>onReceive</a:t>
            </a:r>
            <a:r>
              <a:rPr lang="en-US" b="1" dirty="0"/>
              <a:t> method for </a:t>
            </a:r>
            <a:r>
              <a:rPr lang="en-US" b="1" dirty="0" err="1"/>
              <a:t>BroadcastReceiver</a:t>
            </a:r>
            <a:r>
              <a:rPr lang="en-US" b="1" dirty="0"/>
              <a:t> subclass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7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32200"/>
            <a:ext cx="884551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Received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</a:p>
          <a:p>
            <a:r>
              <a:rPr lang="en-US" dirty="0" smtClean="0">
                <a:hlinkClick r:id="rId3"/>
              </a:rPr>
              <a:t>developer.android.com/reference/android/provider/Telephony.Sms.Intents.html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486400" y="5334000"/>
            <a:ext cx="152400" cy="1219200"/>
          </a:xfrm>
          <a:prstGeom prst="straightConnector1">
            <a:avLst/>
          </a:prstGeom>
          <a:ln w="1270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Responder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register receivers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98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-457200" y="5181600"/>
            <a:ext cx="9607062" cy="1676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Received - Broadcast Receiver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55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3464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7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SMS data in the Bundle (map) is under the key "</a:t>
            </a:r>
            <a:r>
              <a:rPr lang="en-US" dirty="0" err="1" smtClean="0"/>
              <a:t>pdus</a:t>
            </a:r>
            <a:r>
              <a:rPr lang="en-US" dirty="0" smtClean="0"/>
              <a:t>"</a:t>
            </a:r>
          </a:p>
          <a:p>
            <a:pPr lvl="1"/>
            <a:r>
              <a:rPr lang="en-US" dirty="0" err="1" smtClean="0"/>
              <a:t>pdu</a:t>
            </a:r>
            <a:r>
              <a:rPr lang="en-US" dirty="0" smtClean="0"/>
              <a:t>, protocol data unit (some sources indicate protocol description unit)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55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0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PendingIntent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Intent to deliver when some criteria met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Parameters:</a:t>
            </a:r>
          </a:p>
          <a:p>
            <a:r>
              <a:rPr lang="en-US" dirty="0" smtClean="0"/>
              <a:t>this = context in which </a:t>
            </a:r>
            <a:r>
              <a:rPr lang="en-US" dirty="0" err="1" smtClean="0"/>
              <a:t>PendingIntent</a:t>
            </a:r>
            <a:r>
              <a:rPr lang="en-US" dirty="0" smtClean="0"/>
              <a:t> should </a:t>
            </a:r>
            <a:r>
              <a:rPr lang="en-US" dirty="0" err="1" smtClean="0"/>
              <a:t>sendBroadcast</a:t>
            </a:r>
            <a:endParaRPr lang="en-US" dirty="0" smtClean="0"/>
          </a:p>
          <a:p>
            <a:r>
              <a:rPr lang="en-US" dirty="0" smtClean="0"/>
              <a:t>0 = private request code for sender</a:t>
            </a:r>
          </a:p>
          <a:p>
            <a:r>
              <a:rPr lang="en-US" dirty="0" err="1" smtClean="0"/>
              <a:t>sentIn</a:t>
            </a:r>
            <a:r>
              <a:rPr lang="en-US" dirty="0" smtClean="0"/>
              <a:t> = Intent to be Broadcast</a:t>
            </a:r>
          </a:p>
          <a:p>
            <a:r>
              <a:rPr lang="en-US" dirty="0" smtClean="0"/>
              <a:t>0 = flags to modify send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1828800"/>
            <a:ext cx="982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2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SMSManager.sendTextMessage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12837"/>
            <a:ext cx="8610600" cy="5516563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address to send text to (destination, recipient)</a:t>
            </a:r>
          </a:p>
          <a:p>
            <a:r>
              <a:rPr lang="en-US" dirty="0" smtClean="0"/>
              <a:t>service center address (null = default)</a:t>
            </a:r>
          </a:p>
          <a:p>
            <a:r>
              <a:rPr lang="en-US" dirty="0" smtClean="0"/>
              <a:t>text of message</a:t>
            </a:r>
          </a:p>
          <a:p>
            <a:r>
              <a:rPr lang="en-US" dirty="0" smtClean="0"/>
              <a:t>pending intent to deliver when message sent</a:t>
            </a:r>
          </a:p>
          <a:p>
            <a:r>
              <a:rPr lang="en-US" dirty="0" smtClean="0"/>
              <a:t>pending intent to deliver when message delivered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68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9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686800" cy="5592763"/>
          </a:xfrm>
        </p:spPr>
        <p:txBody>
          <a:bodyPr>
            <a:normAutofit/>
          </a:bodyPr>
          <a:lstStyle/>
          <a:p>
            <a:r>
              <a:rPr lang="en-US" dirty="0" smtClean="0"/>
              <a:t>Two ways to start services: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Manually by an app using a call to the API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recall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lang="en-US" dirty="0"/>
              <a:t> </a:t>
            </a:r>
            <a:r>
              <a:rPr lang="en-US" dirty="0" smtClean="0"/>
              <a:t>method for Activities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Another activity tries to connect (bind) to a service via inter process communication</a:t>
            </a:r>
            <a:br>
              <a:rPr lang="en-US" dirty="0" smtClean="0"/>
            </a:br>
            <a:r>
              <a:rPr lang="en-US" dirty="0" smtClean="0"/>
              <a:t>- may be an app other than yours if your make your service public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BroadcastReceiver</a:t>
            </a:r>
            <a:r>
              <a:rPr lang="en-US" dirty="0" smtClean="0"/>
              <a:t> for 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" y="1142998"/>
            <a:ext cx="9690652" cy="51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371600" y="3581400"/>
            <a:ext cx="2362200" cy="533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Notify User with a Toast</a:t>
            </a:r>
          </a:p>
          <a:p>
            <a:pPr lvl="1"/>
            <a:r>
              <a:rPr lang="en-US" dirty="0" smtClean="0"/>
              <a:t>Probably better to use Notification</a:t>
            </a:r>
          </a:p>
          <a:p>
            <a:pPr lvl="1"/>
            <a:r>
              <a:rPr lang="en-US" dirty="0" smtClean="0"/>
              <a:t>Toast used so we see app in action during demonstration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9476633" cy="207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13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Unregistering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9144000" cy="5211763"/>
          </a:xfrm>
        </p:spPr>
        <p:txBody>
          <a:bodyPr/>
          <a:lstStyle/>
          <a:p>
            <a:r>
              <a:rPr lang="en-US" dirty="0" smtClean="0"/>
              <a:t>When no longer need unregister your receivers</a:t>
            </a:r>
          </a:p>
          <a:p>
            <a:r>
              <a:rPr lang="en-US" dirty="0" smtClean="0"/>
              <a:t>In this case when the service is shut down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8001000" cy="353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2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initiating broadcasts ourselves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 can initiate broadcasts to inform other applications of status or readiness</a:t>
            </a:r>
          </a:p>
          <a:p>
            <a:r>
              <a:rPr lang="en-US" dirty="0" smtClean="0"/>
              <a:t>Don't display UI</a:t>
            </a:r>
          </a:p>
          <a:p>
            <a:pPr lvl="1"/>
            <a:r>
              <a:rPr lang="en-US" dirty="0" smtClean="0"/>
              <a:t>may create status bar notifications</a:t>
            </a:r>
          </a:p>
          <a:p>
            <a:r>
              <a:rPr lang="en-US" dirty="0" smtClean="0"/>
              <a:t>Usually just a gateway to other components and does very minimal work</a:t>
            </a:r>
          </a:p>
          <a:p>
            <a:pPr lvl="1"/>
            <a:r>
              <a:rPr lang="en-US" dirty="0" smtClean="0"/>
              <a:t>initiate service based on some event</a:t>
            </a:r>
          </a:p>
          <a:p>
            <a:r>
              <a:rPr lang="en-US" dirty="0" smtClean="0"/>
              <a:t>Broadcasts are delivered as Intents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intents sent by </a:t>
            </a:r>
            <a:r>
              <a:rPr lang="en-US" dirty="0" err="1" smtClean="0"/>
              <a:t>sendBroadcast</a:t>
            </a:r>
            <a:r>
              <a:rPr lang="en-US" dirty="0" smtClean="0"/>
              <a:t>() method</a:t>
            </a:r>
          </a:p>
          <a:p>
            <a:r>
              <a:rPr lang="en-US" dirty="0" err="1" smtClean="0"/>
              <a:t>LocalBroadcastManager</a:t>
            </a:r>
            <a:r>
              <a:rPr lang="en-US" dirty="0" smtClean="0"/>
              <a:t> to send Broadcasts within your application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Broadcast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can't initiate asynchronous actions in </a:t>
            </a:r>
            <a:r>
              <a:rPr lang="en-US" dirty="0" err="1" smtClean="0"/>
              <a:t>onReceive</a:t>
            </a:r>
            <a:endParaRPr lang="en-US" dirty="0" smtClean="0"/>
          </a:p>
          <a:p>
            <a:pPr lvl="1"/>
            <a:r>
              <a:rPr lang="en-US" dirty="0" smtClean="0"/>
              <a:t>like creating and starting an AsyncTask</a:t>
            </a:r>
          </a:p>
          <a:p>
            <a:pPr lvl="1"/>
            <a:r>
              <a:rPr lang="en-US" dirty="0" smtClean="0"/>
              <a:t>because when method done </a:t>
            </a:r>
            <a:r>
              <a:rPr lang="en-US" dirty="0" err="1" smtClean="0"/>
              <a:t>BroadcastReceiver</a:t>
            </a:r>
            <a:r>
              <a:rPr lang="en-US" dirty="0" smtClean="0"/>
              <a:t>  no longer active and system can and will kill the process</a:t>
            </a:r>
          </a:p>
          <a:p>
            <a:r>
              <a:rPr lang="en-US" b="1" i="1" dirty="0" smtClean="0"/>
              <a:t>May need to use Notification Manager or start a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038600" cy="52117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Once started service runs until device shut down</a:t>
            </a:r>
          </a:p>
          <a:p>
            <a:r>
              <a:rPr lang="en-US" dirty="0" smtClean="0"/>
              <a:t>Add option to start and shut down the service</a:t>
            </a:r>
          </a:p>
          <a:p>
            <a:r>
              <a:rPr lang="en-US" dirty="0" smtClean="0"/>
              <a:t>Could add capability to start service on device start up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67</a:t>
            </a:fld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09607"/>
            <a:ext cx="3711286" cy="6048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4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Services will run until shut down: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by themselves when task completed or possibly by owning app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stopSelf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By the owning app via a call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stopService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If Android needs the RAM the service is using</a:t>
            </a:r>
            <a:br>
              <a:rPr lang="en-US" dirty="0" smtClean="0"/>
            </a:br>
            <a:r>
              <a:rPr lang="en-US" dirty="0" smtClean="0"/>
              <a:t>- just like it does for activities deep in the activity stack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Services - </a:t>
            </a:r>
            <a:r>
              <a:rPr lang="en-US" b="1" u="sng" dirty="0" smtClean="0"/>
              <a:t>Started</a:t>
            </a:r>
            <a:r>
              <a:rPr lang="en-US" dirty="0" smtClean="0"/>
              <a:t> or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12837"/>
            <a:ext cx="8610600" cy="5364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Started: </a:t>
            </a:r>
          </a:p>
          <a:p>
            <a:pPr lvl="1"/>
            <a:r>
              <a:rPr lang="en-US" dirty="0" smtClean="0"/>
              <a:t>application component, such as an Activity, starts the service with the method call </a:t>
            </a:r>
            <a:r>
              <a:rPr lang="en-US" dirty="0" err="1" smtClean="0"/>
              <a:t>startService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once started service can run in background indefinitely</a:t>
            </a:r>
          </a:p>
          <a:p>
            <a:pPr lvl="1"/>
            <a:r>
              <a:rPr lang="en-US" dirty="0" smtClean="0"/>
              <a:t>generally services do not return a result (see bound service)</a:t>
            </a:r>
          </a:p>
          <a:p>
            <a:pPr lvl="1"/>
            <a:r>
              <a:rPr lang="en-US" dirty="0" smtClean="0"/>
              <a:t>service should stop itself when done</a:t>
            </a:r>
          </a:p>
          <a:p>
            <a:r>
              <a:rPr lang="en-US" dirty="0" smtClean="0"/>
              <a:t>Most services in our projects are started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Forms of Services - Started or </a:t>
            </a:r>
            <a:r>
              <a:rPr lang="en-US" b="1" u="sng" dirty="0" smtClean="0"/>
              <a:t>Bound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592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Bound</a:t>
            </a:r>
          </a:p>
          <a:p>
            <a:pPr lvl="1"/>
            <a:r>
              <a:rPr lang="en-US" dirty="0" smtClean="0"/>
              <a:t>application component binds itself to existing service via the </a:t>
            </a:r>
            <a:r>
              <a:rPr lang="en-US" dirty="0" err="1" smtClean="0"/>
              <a:t>bindService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bound service provides client-server interface that allows application component to interact with service</a:t>
            </a:r>
          </a:p>
          <a:p>
            <a:pPr lvl="1"/>
            <a:r>
              <a:rPr lang="en-US" dirty="0" smtClean="0"/>
              <a:t>interact with service, send requests, get result via IPC (inter process communication)</a:t>
            </a:r>
          </a:p>
          <a:p>
            <a:pPr lvl="1"/>
            <a:r>
              <a:rPr lang="en-US" dirty="0" smtClean="0"/>
              <a:t>service runs as long as one or more applications bound to it</a:t>
            </a:r>
          </a:p>
          <a:p>
            <a:pPr lvl="1"/>
            <a:r>
              <a:rPr lang="en-US" dirty="0" smtClean="0"/>
              <a:t>destroyed when no applications 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11691</TotalTime>
  <Words>1604</Words>
  <Application>Microsoft Office PowerPoint</Application>
  <PresentationFormat>On-screen Show (4:3)</PresentationFormat>
  <Paragraphs>335</Paragraphs>
  <Slides>67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CS371m - Mobile Computing</vt:lpstr>
      <vt:lpstr>Services</vt:lpstr>
      <vt:lpstr>Services - Purpose</vt:lpstr>
      <vt:lpstr>Service - Examples</vt:lpstr>
      <vt:lpstr>Service Basics</vt:lpstr>
      <vt:lpstr>Starting Services</vt:lpstr>
      <vt:lpstr>Stopping Services</vt:lpstr>
      <vt:lpstr>Types Services - Started or Bound</vt:lpstr>
      <vt:lpstr>Forms of Services - Started or Bound</vt:lpstr>
      <vt:lpstr>Forms of Services</vt:lpstr>
      <vt:lpstr>Communicating with Services</vt:lpstr>
      <vt:lpstr>Service or Thread</vt:lpstr>
      <vt:lpstr>Service Setup</vt:lpstr>
      <vt:lpstr>Creating a Service Class</vt:lpstr>
      <vt:lpstr>Service Lifecycle</vt:lpstr>
      <vt:lpstr>Service Lifecycle</vt:lpstr>
      <vt:lpstr>Service Responsiveness</vt:lpstr>
      <vt:lpstr>app example that uses a service</vt:lpstr>
      <vt:lpstr>Service App Example</vt:lpstr>
      <vt:lpstr>Interesting Sidetrack - Disallowed?</vt:lpstr>
      <vt:lpstr>Example Service Application</vt:lpstr>
      <vt:lpstr>Using SMS</vt:lpstr>
      <vt:lpstr>SMSResponder Basic App</vt:lpstr>
      <vt:lpstr>SMSResponder onResume</vt:lpstr>
      <vt:lpstr>Change Auto Response Message</vt:lpstr>
      <vt:lpstr>Starting Service</vt:lpstr>
      <vt:lpstr>Check if Service Already Running</vt:lpstr>
      <vt:lpstr>Service Running</vt:lpstr>
      <vt:lpstr>Simulating Texts</vt:lpstr>
      <vt:lpstr>Dual Emulators</vt:lpstr>
      <vt:lpstr>Emulator Texts</vt:lpstr>
      <vt:lpstr>Testing Service</vt:lpstr>
      <vt:lpstr>Creating a Service</vt:lpstr>
      <vt:lpstr>SMSResponser</vt:lpstr>
      <vt:lpstr>SMS Responder</vt:lpstr>
      <vt:lpstr>SMS Responder - onCreate</vt:lpstr>
      <vt:lpstr>Broadcast receivers</vt:lpstr>
      <vt:lpstr>Broadcast Receivers</vt:lpstr>
      <vt:lpstr>Broadcasts</vt:lpstr>
      <vt:lpstr>BroadcastReceivers</vt:lpstr>
      <vt:lpstr>Broadcasts Listed in Intent class</vt:lpstr>
      <vt:lpstr>Broadcasts</vt:lpstr>
      <vt:lpstr>Broadcast Intents</vt:lpstr>
      <vt:lpstr>Protected Broadcasts</vt:lpstr>
      <vt:lpstr>Receiving Broadcasts</vt:lpstr>
      <vt:lpstr>Example: Step 1</vt:lpstr>
      <vt:lpstr>Example: Step 2</vt:lpstr>
      <vt:lpstr>Step 2 - More on Intent Filters</vt:lpstr>
      <vt:lpstr>Example: Step 3</vt:lpstr>
      <vt:lpstr>Spoofing Startup</vt:lpstr>
      <vt:lpstr>Broadcast Receivers in Auto texting app</vt:lpstr>
      <vt:lpstr>In SMS Responder</vt:lpstr>
      <vt:lpstr>SMS Received Broadcast</vt:lpstr>
      <vt:lpstr>SMS Responder Service</vt:lpstr>
      <vt:lpstr>SMS Received - Broadcast Receiver</vt:lpstr>
      <vt:lpstr>SMS Data</vt:lpstr>
      <vt:lpstr>respond method</vt:lpstr>
      <vt:lpstr>PendingIntent</vt:lpstr>
      <vt:lpstr>SMSManager.sendTextMessage</vt:lpstr>
      <vt:lpstr>BroadcastReceiver for Sent</vt:lpstr>
      <vt:lpstr>SMS Sent</vt:lpstr>
      <vt:lpstr>Unregistering Receivers</vt:lpstr>
      <vt:lpstr>initiating broadcasts ourselves</vt:lpstr>
      <vt:lpstr>Broadcast Receivers</vt:lpstr>
      <vt:lpstr>Broadcast Receivers</vt:lpstr>
      <vt:lpstr>More on Broadcast Receivers</vt:lpstr>
      <vt:lpstr>Stopping Service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466</cp:revision>
  <cp:lastPrinted>2012-01-30T16:00:04Z</cp:lastPrinted>
  <dcterms:created xsi:type="dcterms:W3CDTF">2012-01-17T18:47:14Z</dcterms:created>
  <dcterms:modified xsi:type="dcterms:W3CDTF">2016-05-25T20:48:39Z</dcterms:modified>
</cp:coreProperties>
</file>