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334" r:id="rId3"/>
    <p:sldId id="333" r:id="rId4"/>
    <p:sldId id="335" r:id="rId5"/>
    <p:sldId id="400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59" r:id="rId19"/>
    <p:sldId id="360" r:id="rId20"/>
    <p:sldId id="361" r:id="rId21"/>
    <p:sldId id="362" r:id="rId22"/>
    <p:sldId id="363" r:id="rId23"/>
    <p:sldId id="364" r:id="rId24"/>
    <p:sldId id="371" r:id="rId25"/>
    <p:sldId id="365" r:id="rId26"/>
    <p:sldId id="366" r:id="rId27"/>
    <p:sldId id="367" r:id="rId28"/>
    <p:sldId id="368" r:id="rId29"/>
    <p:sldId id="369" r:id="rId30"/>
    <p:sldId id="401" r:id="rId31"/>
    <p:sldId id="370" r:id="rId32"/>
    <p:sldId id="40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9" r:id="rId57"/>
    <p:sldId id="397" r:id="rId58"/>
    <p:sldId id="398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5" r:id="rId82"/>
    <p:sldId id="426" r:id="rId83"/>
    <p:sldId id="427" r:id="rId84"/>
    <p:sldId id="428" r:id="rId85"/>
    <p:sldId id="429" r:id="rId86"/>
    <p:sldId id="430" r:id="rId87"/>
    <p:sldId id="278" r:id="rId88"/>
    <p:sldId id="281" r:id="rId89"/>
    <p:sldId id="282" r:id="rId90"/>
    <p:sldId id="283" r:id="rId91"/>
    <p:sldId id="284" r:id="rId92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3C120-08CB-4558-A6D3-56435AF6E3D6}">
          <p14:sldIdLst>
            <p14:sldId id="256"/>
            <p14:sldId id="334"/>
            <p14:sldId id="333"/>
            <p14:sldId id="335"/>
            <p14:sldId id="400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59"/>
            <p14:sldId id="360"/>
            <p14:sldId id="361"/>
            <p14:sldId id="362"/>
            <p14:sldId id="363"/>
            <p14:sldId id="364"/>
            <p14:sldId id="371"/>
            <p14:sldId id="365"/>
            <p14:sldId id="366"/>
            <p14:sldId id="367"/>
            <p14:sldId id="368"/>
            <p14:sldId id="369"/>
            <p14:sldId id="401"/>
            <p14:sldId id="370"/>
            <p14:sldId id="40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9"/>
            <p14:sldId id="397"/>
            <p14:sldId id="398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278"/>
            <p14:sldId id="281"/>
            <p14:sldId id="282"/>
            <p14:sldId id="283"/>
            <p14:sldId id="284"/>
          </p14:sldIdLst>
        </p14:section>
        <p14:section name="Untitled Section" id="{B0934531-7DDF-4ADE-9739-B4522A77BE1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developer.android.com/guide/topics/fundamentals/fragments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menus.html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056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More 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Navigation, Fragments, and Action Bars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developer.android.com/design/media/navigation_between_siblings_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9" y="189171"/>
            <a:ext cx="5521036" cy="60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2954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                           Back and Up</a:t>
            </a:r>
            <a:br>
              <a:rPr lang="en-US" dirty="0" smtClean="0"/>
            </a:br>
            <a:r>
              <a:rPr lang="en-US" dirty="0" smtClean="0"/>
              <a:t>Equivalent in Many Cases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6248400"/>
            <a:ext cx="611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http://developer.android.com/design/patterns/navigation.html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6537" y="1600200"/>
            <a:ext cx="4065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 swiping between</a:t>
            </a:r>
            <a:br>
              <a:rPr lang="en-US" sz="2800" dirty="0" smtClean="0"/>
            </a:br>
            <a:r>
              <a:rPr lang="en-US" sz="2800" dirty="0" smtClean="0"/>
              <a:t>items in a list.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vs.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Sometimes</a:t>
            </a:r>
            <a:r>
              <a:rPr lang="en-US" dirty="0" smtClean="0"/>
              <a:t> back and up lead to different behavior</a:t>
            </a:r>
          </a:p>
          <a:p>
            <a:r>
              <a:rPr lang="en-US" dirty="0" smtClean="0"/>
              <a:t>Browsing related detailed views not tied together by list view - up hierarchy</a:t>
            </a:r>
          </a:p>
          <a:p>
            <a:r>
              <a:rPr lang="en-US" dirty="0" smtClean="0"/>
              <a:t>Google Play - albums by same artist or apps by the same developer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Back vs.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14338" name="Picture 2" descr="http://developer.android.com/design/media/navigation_between_siblings_mark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" y="152400"/>
            <a:ext cx="4046327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5362" name="Picture 2" descr="http://developer.android.com/design/media/navigation_between_siblings_mark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0" y="152400"/>
            <a:ext cx="5986670" cy="6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0730" y="1524000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708666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vs.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Starting at screen / activity deep inside of an app</a:t>
            </a:r>
          </a:p>
          <a:p>
            <a:pPr lvl="1"/>
            <a:r>
              <a:rPr lang="en-US" b="1" dirty="0" smtClean="0"/>
              <a:t>Another instance where Back and Up are not the same</a:t>
            </a:r>
          </a:p>
          <a:p>
            <a:r>
              <a:rPr lang="en-US" dirty="0" smtClean="0"/>
              <a:t>Widgets on home screen, notifications, or pop up notifications may take user deep into application</a:t>
            </a:r>
          </a:p>
          <a:p>
            <a:r>
              <a:rPr lang="en-US" dirty="0" smtClean="0"/>
              <a:t>In this case Up should take user to the logical parent of the screen / view /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Specifying Up Button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/>
          <a:lstStyle/>
          <a:p>
            <a:r>
              <a:rPr lang="en-US" dirty="0" smtClean="0"/>
              <a:t>Done in the manifest file for Android 4.0 and higher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5939"/>
            <a:ext cx="8610600" cy="512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33400" y="4800600"/>
            <a:ext cx="8305800" cy="6791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Specifying Up Button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067800" cy="5211763"/>
          </a:xfrm>
        </p:spPr>
        <p:txBody>
          <a:bodyPr/>
          <a:lstStyle/>
          <a:p>
            <a:r>
              <a:rPr lang="en-US" dirty="0" smtClean="0"/>
              <a:t>Adding Up Action, in </a:t>
            </a:r>
            <a:r>
              <a:rPr lang="en-US" dirty="0" err="1" smtClean="0"/>
              <a:t>onCreate</a:t>
            </a:r>
            <a:r>
              <a:rPr lang="en-US" dirty="0" smtClean="0"/>
              <a:t> of Activity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When icon pressed </a:t>
            </a:r>
            <a:r>
              <a:rPr lang="en-US" sz="3200" dirty="0" err="1" smtClean="0"/>
              <a:t>onOptionsItemSelected</a:t>
            </a:r>
            <a:r>
              <a:rPr lang="en-US" sz="3200" dirty="0" smtClean="0"/>
              <a:t> called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63" y="1219200"/>
            <a:ext cx="8542589" cy="215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6870"/>
            <a:ext cx="6858368" cy="32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4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Specifying Up Behavior - Other App Started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3232"/>
            <a:ext cx="8739809" cy="605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0" y="1752600"/>
            <a:ext cx="9144000" cy="3048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8839200" cy="5211763"/>
          </a:xfrm>
        </p:spPr>
        <p:txBody>
          <a:bodyPr/>
          <a:lstStyle/>
          <a:p>
            <a:r>
              <a:rPr lang="en-US" dirty="0" smtClean="0"/>
              <a:t>Added in Android 3.0 / API level 11, a release aimed at tablets</a:t>
            </a:r>
          </a:p>
          <a:p>
            <a:r>
              <a:rPr lang="en-US" dirty="0" smtClean="0"/>
              <a:t>A fragment is a portion of the UI in an Activity</a:t>
            </a:r>
          </a:p>
          <a:p>
            <a:r>
              <a:rPr lang="en-US" dirty="0" smtClean="0"/>
              <a:t>multiple fragments can be combined into multi-paned UI</a:t>
            </a:r>
          </a:p>
          <a:p>
            <a:r>
              <a:rPr lang="en-US" dirty="0" smtClean="0"/>
              <a:t>fragments can be used in multiple activities</a:t>
            </a:r>
          </a:p>
          <a:p>
            <a:pPr lvl="1"/>
            <a:r>
              <a:rPr lang="en-US" dirty="0" smtClean="0"/>
              <a:t>an attempt to create re-usable UI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Android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99998"/>
          </a:xfrm>
        </p:spPr>
        <p:txBody>
          <a:bodyPr>
            <a:normAutofit/>
          </a:bodyPr>
          <a:lstStyle/>
          <a:p>
            <a:r>
              <a:rPr lang="en-US" dirty="0" smtClean="0"/>
              <a:t>Part of an activity</a:t>
            </a:r>
          </a:p>
          <a:p>
            <a:pPr lvl="1"/>
            <a:r>
              <a:rPr lang="en-US" dirty="0" smtClean="0"/>
              <a:t>directly affected by Activity's lifecycle</a:t>
            </a:r>
          </a:p>
          <a:p>
            <a:r>
              <a:rPr lang="en-US" dirty="0" smtClean="0"/>
              <a:t>Fragments can be swapped into and out of activities without stopping the activity</a:t>
            </a:r>
          </a:p>
          <a:p>
            <a:r>
              <a:rPr lang="en-US" dirty="0" smtClean="0"/>
              <a:t>On a handset one with limited screen space, common for app to switch from one activity to another</a:t>
            </a:r>
          </a:p>
          <a:p>
            <a:pPr lvl="1"/>
            <a:r>
              <a:rPr lang="en-US" dirty="0" smtClean="0"/>
              <a:t>with a larger screen swap fragments in and out, don't start new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1788"/>
            <a:ext cx="8229600" cy="1143000"/>
          </a:xfrm>
        </p:spPr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7314"/>
            <a:ext cx="5382819" cy="273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91339"/>
            <a:ext cx="6172200" cy="326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72000"/>
            <a:ext cx="1162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057400"/>
            <a:ext cx="909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a time Android development documents recommended ALWAYS using Fragments</a:t>
            </a:r>
          </a:p>
          <a:p>
            <a:r>
              <a:rPr lang="en-US" dirty="0" smtClean="0"/>
              <a:t>Now (2016) not as much</a:t>
            </a:r>
          </a:p>
          <a:p>
            <a:r>
              <a:rPr lang="en-US" dirty="0" smtClean="0"/>
              <a:t>Provide for flexibility of UIs</a:t>
            </a:r>
          </a:p>
          <a:p>
            <a:r>
              <a:rPr lang="en-US" dirty="0" smtClean="0"/>
              <a:t>Activity tightly coupled with its View</a:t>
            </a:r>
          </a:p>
          <a:p>
            <a:r>
              <a:rPr lang="en-US" dirty="0" smtClean="0"/>
              <a:t>Fragments provide flexibility, looser coupling between Activity and UI Views</a:t>
            </a:r>
          </a:p>
          <a:p>
            <a:pPr lvl="1"/>
            <a:r>
              <a:rPr lang="en-US" dirty="0" smtClean="0"/>
              <a:t>fragment becomes a building block</a:t>
            </a:r>
          </a:p>
          <a:p>
            <a:r>
              <a:rPr lang="en-US" dirty="0" smtClean="0"/>
              <a:t>downside, more complexity in code, more moving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Fragments can typically control a UI</a:t>
            </a:r>
          </a:p>
          <a:p>
            <a:pPr lvl="1"/>
            <a:r>
              <a:rPr lang="en-US" dirty="0" smtClean="0"/>
              <a:t>fragment has view that is </a:t>
            </a:r>
            <a:r>
              <a:rPr lang="en-US" b="1" i="1" dirty="0" smtClean="0"/>
              <a:t>inflated</a:t>
            </a:r>
            <a:r>
              <a:rPr lang="en-US" dirty="0" smtClean="0"/>
              <a:t> from a layout file</a:t>
            </a:r>
          </a:p>
          <a:p>
            <a:pPr lvl="1"/>
            <a:r>
              <a:rPr lang="en-US" dirty="0" smtClean="0"/>
              <a:t>inflate: create runtime objects for values specified in xml layout file</a:t>
            </a:r>
          </a:p>
          <a:p>
            <a:pPr lvl="1"/>
            <a:r>
              <a:rPr lang="en-US" dirty="0" smtClean="0"/>
              <a:t>elements of layout measured and drawn</a:t>
            </a:r>
          </a:p>
          <a:p>
            <a:r>
              <a:rPr lang="en-US" dirty="0" smtClean="0"/>
              <a:t>Activity can specify spots for fragments</a:t>
            </a:r>
          </a:p>
          <a:p>
            <a:pPr lvl="1"/>
            <a:r>
              <a:rPr lang="en-US" dirty="0" smtClean="0"/>
              <a:t>in some instances one fragment</a:t>
            </a:r>
          </a:p>
          <a:p>
            <a:pPr lvl="1"/>
            <a:r>
              <a:rPr lang="en-US" dirty="0" smtClean="0"/>
              <a:t>in other instance multiple fragments</a:t>
            </a:r>
          </a:p>
          <a:p>
            <a:pPr lvl="1"/>
            <a:r>
              <a:rPr lang="en-US" i="1" dirty="0" smtClean="0"/>
              <a:t>can change on the fly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4572000" cy="1143000"/>
          </a:xfrm>
        </p:spPr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35814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Have a life cycle similar to Activities</a:t>
            </a:r>
          </a:p>
          <a:p>
            <a:r>
              <a:rPr lang="en-US" dirty="0" smtClean="0"/>
              <a:t>But, Fragment lifecycle controlled by Activity not by the system</a:t>
            </a:r>
          </a:p>
          <a:p>
            <a:pPr lvl="1"/>
            <a:r>
              <a:rPr lang="en-US" dirty="0" smtClean="0"/>
              <a:t>more complex, but more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63231" y="6339706"/>
            <a:ext cx="2429267" cy="381769"/>
          </a:xfrm>
        </p:spPr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71"/>
            <a:ext cx="2895863" cy="452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30" y="2197095"/>
            <a:ext cx="3351392" cy="466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684635" y="1689864"/>
            <a:ext cx="0" cy="31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200775" y="1721126"/>
            <a:ext cx="2483860" cy="495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00775" y="2216429"/>
            <a:ext cx="33662" cy="64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apiDemos</a:t>
            </a:r>
            <a:r>
              <a:rPr lang="en-US" dirty="0" smtClean="0"/>
              <a:t> app on the emulator</a:t>
            </a:r>
          </a:p>
          <a:p>
            <a:pPr lvl="1"/>
            <a:r>
              <a:rPr lang="en-US" dirty="0" smtClean="0"/>
              <a:t>part of the sample code with Android SDK</a:t>
            </a:r>
          </a:p>
          <a:p>
            <a:r>
              <a:rPr lang="en-US" dirty="0" smtClean="0"/>
              <a:t>Displays Shakespeare play titles in a List</a:t>
            </a:r>
          </a:p>
          <a:p>
            <a:r>
              <a:rPr lang="en-US" dirty="0" smtClean="0"/>
              <a:t>Clicking on a title displays a sample from the play</a:t>
            </a:r>
          </a:p>
          <a:p>
            <a:r>
              <a:rPr lang="en-US" dirty="0" err="1" smtClean="0"/>
              <a:t>com.example.android.apis.app</a:t>
            </a:r>
            <a:endParaRPr lang="en-US" dirty="0" smtClean="0"/>
          </a:p>
          <a:p>
            <a:pPr lvl="1"/>
            <a:r>
              <a:rPr lang="en-US" dirty="0" smtClean="0"/>
              <a:t>FragmentLayout.java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Fragment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78619"/>
            <a:ext cx="3581400" cy="59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895600" y="2209800"/>
            <a:ext cx="20574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38470"/>
            <a:ext cx="3810000" cy="625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portrait view app behaves as you would expect</a:t>
            </a:r>
          </a:p>
          <a:p>
            <a:r>
              <a:rPr lang="en-US" dirty="0" smtClean="0"/>
              <a:t>the play titles are in a list </a:t>
            </a:r>
          </a:p>
          <a:p>
            <a:pPr lvl="1"/>
            <a:r>
              <a:rPr lang="en-US" dirty="0" smtClean="0"/>
              <a:t>old approach, would be a </a:t>
            </a:r>
            <a:r>
              <a:rPr lang="en-US" dirty="0" err="1" smtClean="0"/>
              <a:t>ListView</a:t>
            </a:r>
            <a:r>
              <a:rPr lang="en-US" dirty="0" smtClean="0"/>
              <a:t> inside of an Activity</a:t>
            </a:r>
          </a:p>
          <a:p>
            <a:r>
              <a:rPr lang="en-US" dirty="0" smtClean="0"/>
              <a:t>clicking a list items creates an Intent that starts another Activity with a TextView inside of a </a:t>
            </a:r>
            <a:r>
              <a:rPr lang="en-US" dirty="0" err="1" smtClean="0"/>
              <a:t>ScrollView</a:t>
            </a:r>
            <a:endParaRPr lang="en-US" dirty="0" smtClean="0"/>
          </a:p>
          <a:p>
            <a:r>
              <a:rPr lang="en-US" dirty="0" smtClean="0"/>
              <a:t>Click back button to go back to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When switched to landscape designer decided there is enough real estate to display list and summary side by side</a:t>
            </a:r>
          </a:p>
          <a:p>
            <a:pPr lvl="1"/>
            <a:r>
              <a:rPr lang="en-US" dirty="0" smtClean="0"/>
              <a:t>imagine an app that looks one way on phone another way on a tablet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" y="1159245"/>
            <a:ext cx="9127435" cy="54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2664" y="4565072"/>
            <a:ext cx="2874761" cy="5232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TITLES FRAGMENT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9373" y="4648200"/>
            <a:ext cx="3105081" cy="52322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DETAILS FRAGMENT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601" y="1252210"/>
            <a:ext cx="3720121" cy="5232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FragmentLayout</a:t>
            </a:r>
            <a:r>
              <a:rPr lang="en-US" sz="2800" dirty="0" smtClean="0">
                <a:solidFill>
                  <a:srgbClr val="FF0000"/>
                </a:solidFill>
              </a:rPr>
              <a:t> Activity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and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design and developer documentation stresses the desire for consistent global navigation in and between apps</a:t>
            </a:r>
          </a:p>
          <a:p>
            <a:r>
              <a:rPr lang="en-US" dirty="0" smtClean="0"/>
              <a:t>Android 2.3 and earlier relied on the </a:t>
            </a:r>
            <a:r>
              <a:rPr lang="en-US" i="1" dirty="0" smtClean="0"/>
              <a:t>Back</a:t>
            </a:r>
            <a:r>
              <a:rPr lang="en-US" dirty="0" smtClean="0"/>
              <a:t> button for navigation within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5410200" cy="21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38400" y="6119802"/>
            <a:ext cx="1371600" cy="6791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TitlesFragment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</a:t>
            </a:r>
            <a:r>
              <a:rPr lang="en-US" dirty="0" err="1" smtClean="0"/>
              <a:t>ListFragment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other useful subclasses of Fragment</a:t>
            </a:r>
          </a:p>
          <a:p>
            <a:pPr lvl="1"/>
            <a:r>
              <a:rPr lang="en-US" dirty="0" err="1" smtClean="0"/>
              <a:t>DialogFragment</a:t>
            </a:r>
            <a:endParaRPr lang="en-US" dirty="0" smtClean="0"/>
          </a:p>
          <a:p>
            <a:pPr lvl="1"/>
            <a:r>
              <a:rPr lang="en-US" dirty="0" err="1" smtClean="0"/>
              <a:t>PreferenceFragment</a:t>
            </a:r>
            <a:endParaRPr lang="en-US" dirty="0" smtClean="0"/>
          </a:p>
          <a:p>
            <a:pPr lvl="1"/>
            <a:r>
              <a:rPr lang="en-US" dirty="0" err="1" smtClean="0"/>
              <a:t>WebViewFragment</a:t>
            </a:r>
            <a:endParaRPr lang="en-US" dirty="0" smtClean="0"/>
          </a:p>
          <a:p>
            <a:r>
              <a:rPr lang="en-US" dirty="0" smtClean="0"/>
              <a:t>Displays a list of Shakespeare play titles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Detail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some prose from the play</a:t>
            </a:r>
          </a:p>
          <a:p>
            <a:r>
              <a:rPr lang="en-US" dirty="0" smtClean="0"/>
              <a:t>A subclass of Fragment</a:t>
            </a:r>
          </a:p>
          <a:p>
            <a:r>
              <a:rPr lang="en-US" dirty="0" smtClean="0"/>
              <a:t>Sometimes displayed in the </a:t>
            </a:r>
            <a:r>
              <a:rPr lang="en-US" dirty="0" err="1" smtClean="0"/>
              <a:t>FragmentLayout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andscape</a:t>
            </a:r>
          </a:p>
          <a:p>
            <a:r>
              <a:rPr lang="en-US" dirty="0" smtClean="0"/>
              <a:t>Sometimes displayed in a </a:t>
            </a:r>
            <a:r>
              <a:rPr lang="en-US" dirty="0" err="1" smtClean="0"/>
              <a:t>DetailsActivity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portrait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approach for creating a Fragment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2117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user interface by defining widgets in a layout file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Fragment class and set view to be defined </a:t>
            </a:r>
            <a:r>
              <a:rPr lang="en-US" dirty="0" smtClean="0"/>
              <a:t>layout</a:t>
            </a:r>
          </a:p>
          <a:p>
            <a:pPr marL="1143000" lvl="1" indent="-742950"/>
            <a:r>
              <a:rPr lang="en-US" dirty="0" smtClean="0"/>
              <a:t>in the </a:t>
            </a:r>
            <a:r>
              <a:rPr lang="en-US" dirty="0" err="1" smtClean="0"/>
              <a:t>onCreateView</a:t>
            </a:r>
            <a:r>
              <a:rPr lang="en-US" dirty="0" smtClean="0"/>
              <a:t> method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wire up widgets </a:t>
            </a:r>
            <a:r>
              <a:rPr lang="en-US" dirty="0" smtClean="0"/>
              <a:t>in the fragment when inflated </a:t>
            </a:r>
            <a:r>
              <a:rPr lang="en-US" dirty="0"/>
              <a:t>from layout </a:t>
            </a:r>
            <a:r>
              <a:rPr lang="en-US" dirty="0" smtClean="0"/>
              <a:t>code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218" y="5747266"/>
            <a:ext cx="54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i="1" dirty="0" smtClean="0"/>
              <a:t>Android Programming - The Big Nerd Ranch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Fragment Layout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4850"/>
            <a:ext cx="8915400" cy="55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8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DetailsFragment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necessary override </a:t>
            </a:r>
            <a:r>
              <a:rPr lang="en-US" dirty="0" err="1" smtClean="0"/>
              <a:t>onCreate</a:t>
            </a:r>
            <a:r>
              <a:rPr lang="en-US" dirty="0" smtClean="0"/>
              <a:t>(Bundle)</a:t>
            </a:r>
          </a:p>
          <a:p>
            <a:r>
              <a:rPr lang="en-US" dirty="0" smtClean="0"/>
              <a:t>DO NOT inflate the View in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/>
            <a:r>
              <a:rPr lang="en-US" dirty="0" smtClean="0"/>
              <a:t>just complete any items for Fragment to get ready other than the View</a:t>
            </a:r>
          </a:p>
          <a:p>
            <a:pPr lvl="1"/>
            <a:r>
              <a:rPr lang="en-US" dirty="0" smtClean="0"/>
              <a:t>internal logic / object data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DetailFragment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211763"/>
          </a:xfrm>
        </p:spPr>
        <p:txBody>
          <a:bodyPr/>
          <a:lstStyle/>
          <a:p>
            <a:r>
              <a:rPr lang="en-US" dirty="0" err="1" smtClean="0"/>
              <a:t>onCreateView</a:t>
            </a:r>
            <a:r>
              <a:rPr lang="en-US" dirty="0" smtClean="0"/>
              <a:t> method used to inflate View</a:t>
            </a:r>
          </a:p>
          <a:p>
            <a:pPr lvl="1"/>
            <a:r>
              <a:rPr lang="en-US" dirty="0" smtClean="0"/>
              <a:t>generally must override this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2709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getShownIndex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DetailsFragment</a:t>
            </a:r>
            <a:endParaRPr lang="en-US" dirty="0" smtClean="0"/>
          </a:p>
          <a:p>
            <a:r>
              <a:rPr lang="en-US" dirty="0" smtClean="0"/>
              <a:t>returns int corresponding to which play is currently displayed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in </a:t>
            </a:r>
            <a:r>
              <a:rPr lang="en-US" dirty="0" err="1" smtClean="0"/>
              <a:t>DetailsFragment</a:t>
            </a:r>
            <a:r>
              <a:rPr lang="en-US" dirty="0" smtClean="0"/>
              <a:t> </a:t>
            </a:r>
            <a:r>
              <a:rPr lang="en-US" dirty="0" err="1" smtClean="0"/>
              <a:t>onCreateView</a:t>
            </a:r>
            <a:r>
              <a:rPr lang="en-US" dirty="0" smtClean="0"/>
              <a:t> to find proper text and in </a:t>
            </a:r>
            <a:r>
              <a:rPr lang="en-US" dirty="0" err="1" smtClean="0"/>
              <a:t>TitlesFragment</a:t>
            </a:r>
            <a:r>
              <a:rPr lang="en-US" dirty="0" smtClean="0"/>
              <a:t> to decide if new Fragment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310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1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Fragments can have a Bundle object attached to them</a:t>
            </a:r>
          </a:p>
          <a:p>
            <a:r>
              <a:rPr lang="en-US" dirty="0" smtClean="0"/>
              <a:t>referred to as </a:t>
            </a:r>
            <a:r>
              <a:rPr lang="en-US" b="1" i="1" dirty="0" smtClean="0"/>
              <a:t>arguments</a:t>
            </a:r>
          </a:p>
          <a:p>
            <a:r>
              <a:rPr lang="en-US" dirty="0" smtClean="0"/>
              <a:t>Create Bundle and attach after fragment created, but before fragment added to Activity</a:t>
            </a:r>
          </a:p>
          <a:p>
            <a:r>
              <a:rPr lang="en-US" dirty="0" smtClean="0"/>
              <a:t>convention: create static method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b="1" dirty="0" smtClean="0"/>
              <a:t> </a:t>
            </a:r>
            <a:r>
              <a:rPr lang="en-US" dirty="0" smtClean="0"/>
              <a:t>that creates Fragment and bundles up arguments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5" y="1219200"/>
            <a:ext cx="904609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557" y="5945112"/>
            <a:ext cx="722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index from Activity creating Fragment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59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</a:t>
            </a:r>
            <a:r>
              <a:rPr lang="en-US" dirty="0" err="1" smtClean="0"/>
              <a:t>ListFragment</a:t>
            </a:r>
            <a:endParaRPr lang="en-US" dirty="0" smtClean="0"/>
          </a:p>
          <a:p>
            <a:pPr lvl="1"/>
            <a:r>
              <a:rPr lang="en-US" dirty="0" smtClean="0"/>
              <a:t>analogous to a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Top level fragment in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75810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addition of the action bar another navigation option was added</a:t>
            </a:r>
          </a:p>
          <a:p>
            <a:r>
              <a:rPr lang="en-US" dirty="0" smtClean="0"/>
              <a:t>Up</a:t>
            </a:r>
          </a:p>
          <a:p>
            <a:r>
              <a:rPr lang="en-US" dirty="0" smtClean="0"/>
              <a:t>App icon and left pointing caret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550099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3429000" cy="1143000"/>
          </a:xfrm>
        </p:spPr>
        <p:txBody>
          <a:bodyPr/>
          <a:lstStyle/>
          <a:p>
            <a:pPr algn="l"/>
            <a:r>
              <a:rPr lang="en-US" dirty="0" err="1" smtClean="0"/>
              <a:t>ListFragment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419600" cy="5211763"/>
          </a:xfrm>
        </p:spPr>
        <p:txBody>
          <a:bodyPr/>
          <a:lstStyle/>
          <a:p>
            <a:r>
              <a:rPr lang="en-US" dirty="0" smtClean="0"/>
              <a:t>No layout necessary as </a:t>
            </a:r>
            <a:r>
              <a:rPr lang="en-US" dirty="0" err="1" smtClean="0"/>
              <a:t>ListFragments</a:t>
            </a:r>
            <a:r>
              <a:rPr lang="en-US" dirty="0" smtClean="0"/>
              <a:t> have a default layout with a single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Set up done for this Fragment done in </a:t>
            </a:r>
            <a:r>
              <a:rPr lang="en-US" dirty="0" err="1" smtClean="0"/>
              <a:t>onActivityCreated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52399"/>
            <a:ext cx="4191000" cy="654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953001" y="3424222"/>
            <a:ext cx="3124199" cy="84297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TitlesFragment</a:t>
            </a:r>
            <a:r>
              <a:rPr lang="en-US" dirty="0" smtClean="0"/>
              <a:t> </a:t>
            </a:r>
            <a:r>
              <a:rPr lang="en-US" dirty="0" err="1" smtClean="0"/>
              <a:t>onActivityCreated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2261"/>
            <a:ext cx="928478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951" y="1143000"/>
            <a:ext cx="851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when the Activity that holds this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Fragment has completed its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TitlesFragment</a:t>
            </a:r>
            <a:r>
              <a:rPr lang="en-US" dirty="0"/>
              <a:t> </a:t>
            </a:r>
            <a:r>
              <a:rPr lang="en-US" dirty="0" err="1"/>
              <a:t>onActivityCreated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" y="1219200"/>
            <a:ext cx="908221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to show portion of play selected from the list fragment</a:t>
            </a:r>
          </a:p>
          <a:p>
            <a:r>
              <a:rPr lang="en-US" dirty="0" smtClean="0"/>
              <a:t>in portrait mode, starts a new Activity</a:t>
            </a:r>
          </a:p>
          <a:p>
            <a:pPr lvl="1"/>
            <a:r>
              <a:rPr lang="en-US" dirty="0" err="1" smtClean="0"/>
              <a:t>DetailsActivity</a:t>
            </a:r>
            <a:r>
              <a:rPr lang="en-US" dirty="0" smtClean="0"/>
              <a:t> that hosts a </a:t>
            </a:r>
            <a:r>
              <a:rPr lang="en-US" dirty="0" err="1" smtClean="0"/>
              <a:t>DetailsFragment</a:t>
            </a:r>
            <a:endParaRPr lang="en-US" dirty="0" smtClean="0"/>
          </a:p>
          <a:p>
            <a:pPr lvl="1"/>
            <a:r>
              <a:rPr lang="en-US" dirty="0" smtClean="0"/>
              <a:t>similar to what we have seen before, one Activity, starting another Activity with an Intent</a:t>
            </a:r>
          </a:p>
          <a:p>
            <a:r>
              <a:rPr lang="en-US" dirty="0" smtClean="0"/>
              <a:t>in landscape mode (</a:t>
            </a:r>
            <a:r>
              <a:rPr lang="en-US" dirty="0" err="1" smtClean="0"/>
              <a:t>mDualPane</a:t>
            </a:r>
            <a:r>
              <a:rPr lang="en-US" dirty="0" smtClean="0"/>
              <a:t>) if the </a:t>
            </a:r>
            <a:r>
              <a:rPr lang="en-US" dirty="0" err="1" smtClean="0"/>
              <a:t>DetailsFragment</a:t>
            </a:r>
            <a:r>
              <a:rPr lang="en-US" dirty="0" smtClean="0"/>
              <a:t> does not exist or is a different play, a new </a:t>
            </a:r>
            <a:r>
              <a:rPr lang="en-US" dirty="0" err="1" smtClean="0"/>
              <a:t>DetailsFragments</a:t>
            </a:r>
            <a:r>
              <a:rPr lang="en-US" dirty="0" smtClean="0"/>
              <a:t> is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TitlesFragment</a:t>
            </a:r>
            <a:r>
              <a:rPr lang="en-US" dirty="0" smtClean="0"/>
              <a:t> </a:t>
            </a:r>
            <a:r>
              <a:rPr lang="en-US" dirty="0" err="1" smtClean="0"/>
              <a:t>ShowDetails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Portrait mode - !</a:t>
            </a:r>
            <a:r>
              <a:rPr lang="en-US" dirty="0" err="1" smtClean="0"/>
              <a:t>mDualPane</a:t>
            </a:r>
            <a:endParaRPr lang="en-US" dirty="0" smtClean="0"/>
          </a:p>
          <a:p>
            <a:r>
              <a:rPr lang="en-US" dirty="0" smtClean="0"/>
              <a:t>traditional start another Activity via an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" y="3352800"/>
            <a:ext cx="923790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TitlesFragment</a:t>
            </a:r>
            <a:r>
              <a:rPr lang="en-US" dirty="0"/>
              <a:t> </a:t>
            </a:r>
            <a:r>
              <a:rPr lang="en-US" dirty="0" err="1" smtClean="0"/>
              <a:t>ShowDetails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763000" cy="5211763"/>
          </a:xfrm>
        </p:spPr>
        <p:txBody>
          <a:bodyPr/>
          <a:lstStyle/>
          <a:p>
            <a:r>
              <a:rPr lang="en-US" dirty="0" err="1" smtClean="0"/>
              <a:t>DetailsFragment</a:t>
            </a:r>
            <a:r>
              <a:rPr lang="en-US" dirty="0" smtClean="0"/>
              <a:t> placed side by side with titles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2590800"/>
            <a:ext cx="936336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3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TitlesFragment</a:t>
            </a:r>
            <a:r>
              <a:rPr lang="en-US" dirty="0"/>
              <a:t> </a:t>
            </a:r>
            <a:r>
              <a:rPr lang="en-US" dirty="0" err="1"/>
              <a:t>ShowDetails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of dual pane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7217"/>
            <a:ext cx="9235192" cy="387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add Fragments in two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 part of the layout file (hard coded, </a:t>
            </a:r>
            <a:br>
              <a:rPr lang="en-US" dirty="0" smtClean="0"/>
            </a:br>
            <a:r>
              <a:rPr lang="en-US" dirty="0" smtClean="0"/>
              <a:t>less flexible)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Programmatically (in the code, </a:t>
            </a:r>
            <a:br>
              <a:rPr lang="en-US" dirty="0" smtClean="0"/>
            </a:br>
            <a:r>
              <a:rPr lang="en-US" dirty="0" smtClean="0"/>
              <a:t>more flexible)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 Fragment in the layout file, hard coded</a:t>
            </a:r>
          </a:p>
          <a:p>
            <a:r>
              <a:rPr lang="en-US" dirty="0" smtClean="0"/>
              <a:t>One layout file for portrait, single fragment</a:t>
            </a:r>
          </a:p>
          <a:p>
            <a:r>
              <a:rPr lang="en-US" dirty="0" smtClean="0"/>
              <a:t>In landscape layout file:</a:t>
            </a:r>
          </a:p>
          <a:p>
            <a:pPr lvl="1"/>
            <a:r>
              <a:rPr lang="en-US" dirty="0" smtClean="0"/>
              <a:t>the other fragment, the details fragment, is added programmatically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Portrait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34" y="1447799"/>
            <a:ext cx="109347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4419600"/>
            <a:ext cx="57934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 of Fragment class:</a:t>
            </a:r>
          </a:p>
          <a:p>
            <a:r>
              <a:rPr lang="en-US" sz="3200" dirty="0" err="1" smtClean="0"/>
              <a:t>FragementLayout$TitlesFragment</a:t>
            </a:r>
            <a:endParaRPr lang="en-US" sz="3200" dirty="0" smtClean="0"/>
          </a:p>
          <a:p>
            <a:r>
              <a:rPr lang="en-US" sz="3200" dirty="0" smtClean="0"/>
              <a:t>an inner class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53000" y="2719387"/>
            <a:ext cx="3429000" cy="185261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" y="2286000"/>
            <a:ext cx="2286000" cy="43338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Hierarchy Within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Google IO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886200" cy="366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594360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bag of Activities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48" y="1981200"/>
            <a:ext cx="3231252" cy="34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29200" y="5867400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Activities with defined parents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7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Shakespeare </a:t>
            </a:r>
            <a:r>
              <a:rPr lang="en-US" dirty="0" smtClean="0"/>
              <a:t>Landscape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1"/>
            <a:ext cx="9385257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5708" y="4491335"/>
            <a:ext cx="487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FrameLayout</a:t>
            </a:r>
            <a:r>
              <a:rPr lang="en-US" sz="2400" dirty="0" smtClean="0"/>
              <a:t> to hold details fragment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86000" y="4722167"/>
            <a:ext cx="1981200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211763"/>
          </a:xfrm>
        </p:spPr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TitleFragment</a:t>
            </a:r>
            <a:r>
              <a:rPr lang="en-US" dirty="0" smtClean="0"/>
              <a:t> </a:t>
            </a:r>
            <a:r>
              <a:rPr lang="en-US" dirty="0" err="1" smtClean="0"/>
              <a:t>showDetails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1981200"/>
            <a:ext cx="936336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1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Programmatically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" y="1447800"/>
            <a:ext cx="962762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fragment to an Activity during runtime:</a:t>
            </a:r>
          </a:p>
          <a:p>
            <a:r>
              <a:rPr lang="en-US" dirty="0" smtClean="0"/>
              <a:t>must specify a </a:t>
            </a:r>
            <a:r>
              <a:rPr lang="en-US" dirty="0" err="1" smtClean="0"/>
              <a:t>ViewGroup</a:t>
            </a:r>
            <a:r>
              <a:rPr lang="en-US" dirty="0" smtClean="0"/>
              <a:t> in the Activity's layout to place the fragment</a:t>
            </a:r>
          </a:p>
          <a:p>
            <a:r>
              <a:rPr lang="en-US" dirty="0" smtClean="0"/>
              <a:t>In Shakespeare Activity it is the </a:t>
            </a:r>
            <a:r>
              <a:rPr lang="en-US" dirty="0" err="1" smtClean="0"/>
              <a:t>FrameLayout</a:t>
            </a:r>
            <a:r>
              <a:rPr lang="en-US" dirty="0" smtClean="0"/>
              <a:t>, second element in </a:t>
            </a:r>
            <a:r>
              <a:rPr lang="en-US" dirty="0" err="1" smtClean="0"/>
              <a:t>LinearLayout</a:t>
            </a:r>
            <a:r>
              <a:rPr lang="en-US" dirty="0" smtClean="0"/>
              <a:t> in the portrait layout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actually add the Fragment must get the </a:t>
            </a:r>
            <a:r>
              <a:rPr lang="en-US" i="1" dirty="0" err="1" smtClean="0"/>
              <a:t>FragmentManager</a:t>
            </a:r>
            <a:r>
              <a:rPr lang="en-US" i="1" dirty="0" smtClean="0"/>
              <a:t> </a:t>
            </a:r>
            <a:r>
              <a:rPr lang="en-US" dirty="0" smtClean="0"/>
              <a:t>for the Activity</a:t>
            </a:r>
          </a:p>
          <a:p>
            <a:r>
              <a:rPr lang="en-US" dirty="0" smtClean="0"/>
              <a:t>and perform a</a:t>
            </a:r>
            <a:r>
              <a:rPr lang="en-US" i="1" dirty="0" smtClean="0"/>
              <a:t> </a:t>
            </a:r>
            <a:r>
              <a:rPr lang="en-US" i="1" dirty="0" err="1" smtClean="0"/>
              <a:t>FragmentTransaction</a:t>
            </a:r>
            <a:endParaRPr lang="en-US" i="1" dirty="0" smtClean="0"/>
          </a:p>
          <a:p>
            <a:r>
              <a:rPr lang="en-US" dirty="0" err="1" smtClean="0"/>
              <a:t>Activity.getFragmentManager</a:t>
            </a:r>
            <a:r>
              <a:rPr lang="en-US" dirty="0" smtClean="0"/>
              <a:t>() and </a:t>
            </a:r>
            <a:r>
              <a:rPr lang="en-US" dirty="0" err="1" smtClean="0"/>
              <a:t>Fragment.getFragmentManager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4793974"/>
            <a:ext cx="1063897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14399" y="5403574"/>
            <a:ext cx="4438215" cy="76862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example:</a:t>
            </a:r>
          </a:p>
          <a:p>
            <a:r>
              <a:rPr lang="en-US" dirty="0" smtClean="0"/>
              <a:t>A little odd that it is the </a:t>
            </a:r>
            <a:r>
              <a:rPr lang="en-US" dirty="0" err="1" smtClean="0"/>
              <a:t>TitleFragment</a:t>
            </a:r>
            <a:r>
              <a:rPr lang="en-US" dirty="0" smtClean="0"/>
              <a:t>, not the Activity managing the </a:t>
            </a:r>
            <a:r>
              <a:rPr lang="en-US" dirty="0" err="1" smtClean="0"/>
              <a:t>DetailsFragment</a:t>
            </a:r>
            <a:endParaRPr lang="en-US" dirty="0" smtClean="0"/>
          </a:p>
          <a:p>
            <a:r>
              <a:rPr lang="en-US" dirty="0" smtClean="0"/>
              <a:t>Fragment manager used to determine if fragment already exists</a:t>
            </a:r>
          </a:p>
          <a:p>
            <a:r>
              <a:rPr lang="en-US" dirty="0" smtClean="0"/>
              <a:t>uses id for layout</a:t>
            </a:r>
          </a:p>
          <a:p>
            <a:pPr lvl="1"/>
            <a:r>
              <a:rPr lang="en-US" dirty="0" smtClean="0"/>
              <a:t>for Fragments without a layout </a:t>
            </a:r>
            <a:r>
              <a:rPr lang="en-US" dirty="0" err="1" smtClean="0"/>
              <a:t>findFragmentByTag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maintains a</a:t>
            </a:r>
            <a:r>
              <a:rPr lang="en-US" b="1" dirty="0" smtClean="0"/>
              <a:t> </a:t>
            </a:r>
            <a:r>
              <a:rPr lang="en-US" i="1" dirty="0" smtClean="0"/>
              <a:t>Back Stack</a:t>
            </a:r>
            <a:r>
              <a:rPr lang="en-US" dirty="0" smtClean="0"/>
              <a:t> of fragment transactions</a:t>
            </a:r>
          </a:p>
          <a:p>
            <a:r>
              <a:rPr lang="en-US" dirty="0" smtClean="0"/>
              <a:t>analogous to the Activity Stack</a:t>
            </a:r>
          </a:p>
          <a:p>
            <a:r>
              <a:rPr lang="en-US" dirty="0" smtClean="0"/>
              <a:t>allows Activity to go back through changes to fragments, like back button and activities themselves</a:t>
            </a:r>
          </a:p>
          <a:p>
            <a:r>
              <a:rPr lang="en-US" dirty="0" smtClean="0"/>
              <a:t>methods to get Fragments, work with back stack, register listeners for changes to back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 to fragments via </a:t>
            </a:r>
            <a:r>
              <a:rPr lang="en-US" dirty="0" err="1" smtClean="0"/>
              <a:t>FragmentTransactions</a:t>
            </a:r>
            <a:endParaRPr lang="en-US" dirty="0" smtClean="0"/>
          </a:p>
          <a:p>
            <a:r>
              <a:rPr lang="en-US" dirty="0" smtClean="0"/>
              <a:t>obtained via </a:t>
            </a:r>
            <a:r>
              <a:rPr lang="en-US" dirty="0" err="1" smtClean="0"/>
              <a:t>FragmentManager</a:t>
            </a:r>
            <a:endParaRPr lang="en-US" dirty="0" smtClean="0"/>
          </a:p>
          <a:p>
            <a:r>
              <a:rPr lang="en-US" dirty="0" smtClean="0"/>
              <a:t>used to add, replace, remove Fragments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7696200" cy="499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613" y="355820"/>
            <a:ext cx="5059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details fragment or wrong one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879040"/>
            <a:ext cx="284951" cy="49256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Fragment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an Activity with multiple Fragments, the Fragments sometimes have to send information back and forth</a:t>
            </a:r>
          </a:p>
          <a:p>
            <a:r>
              <a:rPr lang="en-US" dirty="0" smtClean="0"/>
              <a:t>Fragment to Fragment communication is frowned upon</a:t>
            </a:r>
          </a:p>
          <a:p>
            <a:r>
              <a:rPr lang="en-US" dirty="0" smtClean="0"/>
              <a:t>Instead use the Activity that holds the Fragments to pass messages around</a:t>
            </a:r>
          </a:p>
          <a:p>
            <a:r>
              <a:rPr lang="en-US" dirty="0" smtClean="0"/>
              <a:t>Create your own interface with call back methods</a:t>
            </a:r>
          </a:p>
          <a:p>
            <a:pPr lvl="1"/>
            <a:r>
              <a:rPr lang="en-US" dirty="0" smtClean="0"/>
              <a:t>fragment defines the interface</a:t>
            </a:r>
          </a:p>
          <a:p>
            <a:pPr lvl="1"/>
            <a:r>
              <a:rPr lang="en-US" dirty="0" smtClean="0"/>
              <a:t>Activity implements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vs.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Up is used to navigate between screens / activities within an app</a:t>
            </a:r>
          </a:p>
          <a:p>
            <a:r>
              <a:rPr lang="en-US" dirty="0" smtClean="0"/>
              <a:t>Up is to move through the hierarchy of screens within an app</a:t>
            </a:r>
          </a:p>
          <a:p>
            <a:r>
              <a:rPr lang="en-US" dirty="0" smtClean="0"/>
              <a:t>Example: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lvl="1"/>
            <a:r>
              <a:rPr lang="en-US" dirty="0" smtClean="0"/>
              <a:t>Settings Activity</a:t>
            </a:r>
          </a:p>
          <a:p>
            <a:pPr lvl="1"/>
            <a:r>
              <a:rPr lang="en-US" dirty="0" smtClean="0"/>
              <a:t>should offer icon and Up </a:t>
            </a:r>
            <a:br>
              <a:rPr lang="en-US" dirty="0" smtClean="0"/>
            </a:br>
            <a:r>
              <a:rPr lang="en-US" dirty="0" smtClean="0"/>
              <a:t>option on action bar to get</a:t>
            </a:r>
            <a:br>
              <a:rPr lang="en-US" dirty="0" smtClean="0"/>
            </a:br>
            <a:r>
              <a:rPr lang="en-US" dirty="0" smtClean="0"/>
              <a:t> back to main Tic </a:t>
            </a:r>
            <a:r>
              <a:rPr lang="en-US" dirty="0" err="1" smtClean="0"/>
              <a:t>Tac</a:t>
            </a:r>
            <a:r>
              <a:rPr lang="en-US" dirty="0" smtClean="0"/>
              <a:t> Toe </a:t>
            </a:r>
            <a:br>
              <a:rPr lang="en-US" dirty="0" smtClean="0"/>
            </a:br>
            <a:r>
              <a:rPr lang="en-US" dirty="0" smtClean="0"/>
              <a:t>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62" y="3810000"/>
            <a:ext cx="33242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257800" y="3581400"/>
            <a:ext cx="2057400" cy="6791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ptions </a:t>
            </a:r>
            <a:r>
              <a:rPr lang="en-US" dirty="0"/>
              <a:t>M</a:t>
            </a:r>
            <a:r>
              <a:rPr lang="en-US" dirty="0" smtClean="0"/>
              <a:t>enu and Action </a:t>
            </a:r>
            <a:r>
              <a:rPr lang="en-US" dirty="0"/>
              <a:t>B</a:t>
            </a:r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Android 3.0 / API level 11 Android devices required a dedicated menu button</a:t>
            </a:r>
          </a:p>
          <a:p>
            <a:r>
              <a:rPr lang="en-US" dirty="0" smtClean="0"/>
              <a:t>Pressing the menu button brought up the options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199"/>
            <a:ext cx="395264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77948" y="5663624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menu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3657600" cy="293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067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button no longer required</a:t>
            </a:r>
          </a:p>
          <a:p>
            <a:r>
              <a:rPr lang="en-US" dirty="0" smtClean="0"/>
              <a:t>shift options menu to action bar</a:t>
            </a:r>
          </a:p>
          <a:p>
            <a:r>
              <a:rPr lang="en-US" dirty="0"/>
              <a:t>action bar is a combination of on-screen action items and overflow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89406"/>
            <a:ext cx="4572000" cy="74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0" y="6023869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 bar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704332"/>
            <a:ext cx="937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Action items	overflow options	overflow menu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1017" y="4242941"/>
            <a:ext cx="1066800" cy="9386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20817" y="4242941"/>
            <a:ext cx="0" cy="9386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82" y="4289107"/>
            <a:ext cx="3971179" cy="256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76200" y="3581400"/>
            <a:ext cx="891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87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ction </a:t>
            </a:r>
            <a:r>
              <a:rPr lang="en-US" dirty="0"/>
              <a:t>B</a:t>
            </a:r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/>
          <a:lstStyle/>
          <a:p>
            <a:r>
              <a:rPr lang="en-US" dirty="0" smtClean="0"/>
              <a:t>identify app and users location in app</a:t>
            </a:r>
          </a:p>
          <a:p>
            <a:r>
              <a:rPr lang="en-US" dirty="0" smtClean="0"/>
              <a:t>display important actions</a:t>
            </a:r>
          </a:p>
          <a:p>
            <a:pPr lvl="1"/>
            <a:r>
              <a:rPr lang="en-US" dirty="0" smtClean="0"/>
              <a:t>old options menu</a:t>
            </a:r>
          </a:p>
          <a:p>
            <a:r>
              <a:rPr lang="en-US" dirty="0" smtClean="0"/>
              <a:t>support consistent navigation and view switching within the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" y="3950428"/>
            <a:ext cx="7721286" cy="9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21365" y="3818734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16765" y="3950428"/>
            <a:ext cx="48768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45965" y="3818734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88965" y="3875056"/>
            <a:ext cx="394014" cy="1167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07165" y="5042992"/>
            <a:ext cx="0" cy="8936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6534" y="5082461"/>
            <a:ext cx="1903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Overflow</a:t>
            </a:r>
            <a:br>
              <a:rPr lang="en-US" sz="3600" dirty="0" smtClean="0"/>
            </a:br>
            <a:r>
              <a:rPr lang="en-US" sz="3600" dirty="0" smtClean="0"/>
              <a:t>Menu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96693" y="5174686"/>
            <a:ext cx="311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Navigation Tabs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12365" y="6089086"/>
            <a:ext cx="236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Action Item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83965" y="5042992"/>
            <a:ext cx="1066800" cy="1046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2365" y="6241486"/>
            <a:ext cx="226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Icon /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527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r>
              <a:rPr lang="en-US" dirty="0" smtClean="0"/>
              <a:t> items declared in menu.xml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05000"/>
            <a:ext cx="848826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143000" y="3429000"/>
            <a:ext cx="5347014" cy="4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4" y="4334290"/>
            <a:ext cx="7721286" cy="9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90024" y="4202596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5424" y="4334290"/>
            <a:ext cx="48768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14624" y="4202596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57624" y="4258918"/>
            <a:ext cx="394014" cy="1167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menu items declared in xml, added to menu in order they appear</a:t>
            </a:r>
          </a:p>
          <a:p>
            <a:r>
              <a:rPr lang="en-US" dirty="0" smtClean="0"/>
              <a:t>Extra items brought up with overflow button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7" y="3429000"/>
            <a:ext cx="5715000" cy="115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0789"/>
            <a:ext cx="5761383" cy="100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824" y="3640141"/>
            <a:ext cx="32575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activity starts</a:t>
            </a:r>
          </a:p>
          <a:p>
            <a:r>
              <a:rPr lang="en-US" dirty="0" smtClean="0"/>
              <a:t>Action Bar populated by a call to Activity's </a:t>
            </a:r>
            <a:r>
              <a:rPr lang="en-US" dirty="0" err="1" smtClean="0"/>
              <a:t>onCreateOptionsMenu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This method inflates (converts XML into runtime objects) the menu resource that defines all the action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56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Items in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41166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594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onCreateOptionsMenu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106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419600"/>
            <a:ext cx="7356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 item be shown on Action Bar </a:t>
            </a:r>
          </a:p>
          <a:p>
            <a:r>
              <a:rPr lang="en-US" sz="2800" dirty="0" smtClean="0"/>
              <a:t>(instead of overflow menu) with </a:t>
            </a:r>
            <a:r>
              <a:rPr lang="en-US" sz="2800" dirty="0" err="1" smtClean="0"/>
              <a:t>ifRoom</a:t>
            </a:r>
            <a:r>
              <a:rPr lang="en-US" sz="2800" dirty="0" smtClean="0"/>
              <a:t> attribute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91927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671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Split 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/>
          <a:lstStyle/>
          <a:p>
            <a:r>
              <a:rPr lang="en-US" dirty="0" smtClean="0"/>
              <a:t>Split Action Bar between top and bottom of screen</a:t>
            </a:r>
          </a:p>
          <a:p>
            <a:pPr lvl="1"/>
            <a:r>
              <a:rPr lang="en-US" dirty="0" smtClean="0"/>
              <a:t>especially if narrow screen</a:t>
            </a:r>
          </a:p>
          <a:p>
            <a:pPr lvl="1"/>
            <a:r>
              <a:rPr lang="en-US" dirty="0" smtClean="0"/>
              <a:t>more room for action items</a:t>
            </a:r>
          </a:p>
          <a:p>
            <a:pPr lvl="1"/>
            <a:r>
              <a:rPr lang="en-US" dirty="0" smtClean="0"/>
              <a:t>declartion in manifest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10212"/>
            <a:ext cx="5486400" cy="335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46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vs.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5" y="1239078"/>
            <a:ext cx="8839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611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http://developer.android.com/design/patterns/navigation.html</a:t>
            </a:r>
          </a:p>
        </p:txBody>
      </p:sp>
    </p:spTree>
    <p:extLst>
      <p:ext uri="{BB962C8B-B14F-4D97-AF65-F5344CB8AC3E}">
        <p14:creationId xmlns:p14="http://schemas.microsoft.com/office/powerpoint/2010/main" val="7244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switch between fragments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developer.android.com/guide/topics/fundamentals/fragments.html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7" y="2133600"/>
            <a:ext cx="7721286" cy="9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840867" y="2133600"/>
            <a:ext cx="48768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views appear in the action bar in place of action buttons</a:t>
            </a:r>
          </a:p>
          <a:p>
            <a:r>
              <a:rPr lang="en-US" dirty="0" smtClean="0"/>
              <a:t>Accomplish some common action</a:t>
            </a:r>
          </a:p>
          <a:p>
            <a:r>
              <a:rPr lang="en-US" dirty="0" smtClean="0"/>
              <a:t>Such as searching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71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017687"/>
            <a:ext cx="6619875" cy="27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410200" y="4724400"/>
            <a:ext cx="91440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90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ActionViews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either the </a:t>
            </a:r>
            <a:r>
              <a:rPr lang="en-US" dirty="0" err="1"/>
              <a:t>actionLayout</a:t>
            </a:r>
            <a:r>
              <a:rPr lang="en-US" dirty="0"/>
              <a:t> or </a:t>
            </a:r>
            <a:r>
              <a:rPr lang="en-US" dirty="0" err="1"/>
              <a:t>actionViewClass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specify </a:t>
            </a:r>
            <a:r>
              <a:rPr lang="en-US" dirty="0"/>
              <a:t>either a layout resource or widget class to </a:t>
            </a:r>
            <a:r>
              <a:rPr lang="en-US" dirty="0" smtClean="0"/>
              <a:t>use, respectively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657600"/>
            <a:ext cx="951498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1000" y="4495800"/>
            <a:ext cx="9130672" cy="1905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ActionView</a:t>
            </a:r>
            <a:r>
              <a:rPr lang="en-US" dirty="0"/>
              <a:t> </a:t>
            </a: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that it replaces an action </a:t>
            </a:r>
            <a:br>
              <a:rPr lang="en-US" dirty="0" smtClean="0"/>
            </a:br>
            <a:r>
              <a:rPr lang="en-US" dirty="0" smtClean="0"/>
              <a:t>button with a </a:t>
            </a:r>
            <a:br>
              <a:rPr lang="en-US" dirty="0" smtClean="0"/>
            </a:br>
            <a:r>
              <a:rPr lang="en-US" dirty="0" smtClean="0"/>
              <a:t>customized layout</a:t>
            </a:r>
          </a:p>
          <a:p>
            <a:r>
              <a:rPr lang="en-US" dirty="0" smtClean="0"/>
              <a:t>but can also display a submenu</a:t>
            </a:r>
          </a:p>
          <a:p>
            <a:r>
              <a:rPr lang="en-US" dirty="0" smtClean="0"/>
              <a:t>create your own subclass of </a:t>
            </a:r>
            <a:r>
              <a:rPr lang="en-US" dirty="0" err="1" smtClean="0"/>
              <a:t>ActionProvider</a:t>
            </a:r>
            <a:endParaRPr lang="en-US" dirty="0" smtClean="0"/>
          </a:p>
          <a:p>
            <a:r>
              <a:rPr lang="en-US" dirty="0" smtClean="0"/>
              <a:t>or use a prebuilt </a:t>
            </a:r>
            <a:r>
              <a:rPr lang="en-US" dirty="0" err="1" smtClean="0"/>
              <a:t>ActionProvider</a:t>
            </a:r>
            <a:r>
              <a:rPr lang="en-US" dirty="0" smtClean="0"/>
              <a:t> such as </a:t>
            </a:r>
            <a:r>
              <a:rPr lang="en-US" dirty="0" err="1" smtClean="0"/>
              <a:t>ShareActionProvider</a:t>
            </a:r>
            <a:r>
              <a:rPr lang="en-US" dirty="0" smtClean="0"/>
              <a:t> (shown above) or </a:t>
            </a:r>
            <a:r>
              <a:rPr lang="en-US" dirty="0" err="1" smtClean="0"/>
              <a:t>MediaRouteActionProvider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01" y="844826"/>
            <a:ext cx="2577134" cy="308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324600" y="844826"/>
            <a:ext cx="1371600" cy="6791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action bar navigation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/>
              <a:t>B</a:t>
            </a:r>
            <a:r>
              <a:rPr lang="en-US" dirty="0" smtClean="0"/>
              <a:t>ar Navigation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Bar can also be used for in app navigation beyond the Up button</a:t>
            </a:r>
          </a:p>
          <a:p>
            <a:r>
              <a:rPr lang="en-US" dirty="0" smtClean="0"/>
              <a:t>Two Options:</a:t>
            </a:r>
          </a:p>
          <a:p>
            <a:r>
              <a:rPr lang="en-US" dirty="0" smtClean="0"/>
              <a:t>Navigation Tabs</a:t>
            </a:r>
          </a:p>
          <a:p>
            <a:r>
              <a:rPr lang="en-US" dirty="0" smtClean="0"/>
              <a:t>Drop Down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Navigation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screen action bar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narrow screen stacked action bar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11807094" cy="127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619932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Drop Down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tabbed navigation in action bar</a:t>
            </a:r>
          </a:p>
          <a:p>
            <a:r>
              <a:rPr lang="en-US" dirty="0" smtClean="0"/>
              <a:t>Create a spinner drop down list that is accessed with "down triangle"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77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98413"/>
            <a:ext cx="4191000" cy="33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590800" y="3810000"/>
            <a:ext cx="1600200" cy="4953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on pre Android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pre 3.0 a little more than 25% of Android OS versions as of November 2013</a:t>
            </a:r>
          </a:p>
          <a:p>
            <a:r>
              <a:rPr lang="en-US" dirty="0" smtClean="0"/>
              <a:t>Support library includes provides code and classes to allow </a:t>
            </a:r>
            <a:r>
              <a:rPr lang="en-US" b="1" i="1" dirty="0" smtClean="0"/>
              <a:t>some</a:t>
            </a:r>
            <a:r>
              <a:rPr lang="en-US" dirty="0" smtClean="0"/>
              <a:t> newer features of Android to be used on older versions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ActionBar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 - </a:t>
            </a:r>
            <a:r>
              <a:rPr lang="en-US" dirty="0" err="1" smtClean="0"/>
              <a:t>ActionBarSherlock</a:t>
            </a:r>
            <a:endParaRPr lang="en-US" dirty="0" smtClean="0"/>
          </a:p>
          <a:p>
            <a:pPr lvl="1"/>
            <a:r>
              <a:rPr lang="en-US" dirty="0" smtClean="0"/>
              <a:t>deal with Action Bar via single API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actionbarsherlock.com/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78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428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menus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Button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still used to move through </a:t>
            </a:r>
            <a:r>
              <a:rPr lang="en-US" dirty="0" smtClean="0"/>
              <a:t>apps and activities </a:t>
            </a:r>
            <a:r>
              <a:rPr lang="en-US" dirty="0"/>
              <a:t>in reverse time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Back button also:</a:t>
            </a:r>
          </a:p>
          <a:p>
            <a:r>
              <a:rPr lang="en-US" dirty="0" smtClean="0"/>
              <a:t>dismisses floating windows such as dialogs or popups</a:t>
            </a:r>
          </a:p>
          <a:p>
            <a:r>
              <a:rPr lang="en-US" dirty="0" smtClean="0"/>
              <a:t>dismisses contextual action bars</a:t>
            </a:r>
          </a:p>
          <a:p>
            <a:r>
              <a:rPr lang="en-US" dirty="0" smtClean="0"/>
              <a:t>hides the onscreen keyboard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menus:</a:t>
            </a:r>
          </a:p>
          <a:p>
            <a:r>
              <a:rPr lang="en-US" dirty="0" smtClean="0"/>
              <a:t>options menu or action bar</a:t>
            </a:r>
          </a:p>
          <a:p>
            <a:r>
              <a:rPr lang="fr-FR" dirty="0" smtClean="0"/>
              <a:t>context </a:t>
            </a:r>
            <a:r>
              <a:rPr lang="fr-FR" dirty="0"/>
              <a:t>menu and contextual action mode</a:t>
            </a:r>
            <a:endParaRPr lang="en-US" dirty="0" smtClean="0"/>
          </a:p>
          <a:p>
            <a:r>
              <a:rPr lang="en-US" dirty="0" smtClean="0"/>
              <a:t>popup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3.0, aka Floating Menus</a:t>
            </a:r>
          </a:p>
          <a:p>
            <a:r>
              <a:rPr lang="en-US" dirty="0" smtClean="0"/>
              <a:t>subtype of Menu</a:t>
            </a:r>
          </a:p>
          <a:p>
            <a:r>
              <a:rPr lang="en-US" dirty="0" smtClean="0"/>
              <a:t>display when a long press is performed on a View </a:t>
            </a:r>
          </a:p>
          <a:p>
            <a:pPr lvl="1"/>
            <a:r>
              <a:rPr lang="en-US" dirty="0" smtClean="0"/>
              <a:t>Activity is a descendant of View</a:t>
            </a:r>
          </a:p>
          <a:p>
            <a:pPr lvl="1"/>
            <a:r>
              <a:rPr lang="en-US" dirty="0" smtClean="0"/>
              <a:t>Activity may be broken up into multiple views</a:t>
            </a:r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urier" pitchFamily="49" charset="0"/>
              </a:rPr>
              <a:t>onCreateContextMenu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must call </a:t>
            </a:r>
            <a:r>
              <a:rPr lang="en-US" dirty="0" err="1" smtClean="0">
                <a:latin typeface="Courier" pitchFamily="49" charset="0"/>
              </a:rPr>
              <a:t>registerForContextMenu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/>
              <a:t>method and pass View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343400" cy="5211763"/>
          </a:xfrm>
        </p:spPr>
        <p:txBody>
          <a:bodyPr/>
          <a:lstStyle/>
          <a:p>
            <a:r>
              <a:rPr lang="en-US" dirty="0" smtClean="0"/>
              <a:t>From Tip Calculator</a:t>
            </a:r>
          </a:p>
          <a:p>
            <a:r>
              <a:rPr lang="en-US" dirty="0" smtClean="0"/>
              <a:t>Long press on total amount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Default behavior for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Nothing added in </a:t>
            </a:r>
            <a:r>
              <a:rPr lang="en-US" dirty="0" err="1" smtClean="0"/>
              <a:t>TipCalculator</a:t>
            </a:r>
            <a:r>
              <a:rPr lang="en-US" dirty="0" smtClean="0"/>
              <a:t> to create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4004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6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Action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534400" cy="5211763"/>
          </a:xfrm>
        </p:spPr>
        <p:txBody>
          <a:bodyPr/>
          <a:lstStyle/>
          <a:p>
            <a:r>
              <a:rPr lang="en-US" dirty="0" smtClean="0"/>
              <a:t>Android 3.0 and later</a:t>
            </a:r>
          </a:p>
          <a:p>
            <a:r>
              <a:rPr lang="en-US" dirty="0" smtClean="0"/>
              <a:t>Menu that affects a specific item in the UI</a:t>
            </a:r>
          </a:p>
          <a:p>
            <a:pPr lvl="1"/>
            <a:r>
              <a:rPr lang="en-US" dirty="0" smtClean="0"/>
              <a:t>typically a View</a:t>
            </a:r>
          </a:p>
          <a:p>
            <a:pPr lvl="1"/>
            <a:r>
              <a:rPr lang="en-US" dirty="0" smtClean="0"/>
              <a:t>used most often for elements in </a:t>
            </a:r>
            <a:r>
              <a:rPr lang="en-US" dirty="0" err="1" smtClean="0"/>
              <a:t>ListView</a:t>
            </a:r>
            <a:r>
              <a:rPr lang="en-US" dirty="0" smtClean="0"/>
              <a:t> or </a:t>
            </a:r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context menu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32294"/>
            <a:ext cx="5638800" cy="497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167735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http://developer.android.com/guide/topics/ui/menus.html#CAB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context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register View with </a:t>
            </a:r>
            <a:r>
              <a:rPr lang="en-US" dirty="0" err="1" smtClean="0"/>
              <a:t>Activity.registerForContextMenu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can send </a:t>
            </a:r>
            <a:r>
              <a:rPr lang="en-US" dirty="0" err="1" smtClean="0"/>
              <a:t>ListView</a:t>
            </a:r>
            <a:r>
              <a:rPr lang="en-US" dirty="0" smtClean="0"/>
              <a:t> or </a:t>
            </a:r>
            <a:r>
              <a:rPr lang="en-US" dirty="0" err="1" smtClean="0"/>
              <a:t>GridView</a:t>
            </a:r>
            <a:r>
              <a:rPr lang="en-US" dirty="0" smtClean="0"/>
              <a:t> to method to register all elements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View.OnCreateContextMenuListener</a:t>
            </a:r>
            <a:endParaRPr lang="en-US" dirty="0" smtClean="0"/>
          </a:p>
          <a:p>
            <a:pPr lvl="1"/>
            <a:r>
              <a:rPr lang="en-US" dirty="0" smtClean="0"/>
              <a:t>long click leads to method call</a:t>
            </a:r>
          </a:p>
          <a:p>
            <a:pPr lvl="1"/>
            <a:r>
              <a:rPr lang="en-US" dirty="0" smtClean="0"/>
              <a:t>inflate menu (like action items/ options menu)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Activity.onContextItemSelected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action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alternative to </a:t>
            </a:r>
            <a:r>
              <a:rPr lang="en-US" dirty="0"/>
              <a:t>floating context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causes contextual action bar to appear at top of screen</a:t>
            </a:r>
          </a:p>
          <a:p>
            <a:r>
              <a:rPr lang="en-US" dirty="0" smtClean="0"/>
              <a:t>independent of regular action bar but, does overtake position of action bar</a:t>
            </a:r>
          </a:p>
          <a:p>
            <a:r>
              <a:rPr lang="en-US" dirty="0" smtClean="0"/>
              <a:t>For Android 3.0 and higher preferred to floating context menus 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ActionMode.Callback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similar to options menu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XML file</a:t>
            </a:r>
          </a:p>
          <a:p>
            <a:r>
              <a:rPr lang="en-US" dirty="0" smtClean="0"/>
              <a:t>res/values/style</a:t>
            </a:r>
          </a:p>
          <a:p>
            <a:r>
              <a:rPr lang="en-US" dirty="0" smtClean="0"/>
              <a:t>similar to a cascading style sheet as used in html</a:t>
            </a:r>
          </a:p>
          <a:p>
            <a:r>
              <a:rPr lang="en-US" dirty="0" smtClean="0"/>
              <a:t>group layout attributes in a style and apply to various View objects (TextView, </a:t>
            </a:r>
            <a:r>
              <a:rPr lang="en-US" dirty="0" err="1" smtClean="0"/>
              <a:t>EditText</a:t>
            </a:r>
            <a:r>
              <a:rPr lang="en-US" dirty="0" smtClean="0"/>
              <a:t>, Button)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Styles, in styles.xml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" y="1215887"/>
            <a:ext cx="904670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7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vs.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839200" cy="5211763"/>
          </a:xfrm>
        </p:spPr>
        <p:txBody>
          <a:bodyPr/>
          <a:lstStyle/>
          <a:p>
            <a:r>
              <a:rPr lang="en-US" dirty="0" smtClean="0"/>
              <a:t>Many times Up functions </a:t>
            </a:r>
            <a:r>
              <a:rPr lang="en-US" b="1" u="sng" dirty="0" smtClean="0"/>
              <a:t>exactly</a:t>
            </a:r>
            <a:r>
              <a:rPr lang="en-US" dirty="0" smtClean="0"/>
              <a:t> like Back</a:t>
            </a:r>
          </a:p>
          <a:p>
            <a:pPr lvl="1"/>
            <a:r>
              <a:rPr lang="en-US" dirty="0" smtClean="0"/>
              <a:t>as shown in Gmail example on previous slide</a:t>
            </a:r>
          </a:p>
          <a:p>
            <a:r>
              <a:rPr lang="en-US" dirty="0" smtClean="0"/>
              <a:t>If a screen / activity accessible from multiple other screens in app</a:t>
            </a:r>
          </a:p>
          <a:p>
            <a:r>
              <a:rPr lang="en-US" dirty="0" smtClean="0"/>
              <a:t>Up takes user from screen / activity to previous screen / activity</a:t>
            </a:r>
          </a:p>
          <a:p>
            <a:r>
              <a:rPr lang="en-US" b="1" u="sng" dirty="0" smtClean="0"/>
              <a:t>same as back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Style - </a:t>
            </a:r>
            <a:r>
              <a:rPr lang="en-US" dirty="0"/>
              <a:t>in main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4278"/>
            <a:ext cx="5105400" cy="573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343400" y="16002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06957" y="33528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03644" y="54102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12837"/>
            <a:ext cx="41148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override elements of style</a:t>
            </a:r>
          </a:p>
          <a:p>
            <a:pPr lvl="1"/>
            <a:r>
              <a:rPr lang="en-US" dirty="0" smtClean="0"/>
              <a:t>bottom edit text overrides color</a:t>
            </a:r>
          </a:p>
          <a:p>
            <a:r>
              <a:rPr lang="en-US" dirty="0" smtClean="0"/>
              <a:t>one style can inherit from another</a:t>
            </a:r>
          </a:p>
          <a:p>
            <a:r>
              <a:rPr lang="en-US" dirty="0" smtClean="0"/>
              <a:t>use UI editor to create view and then extract to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3657600" cy="57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2205</Words>
  <Application>Microsoft Office PowerPoint</Application>
  <PresentationFormat>On-screen Show (4:3)</PresentationFormat>
  <Paragraphs>466</Paragraphs>
  <Slides>91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CS371m - Mobile Computing</vt:lpstr>
      <vt:lpstr>Effective Android navigation</vt:lpstr>
      <vt:lpstr>Back and Up</vt:lpstr>
      <vt:lpstr>Action Bar Navigation</vt:lpstr>
      <vt:lpstr>Activity Hierarchy Within Apps</vt:lpstr>
      <vt:lpstr>Up vs. Back</vt:lpstr>
      <vt:lpstr>Up vs. Back</vt:lpstr>
      <vt:lpstr>Back Button Actions</vt:lpstr>
      <vt:lpstr>Back vs. Up</vt:lpstr>
      <vt:lpstr>                           Back and Up Equivalent in Many Cases    </vt:lpstr>
      <vt:lpstr>Back vs. Up</vt:lpstr>
      <vt:lpstr>                       Back vs. Up</vt:lpstr>
      <vt:lpstr>PowerPoint Presentation</vt:lpstr>
      <vt:lpstr>Back vs. Up</vt:lpstr>
      <vt:lpstr>Specifying Up Button Behavior</vt:lpstr>
      <vt:lpstr>Specifying Up Button Behavior</vt:lpstr>
      <vt:lpstr>Specifying Up Behavior - Other App Started</vt:lpstr>
      <vt:lpstr>fragments</vt:lpstr>
      <vt:lpstr>Fragments</vt:lpstr>
      <vt:lpstr>Fragments</vt:lpstr>
      <vt:lpstr>Fragments</vt:lpstr>
      <vt:lpstr>Use of Fragments</vt:lpstr>
      <vt:lpstr>Fragments</vt:lpstr>
      <vt:lpstr>Fragments</vt:lpstr>
      <vt:lpstr>Fragment Example</vt:lpstr>
      <vt:lpstr>Fragment Example</vt:lpstr>
      <vt:lpstr>Portrait</vt:lpstr>
      <vt:lpstr>Landscape</vt:lpstr>
      <vt:lpstr>Landscape</vt:lpstr>
      <vt:lpstr>TitlesFragment</vt:lpstr>
      <vt:lpstr>Summary - Detail Fragment</vt:lpstr>
      <vt:lpstr>General approach for creating a Fragment:</vt:lpstr>
      <vt:lpstr>Detail Fragment Layout File</vt:lpstr>
      <vt:lpstr>DetailsFragment</vt:lpstr>
      <vt:lpstr>DetailFragment</vt:lpstr>
      <vt:lpstr>getShownIndex</vt:lpstr>
      <vt:lpstr>getArguments</vt:lpstr>
      <vt:lpstr>getArguments</vt:lpstr>
      <vt:lpstr>List of Titles</vt:lpstr>
      <vt:lpstr>ListFragment</vt:lpstr>
      <vt:lpstr>TitlesFragment onActivityCreated</vt:lpstr>
      <vt:lpstr>TitlesFragment onActivityCreated</vt:lpstr>
      <vt:lpstr>showDetails</vt:lpstr>
      <vt:lpstr>TitlesFragment ShowDetails</vt:lpstr>
      <vt:lpstr>TitlesFragment ShowDetails</vt:lpstr>
      <vt:lpstr>TitlesFragment ShowDetails</vt:lpstr>
      <vt:lpstr>Using the Fragments</vt:lpstr>
      <vt:lpstr>Shakespeare Example</vt:lpstr>
      <vt:lpstr>Shakespeare Portrait Layout</vt:lpstr>
      <vt:lpstr>Shakespeare Landscape Layout</vt:lpstr>
      <vt:lpstr>Adding Fragment Programmatically</vt:lpstr>
      <vt:lpstr>Adding Fragment Programmatically</vt:lpstr>
      <vt:lpstr>Adding a Fragment</vt:lpstr>
      <vt:lpstr>Adding a Fragment</vt:lpstr>
      <vt:lpstr>FragmentManager</vt:lpstr>
      <vt:lpstr>FragmentManager</vt:lpstr>
      <vt:lpstr>FragmentTransaction</vt:lpstr>
      <vt:lpstr>PowerPoint Presentation</vt:lpstr>
      <vt:lpstr>Inter Fragment Communication</vt:lpstr>
      <vt:lpstr>action bar</vt:lpstr>
      <vt:lpstr>Options Menu and Action Bar</vt:lpstr>
      <vt:lpstr>action bar</vt:lpstr>
      <vt:lpstr>Action Bar</vt:lpstr>
      <vt:lpstr>Action Bar</vt:lpstr>
      <vt:lpstr>Action Bar</vt:lpstr>
      <vt:lpstr>Action Bar</vt:lpstr>
      <vt:lpstr>Action Bar Items in XML</vt:lpstr>
      <vt:lpstr>sample onCreateOptionsMenu()</vt:lpstr>
      <vt:lpstr>Split Action Bar</vt:lpstr>
      <vt:lpstr>Navigation Tabs</vt:lpstr>
      <vt:lpstr>Action Views</vt:lpstr>
      <vt:lpstr>Enabling ActionViews</vt:lpstr>
      <vt:lpstr>ActionProviders</vt:lpstr>
      <vt:lpstr>More action bar navigation</vt:lpstr>
      <vt:lpstr>Action Bar Navigation</vt:lpstr>
      <vt:lpstr>Action Bar Navigation Tabs</vt:lpstr>
      <vt:lpstr>Action Bar Drop Down Navigation</vt:lpstr>
      <vt:lpstr>Action Bar on pre Android 3.0</vt:lpstr>
      <vt:lpstr>other menus</vt:lpstr>
      <vt:lpstr>Menus</vt:lpstr>
      <vt:lpstr>ContextMenu</vt:lpstr>
      <vt:lpstr>ContextMenu</vt:lpstr>
      <vt:lpstr>Contextual Action Mode</vt:lpstr>
      <vt:lpstr>floating context menu</vt:lpstr>
      <vt:lpstr>floating context menu</vt:lpstr>
      <vt:lpstr>contextual action mode</vt:lpstr>
      <vt:lpstr>styles</vt:lpstr>
      <vt:lpstr>Styles</vt:lpstr>
      <vt:lpstr>Sample Styles, in styles.xml</vt:lpstr>
      <vt:lpstr>Apply Style - in main xml</vt:lpstr>
      <vt:lpstr>Result of Styles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228</cp:revision>
  <cp:lastPrinted>2012-01-30T16:00:04Z</cp:lastPrinted>
  <dcterms:created xsi:type="dcterms:W3CDTF">2012-01-17T18:47:14Z</dcterms:created>
  <dcterms:modified xsi:type="dcterms:W3CDTF">2016-05-25T20:52:17Z</dcterms:modified>
</cp:coreProperties>
</file>