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1" r:id="rId16"/>
    <p:sldId id="273" r:id="rId17"/>
    <p:sldId id="28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2230" autoAdjust="0"/>
  </p:normalViewPr>
  <p:slideViewPr>
    <p:cSldViewPr>
      <p:cViewPr varScale="1">
        <p:scale>
          <a:sx n="85" d="100"/>
          <a:sy n="85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iP2VRT9Yjy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pars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.com/apps/quickstart#parse_data/mobile/android/native/n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Persistence - Web Based Storage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permissions to manifest to access network state and use internet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initialize Parse in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keys for account and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2200"/>
            <a:ext cx="9525001" cy="95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" y="5029200"/>
            <a:ext cx="906650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668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 the end of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create and send a test object to Parse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handles doing this in the background, off the UI thread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55670" cy="293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JavaScript Object Notation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2504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653989"/>
            <a:ext cx="8458200" cy="41278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Local representation of data (on the device) that can be saved and retrieved from the Parse</a:t>
            </a:r>
          </a:p>
          <a:p>
            <a:r>
              <a:rPr lang="en-US" dirty="0" smtClean="0"/>
              <a:t>String in constructor is class name</a:t>
            </a:r>
          </a:p>
          <a:p>
            <a:pPr lvl="1"/>
            <a:r>
              <a:rPr lang="en-US" dirty="0" smtClean="0"/>
              <a:t>like a table in a data base</a:t>
            </a:r>
          </a:p>
          <a:p>
            <a:r>
              <a:rPr lang="en-US" dirty="0" smtClean="0"/>
              <a:t>put to add key - value pairs</a:t>
            </a:r>
          </a:p>
          <a:p>
            <a:pPr lvl="1"/>
            <a:r>
              <a:rPr lang="en-US" dirty="0" smtClean="0"/>
              <a:t>String - Object</a:t>
            </a:r>
          </a:p>
          <a:p>
            <a:pPr lvl="1"/>
            <a:r>
              <a:rPr lang="en-US" dirty="0" smtClean="0"/>
              <a:t>keys must be </a:t>
            </a:r>
            <a:r>
              <a:rPr lang="en-US" dirty="0" err="1" smtClean="0"/>
              <a:t>alphanumerics</a:t>
            </a:r>
            <a:endParaRPr lang="en-US" dirty="0" smtClean="0"/>
          </a:p>
          <a:p>
            <a:pPr lvl="1"/>
            <a:r>
              <a:rPr lang="en-US" dirty="0" smtClean="0"/>
              <a:t>like a column in the row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1" y="901390"/>
            <a:ext cx="887178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saveInBackground</a:t>
            </a:r>
            <a:r>
              <a:rPr lang="en-US" dirty="0" smtClean="0"/>
              <a:t> method saves object to Parse in a background thread</a:t>
            </a:r>
          </a:p>
          <a:p>
            <a:r>
              <a:rPr lang="en-US" dirty="0" smtClean="0"/>
              <a:t>multiple options for saving</a:t>
            </a:r>
          </a:p>
          <a:p>
            <a:pPr lvl="1"/>
            <a:r>
              <a:rPr lang="en-US" dirty="0" err="1" smtClean="0"/>
              <a:t>saveAll</a:t>
            </a:r>
            <a:r>
              <a:rPr lang="en-US" dirty="0" smtClean="0"/>
              <a:t>(List)</a:t>
            </a:r>
          </a:p>
          <a:p>
            <a:pPr lvl="1"/>
            <a:r>
              <a:rPr lang="en-US" dirty="0" err="1" smtClean="0"/>
              <a:t>saveEventually</a:t>
            </a:r>
            <a:r>
              <a:rPr lang="en-US" dirty="0" smtClean="0"/>
              <a:t>() - if server or network not available</a:t>
            </a:r>
          </a:p>
          <a:p>
            <a:pPr lvl="1"/>
            <a:r>
              <a:rPr lang="en-US" dirty="0" err="1" smtClean="0"/>
              <a:t>saveInBackground</a:t>
            </a:r>
            <a:r>
              <a:rPr lang="en-US" dirty="0" smtClean="0"/>
              <a:t>(</a:t>
            </a:r>
            <a:r>
              <a:rPr lang="en-US" dirty="0" err="1" smtClean="0"/>
              <a:t>SaveCallback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0641"/>
            <a:ext cx="887178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429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and </a:t>
            </a:r>
            <a:r>
              <a:rPr lang="en-US" dirty="0" err="1" smtClean="0"/>
              <a:t>RandomArt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3340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ability to save equations</a:t>
            </a:r>
          </a:p>
          <a:p>
            <a:r>
              <a:rPr lang="en-US" dirty="0" smtClean="0"/>
              <a:t>save to parse database</a:t>
            </a:r>
          </a:p>
          <a:p>
            <a:r>
              <a:rPr lang="en-US" dirty="0" smtClean="0"/>
              <a:t>allow multiple users to save equations</a:t>
            </a:r>
          </a:p>
          <a:p>
            <a:r>
              <a:rPr lang="en-US" dirty="0" smtClean="0"/>
              <a:t>functionality to display a random equation others liked</a:t>
            </a:r>
          </a:p>
          <a:p>
            <a:r>
              <a:rPr lang="en-US" dirty="0" smtClean="0"/>
              <a:t>up and down votes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37763" y="1702419"/>
            <a:ext cx="1219200" cy="60960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38739" y="1698702"/>
            <a:ext cx="1219200" cy="60960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for Keep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259" y="1219200"/>
            <a:ext cx="10067926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for Save </a:t>
            </a:r>
            <a:r>
              <a:rPr lang="en-US" dirty="0" smtClean="0"/>
              <a:t>Equation -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89216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saveEquation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668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Makes a query to get the number of rows in the expression table</a:t>
            </a:r>
          </a:p>
          <a:p>
            <a:pPr lvl="1"/>
            <a:r>
              <a:rPr lang="en-US" dirty="0" smtClean="0"/>
              <a:t>uses another table with one row with one column (GACK, no auto increment function)</a:t>
            </a:r>
          </a:p>
          <a:p>
            <a:r>
              <a:rPr lang="en-US" dirty="0" smtClean="0"/>
              <a:t>callback method for completed query</a:t>
            </a:r>
          </a:p>
          <a:p>
            <a:r>
              <a:rPr lang="en-US" dirty="0" smtClean="0"/>
              <a:t>checks the count</a:t>
            </a:r>
          </a:p>
          <a:p>
            <a:r>
              <a:rPr lang="en-US" dirty="0" smtClean="0"/>
              <a:t>creates new </a:t>
            </a:r>
            <a:r>
              <a:rPr lang="en-US" dirty="0" err="1" smtClean="0"/>
              <a:t>ParseObject</a:t>
            </a:r>
            <a:endParaRPr lang="en-US" dirty="0" smtClean="0"/>
          </a:p>
          <a:p>
            <a:r>
              <a:rPr lang="en-US" dirty="0" smtClean="0"/>
              <a:t>makes the index for this new expression the count (0 based indexing)</a:t>
            </a:r>
          </a:p>
          <a:p>
            <a:r>
              <a:rPr lang="en-US" dirty="0" smtClean="0"/>
              <a:t>saves the object and updates count object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data uploaded from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" y="2057400"/>
            <a:ext cx="9029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3170" y="4724400"/>
            <a:ext cx="890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49" y="4820102"/>
            <a:ext cx="3417151" cy="19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……….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80170"/>
            <a:ext cx="9258395" cy="430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629150"/>
            <a:ext cx="1075901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Saving an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124200" cy="558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3200400" cy="56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Random Saved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11763"/>
          </a:xfrm>
        </p:spPr>
        <p:txBody>
          <a:bodyPr/>
          <a:lstStyle/>
          <a:p>
            <a:r>
              <a:rPr lang="en-US" dirty="0" smtClean="0"/>
              <a:t>When user presses button pick a random saved expression and render that image</a:t>
            </a:r>
          </a:p>
          <a:p>
            <a:r>
              <a:rPr lang="en-US" dirty="0" smtClean="0"/>
              <a:t>We just save the expression so we must recreate image</a:t>
            </a:r>
          </a:p>
          <a:p>
            <a:pPr lvl="1"/>
            <a:r>
              <a:rPr lang="en-US" dirty="0" smtClean="0"/>
              <a:t>time vs. space trade off</a:t>
            </a:r>
          </a:p>
          <a:p>
            <a:r>
              <a:rPr lang="en-US" dirty="0" smtClean="0"/>
              <a:t>check count of values and pick random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getRandomGoodArt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962"/>
            <a:ext cx="9296400" cy="577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3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out the String from the returned object and build expression based on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29" y="3124200"/>
            <a:ext cx="9220200" cy="361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one </a:t>
            </a:r>
            <a:r>
              <a:rPr lang="en-US" dirty="0" err="1" smtClean="0"/>
              <a:t>logcat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334000" y="990601"/>
            <a:ext cx="3886200" cy="990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5052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" y="3733800"/>
            <a:ext cx="1009248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4800600" y="5486400"/>
            <a:ext cx="4343400" cy="83820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Includes capability to do local data store</a:t>
            </a:r>
          </a:p>
          <a:p>
            <a:pPr lvl="1"/>
            <a:r>
              <a:rPr lang="en-US" dirty="0" smtClean="0"/>
              <a:t>save objects on device, save to cloud later</a:t>
            </a:r>
          </a:p>
          <a:p>
            <a:pPr lvl="1"/>
            <a:r>
              <a:rPr lang="en-US" dirty="0" smtClean="0"/>
              <a:t>abstracts away a lot of the details</a:t>
            </a:r>
          </a:p>
          <a:p>
            <a:pPr lvl="1"/>
            <a:r>
              <a:rPr lang="en-US" dirty="0" smtClean="0"/>
              <a:t>Kyle Norton: "Assume you WON'T be connected to the network."</a:t>
            </a:r>
          </a:p>
          <a:p>
            <a:r>
              <a:rPr lang="en-US" dirty="0" smtClean="0"/>
              <a:t>Parse objects meant to be "small"</a:t>
            </a:r>
          </a:p>
          <a:p>
            <a:pPr lvl="1"/>
            <a:r>
              <a:rPr lang="en-US" dirty="0" smtClean="0"/>
              <a:t>less than 128 kb</a:t>
            </a:r>
          </a:p>
          <a:p>
            <a:pPr lvl="1"/>
            <a:r>
              <a:rPr lang="en-US" dirty="0" smtClean="0"/>
              <a:t>not for images</a:t>
            </a:r>
            <a:endParaRPr lang="en-US" dirty="0"/>
          </a:p>
          <a:p>
            <a:pPr lvl="1"/>
            <a:r>
              <a:rPr lang="en-US" dirty="0" smtClean="0"/>
              <a:t>Parse files for large pieces of data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clear definition of backend</a:t>
            </a:r>
          </a:p>
          <a:p>
            <a:r>
              <a:rPr lang="en-US" dirty="0" smtClean="0"/>
              <a:t>front end - user interface</a:t>
            </a:r>
          </a:p>
          <a:p>
            <a:r>
              <a:rPr lang="en-US" dirty="0" smtClean="0"/>
              <a:t>backend - data, server, programs the user does not interact with directly</a:t>
            </a:r>
          </a:p>
          <a:p>
            <a:r>
              <a:rPr lang="en-US" dirty="0" smtClean="0"/>
              <a:t>With 1,000,000s of mobile and web apps …</a:t>
            </a:r>
          </a:p>
          <a:p>
            <a:r>
              <a:rPr lang="en-US" dirty="0" smtClean="0"/>
              <a:t>rise of Backend as a Service (Baas)</a:t>
            </a:r>
          </a:p>
          <a:p>
            <a:r>
              <a:rPr lang="en-US" dirty="0" smtClean="0"/>
              <a:t>Sometimes </a:t>
            </a:r>
            <a:r>
              <a:rPr lang="en-US" dirty="0" err="1" smtClean="0"/>
              <a:t>MBaaS</a:t>
            </a:r>
            <a:r>
              <a:rPr lang="en-US" dirty="0" smtClean="0"/>
              <a:t>, M for mobile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End As a Service - May Provide: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668963"/>
          </a:xfrm>
        </p:spPr>
        <p:txBody>
          <a:bodyPr/>
          <a:lstStyle/>
          <a:p>
            <a:r>
              <a:rPr lang="en-US" dirty="0" smtClean="0"/>
              <a:t>cloud storage of data</a:t>
            </a:r>
          </a:p>
          <a:p>
            <a:r>
              <a:rPr lang="en-US" dirty="0" smtClean="0"/>
              <a:t>integration with social networks</a:t>
            </a:r>
          </a:p>
          <a:p>
            <a:r>
              <a:rPr lang="en-US" dirty="0" smtClean="0"/>
              <a:t>push notifications</a:t>
            </a:r>
          </a:p>
          <a:p>
            <a:pPr lvl="1"/>
            <a:r>
              <a:rPr lang="en-US" dirty="0" smtClean="0"/>
              <a:t>server initiates communication, </a:t>
            </a:r>
            <a:br>
              <a:rPr lang="en-US" dirty="0" smtClean="0"/>
            </a:br>
            <a:r>
              <a:rPr lang="en-US" dirty="0" smtClean="0"/>
              <a:t>not the client</a:t>
            </a:r>
          </a:p>
          <a:p>
            <a:r>
              <a:rPr lang="en-US" dirty="0" smtClean="0"/>
              <a:t>messaging and chat functions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user analysis tools</a:t>
            </a:r>
          </a:p>
          <a:p>
            <a:r>
              <a:rPr lang="en-US" dirty="0" smtClean="0"/>
              <a:t>abstractions for dealing with the backend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MBaaS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889"/>
            <a:ext cx="9322457" cy="400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9230"/>
            <a:ext cx="1479406" cy="124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55" y="2590800"/>
            <a:ext cx="2943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Some Examples of </a:t>
            </a:r>
            <a:r>
              <a:rPr lang="en-US" dirty="0" err="1" smtClean="0"/>
              <a:t>MBaas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2" y="1108868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Parse</a:t>
            </a:r>
          </a:p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Google Cloud Platform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err="1" smtClean="0"/>
              <a:t>PythonAnywhere</a:t>
            </a:r>
            <a:endParaRPr lang="en-US" dirty="0" smtClean="0"/>
          </a:p>
          <a:p>
            <a:r>
              <a:rPr lang="en-US" dirty="0" smtClean="0"/>
              <a:t>Rackspace Cloud</a:t>
            </a:r>
          </a:p>
          <a:p>
            <a:r>
              <a:rPr lang="en-US" dirty="0" err="1" smtClean="0"/>
              <a:t>BaasBox</a:t>
            </a:r>
            <a:r>
              <a:rPr lang="en-US" dirty="0" smtClean="0"/>
              <a:t> (Open Source)</a:t>
            </a:r>
          </a:p>
          <a:p>
            <a:r>
              <a:rPr lang="en-US" dirty="0" err="1" smtClean="0"/>
              <a:t>Usergrid</a:t>
            </a:r>
            <a:r>
              <a:rPr lang="en-US" dirty="0" smtClean="0"/>
              <a:t> (Open Source)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00545"/>
            <a:ext cx="1676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71" y="3886200"/>
            <a:ext cx="2924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19" y="5715000"/>
            <a:ext cx="3065318" cy="94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39914"/>
            <a:ext cx="263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a </a:t>
            </a:r>
            <a:r>
              <a:rPr lang="en-US" dirty="0" err="1" smtClean="0"/>
              <a:t>MBaaS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733800" cy="5211763"/>
          </a:xfrm>
        </p:spPr>
        <p:txBody>
          <a:bodyPr/>
          <a:lstStyle/>
          <a:p>
            <a:r>
              <a:rPr lang="en-US" dirty="0" smtClean="0"/>
              <a:t>Parse</a:t>
            </a:r>
          </a:p>
          <a:p>
            <a:r>
              <a:rPr lang="en-US" dirty="0" smtClean="0">
                <a:hlinkClick r:id="rId2"/>
              </a:rPr>
              <a:t>www.parse.com</a:t>
            </a:r>
            <a:endParaRPr lang="en-US" dirty="0" smtClean="0"/>
          </a:p>
          <a:p>
            <a:r>
              <a:rPr lang="en-US" dirty="0" smtClean="0"/>
              <a:t>various pricing models</a:t>
            </a:r>
          </a:p>
          <a:p>
            <a:r>
              <a:rPr lang="en-US" dirty="0" smtClean="0"/>
              <a:t>relatively easy to set up and use</a:t>
            </a:r>
          </a:p>
          <a:p>
            <a:r>
              <a:rPr lang="en-US" dirty="0" smtClean="0"/>
              <a:t>Going away</a:t>
            </a:r>
            <a:br>
              <a:rPr lang="en-US" dirty="0" smtClean="0"/>
            </a:br>
            <a:r>
              <a:rPr lang="en-US" dirty="0" smtClean="0"/>
              <a:t>1/28/2017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58589"/>
            <a:ext cx="48291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9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Set Up in </a:t>
            </a:r>
            <a:r>
              <a:rPr lang="en-US" dirty="0" err="1" smtClean="0"/>
              <a:t>AndroidStudio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4572000" cy="5211763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 err="1" smtClean="0"/>
              <a:t>api</a:t>
            </a:r>
            <a:r>
              <a:rPr lang="en-US" dirty="0" smtClean="0"/>
              <a:t> key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Download Parse SDK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Unzip files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libs directory in app directory (select Project view)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Drag jar files to libs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39624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73" y="914400"/>
            <a:ext cx="2914650" cy="288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1" y="4267200"/>
            <a:ext cx="51518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Set Up in </a:t>
            </a:r>
            <a:r>
              <a:rPr lang="en-US" dirty="0" err="1" smtClean="0"/>
              <a:t>AndroidStudio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86400" cy="5211763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add dependencies to </a:t>
            </a:r>
            <a:r>
              <a:rPr lang="en-US" dirty="0" err="1" smtClean="0"/>
              <a:t>gradle</a:t>
            </a:r>
            <a:r>
              <a:rPr lang="en-US" dirty="0" smtClean="0"/>
              <a:t> build file under app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so: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3352800"/>
            <a:ext cx="456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800"/>
            <a:ext cx="3333750" cy="209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007694" cy="151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799" y="5715000"/>
            <a:ext cx="8680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https://www.parse.com/apps/quickstart</a:t>
            </a:r>
            <a:r>
              <a:rPr lang="en-US" sz="3200" dirty="0" smtClean="0">
                <a:hlinkClick r:id="rId3"/>
              </a:rPr>
              <a:t>#</a:t>
            </a:r>
            <a:br>
              <a:rPr lang="en-US" sz="3200" dirty="0" smtClean="0">
                <a:hlinkClick r:id="rId3"/>
              </a:rPr>
            </a:br>
            <a:r>
              <a:rPr lang="en-US" sz="3200" dirty="0" err="1" smtClean="0">
                <a:hlinkClick r:id="rId3"/>
              </a:rPr>
              <a:t>parse_data</a:t>
            </a:r>
            <a:r>
              <a:rPr lang="en-US" sz="3200" dirty="0" smtClean="0">
                <a:hlinkClick r:id="rId3"/>
              </a:rPr>
              <a:t>/mobile/android/native/new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76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573</Words>
  <Application>Microsoft Office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CS371m - Mobile Computing</vt:lpstr>
      <vt:lpstr>The Cloud ……….</vt:lpstr>
      <vt:lpstr>Backend</vt:lpstr>
      <vt:lpstr>Back End As a Service - May Provide:</vt:lpstr>
      <vt:lpstr>MBaaS</vt:lpstr>
      <vt:lpstr>Some Examples of MBaas</vt:lpstr>
      <vt:lpstr>Example of Using a MBaaS</vt:lpstr>
      <vt:lpstr>Parse Set Up in AndroidStudio</vt:lpstr>
      <vt:lpstr>Parse Set Up in AndroidStudio</vt:lpstr>
      <vt:lpstr>Testing Parse</vt:lpstr>
      <vt:lpstr>Testing Parse</vt:lpstr>
      <vt:lpstr>Result of Test</vt:lpstr>
      <vt:lpstr>ParseObject</vt:lpstr>
      <vt:lpstr>ParseObject</vt:lpstr>
      <vt:lpstr>Parse and RandomArt</vt:lpstr>
      <vt:lpstr>onClick for Keep This</vt:lpstr>
      <vt:lpstr>onClick for Save Equation - cont.</vt:lpstr>
      <vt:lpstr>saveEquation</vt:lpstr>
      <vt:lpstr>Parse Dashboard</vt:lpstr>
      <vt:lpstr>demo Saving an Equation</vt:lpstr>
      <vt:lpstr>Get Random Saved Art</vt:lpstr>
      <vt:lpstr>getRandomGoodArt</vt:lpstr>
      <vt:lpstr>callback object</vt:lpstr>
      <vt:lpstr>good one logcat</vt:lpstr>
      <vt:lpstr>More Parse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303</cp:revision>
  <cp:lastPrinted>2012-01-30T16:00:04Z</cp:lastPrinted>
  <dcterms:created xsi:type="dcterms:W3CDTF">2012-01-17T18:47:14Z</dcterms:created>
  <dcterms:modified xsi:type="dcterms:W3CDTF">2016-05-25T20:53:24Z</dcterms:modified>
</cp:coreProperties>
</file>