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70" r:id="rId5"/>
    <p:sldId id="271" r:id="rId6"/>
    <p:sldId id="273" r:id="rId7"/>
    <p:sldId id="259" r:id="rId8"/>
    <p:sldId id="260" r:id="rId9"/>
    <p:sldId id="269" r:id="rId10"/>
    <p:sldId id="272" r:id="rId11"/>
    <p:sldId id="261" r:id="rId12"/>
    <p:sldId id="262" r:id="rId13"/>
    <p:sldId id="264" r:id="rId14"/>
    <p:sldId id="265" r:id="rId15"/>
    <p:sldId id="266" r:id="rId16"/>
    <p:sldId id="268" r:id="rId17"/>
    <p:sldId id="263" r:id="rId18"/>
    <p:sldId id="267" r:id="rId19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92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575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81FAD6F0-8F49-4BA3-84FF-1C9077725C91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49211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575" y="6649211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53C31BF7-2DF0-4505-B9BC-4F45A23C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~scottm/cs371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m@cs.utexa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4953000" cy="5334000"/>
          </a:xfrm>
        </p:spPr>
        <p:txBody>
          <a:bodyPr/>
          <a:lstStyle/>
          <a:p>
            <a:r>
              <a:rPr lang="en-US" dirty="0" smtClean="0"/>
              <a:t>Google's Android Development website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Commonwares</a:t>
            </a:r>
            <a:endParaRPr lang="en-US" dirty="0" smtClean="0"/>
          </a:p>
          <a:p>
            <a:pPr lvl="1"/>
            <a:r>
              <a:rPr lang="en-US" dirty="0" smtClean="0"/>
              <a:t>The Busy Coder's Guide</a:t>
            </a:r>
            <a:br>
              <a:rPr lang="en-US" dirty="0" smtClean="0"/>
            </a:br>
            <a:r>
              <a:rPr lang="en-US" dirty="0" smtClean="0"/>
              <a:t>to Android Development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StackOverflow</a:t>
            </a:r>
            <a:r>
              <a:rPr lang="en-US" dirty="0" smtClean="0"/>
              <a:t> for very specific questions</a:t>
            </a:r>
          </a:p>
          <a:p>
            <a:r>
              <a:rPr lang="en-US" dirty="0" smtClean="0"/>
              <a:t>Other tutorials??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2871788" cy="9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53000"/>
            <a:ext cx="3517158" cy="113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54741"/>
            <a:ext cx="5029200" cy="17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Syllabus, Schedule, and Resource Page</a:t>
            </a:r>
          </a:p>
          <a:p>
            <a:pPr lvl="1"/>
            <a:r>
              <a:rPr lang="en-US" dirty="0" smtClean="0">
                <a:hlinkClick r:id="rId2"/>
              </a:rPr>
              <a:t>www.cs.utexas.edu/~scottm/cs371m</a:t>
            </a:r>
            <a:endParaRPr lang="en-US" dirty="0" smtClean="0"/>
          </a:p>
          <a:p>
            <a:r>
              <a:rPr lang="en-US" dirty="0" smtClean="0"/>
              <a:t>Assignments, tutorials, grades on Canvas</a:t>
            </a:r>
          </a:p>
          <a:p>
            <a:r>
              <a:rPr lang="en-US" dirty="0" smtClean="0"/>
              <a:t>Discussion group on Piazza</a:t>
            </a:r>
          </a:p>
          <a:p>
            <a:r>
              <a:rPr lang="en-US" dirty="0" smtClean="0"/>
              <a:t>Linux machines have development environment</a:t>
            </a:r>
          </a:p>
          <a:p>
            <a:pPr lvl="1"/>
            <a:r>
              <a:rPr lang="en-US" b="1" i="1" u="sng" dirty="0" smtClean="0"/>
              <a:t>strongly</a:t>
            </a:r>
            <a:r>
              <a:rPr lang="en-US" dirty="0" smtClean="0"/>
              <a:t> recommend using your own system</a:t>
            </a:r>
          </a:p>
          <a:p>
            <a:r>
              <a:rPr lang="en-US" dirty="0" smtClean="0"/>
              <a:t>Tutorial 1 - setting up dev environment on your own machine and using dev environment</a:t>
            </a:r>
          </a:p>
          <a:p>
            <a:pPr lvl="1"/>
            <a:r>
              <a:rPr lang="en-US" dirty="0" smtClean="0"/>
              <a:t>Hello Android!!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Working in a system</a:t>
            </a:r>
            <a:endParaRPr lang="en-US" dirty="0"/>
          </a:p>
          <a:p>
            <a:pPr lvl="1"/>
            <a:r>
              <a:rPr lang="en-US" dirty="0" smtClean="0"/>
              <a:t>not just a stand alone application</a:t>
            </a:r>
          </a:p>
          <a:p>
            <a:r>
              <a:rPr lang="en-US" dirty="0" smtClean="0"/>
              <a:t>Heavy use of library / API</a:t>
            </a:r>
          </a:p>
          <a:p>
            <a:pPr lvl="1"/>
            <a:r>
              <a:rPr lang="en-US" dirty="0" smtClean="0"/>
              <a:t>Primary language for Android is Java</a:t>
            </a:r>
          </a:p>
          <a:p>
            <a:r>
              <a:rPr lang="en-US" dirty="0"/>
              <a:t>User Interfaces and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ever create an anonymous inner class in Java?</a:t>
            </a:r>
          </a:p>
          <a:p>
            <a:r>
              <a:rPr lang="en-US" dirty="0" smtClean="0"/>
              <a:t>Location </a:t>
            </a:r>
            <a:r>
              <a:rPr lang="en-US" dirty="0"/>
              <a:t>and </a:t>
            </a:r>
            <a:r>
              <a:rPr lang="en-US" dirty="0" smtClean="0"/>
              <a:t>Sensing</a:t>
            </a:r>
          </a:p>
          <a:p>
            <a:r>
              <a:rPr lang="en-US" dirty="0" smtClean="0"/>
              <a:t>Responsiveness</a:t>
            </a:r>
          </a:p>
          <a:p>
            <a:r>
              <a:rPr lang="en-US" dirty="0" smtClean="0"/>
              <a:t>Graphics and Events</a:t>
            </a:r>
          </a:p>
          <a:p>
            <a:r>
              <a:rPr lang="en-US" dirty="0" smtClean="0"/>
              <a:t>Gestures</a:t>
            </a:r>
          </a:p>
          <a:p>
            <a:r>
              <a:rPr lang="en-US" dirty="0" smtClean="0"/>
              <a:t>data bases /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Apps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13981"/>
            <a:ext cx="8305800" cy="670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6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85056"/>
            <a:ext cx="6629400" cy="65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0"/>
            <a:ext cx="55816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21771"/>
            <a:ext cx="8917470" cy="520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1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35" y="228600"/>
            <a:ext cx="896847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Past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Uncommon Books</a:t>
            </a:r>
          </a:p>
          <a:p>
            <a:r>
              <a:rPr lang="en-US" dirty="0" smtClean="0"/>
              <a:t>Trace Me</a:t>
            </a:r>
            <a:endParaRPr lang="en-US" dirty="0"/>
          </a:p>
          <a:p>
            <a:r>
              <a:rPr lang="en-US" dirty="0" smtClean="0"/>
              <a:t>Android Army</a:t>
            </a:r>
          </a:p>
          <a:p>
            <a:r>
              <a:rPr lang="en-US" dirty="0" smtClean="0"/>
              <a:t>Austin Recycling</a:t>
            </a:r>
          </a:p>
          <a:p>
            <a:r>
              <a:rPr lang="en-US" dirty="0" smtClean="0"/>
              <a:t>Pulsar</a:t>
            </a:r>
          </a:p>
          <a:p>
            <a:r>
              <a:rPr lang="en-US" dirty="0" smtClean="0"/>
              <a:t>Austin Art Viewer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 Scott</a:t>
            </a:r>
          </a:p>
          <a:p>
            <a:pPr lvl="1"/>
            <a:r>
              <a:rPr lang="en-US" dirty="0" smtClean="0"/>
              <a:t>Lecturer </a:t>
            </a:r>
          </a:p>
          <a:p>
            <a:pPr lvl="1"/>
            <a:r>
              <a:rPr lang="en-US" dirty="0" smtClean="0"/>
              <a:t>UT since 2000</a:t>
            </a:r>
          </a:p>
          <a:p>
            <a:pPr lvl="1"/>
            <a:r>
              <a:rPr lang="en-US" dirty="0" smtClean="0">
                <a:hlinkClick r:id="rId2"/>
              </a:rPr>
              <a:t>scottm@cs.utexas.edu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office hours MW </a:t>
            </a:r>
            <a:r>
              <a:rPr lang="en-US" dirty="0" smtClean="0"/>
              <a:t>2 – 4 pm, F 8:30 – 9:30 am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TA</a:t>
            </a:r>
            <a:r>
              <a:rPr lang="en-US" dirty="0" smtClean="0">
                <a:latin typeface="+mj-lt"/>
              </a:rPr>
              <a:t>: </a:t>
            </a:r>
            <a:r>
              <a:rPr lang="en-US" altLang="en-US" dirty="0" err="1" smtClean="0">
                <a:latin typeface="+mj-lt"/>
              </a:rPr>
              <a:t>Chandana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err="1" smtClean="0">
                <a:latin typeface="+mj-lt"/>
              </a:rPr>
              <a:t>Amanchi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 hours, </a:t>
            </a:r>
            <a:r>
              <a:rPr lang="en-US" dirty="0" smtClean="0"/>
              <a:t>W 4 – 5, F 2- 4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computing with focus on application development for the Android operating system</a:t>
            </a:r>
          </a:p>
          <a:p>
            <a:r>
              <a:rPr lang="en-US" dirty="0" smtClean="0"/>
              <a:t>Large, self-selected project</a:t>
            </a:r>
            <a:br>
              <a:rPr lang="en-US" dirty="0" smtClean="0"/>
            </a:br>
            <a:r>
              <a:rPr lang="en-US" dirty="0" smtClean="0"/>
              <a:t> with 3 students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24" y="4419601"/>
            <a:ext cx="2399601" cy="237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Mobile Computing is 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553200" cy="557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29" y="4953336"/>
            <a:ext cx="7040071" cy="17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Mobile Computing is 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29" y="1087607"/>
            <a:ext cx="6929409" cy="40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4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Have you ever written an Android App?</a:t>
            </a:r>
          </a:p>
          <a:p>
            <a:pPr marL="514350" indent="-514350">
              <a:buAutoNum type="alphaUcPeriod"/>
            </a:pPr>
            <a:r>
              <a:rPr lang="en-US" dirty="0" smtClean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r>
              <a:rPr lang="en-US" dirty="0"/>
              <a:t>Have you ever written </a:t>
            </a:r>
            <a:r>
              <a:rPr lang="en-US" dirty="0" smtClean="0"/>
              <a:t>an iOS App?</a:t>
            </a:r>
          </a:p>
          <a:p>
            <a:pPr marL="514350" indent="-514350">
              <a:buAutoNum type="alphaUcPeriod"/>
            </a:pPr>
            <a:r>
              <a:rPr lang="en-US" dirty="0" smtClean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</a:p>
          <a:p>
            <a:r>
              <a:rPr lang="en-US" dirty="0" smtClean="0"/>
              <a:t>Have you ever published an app on Google Play or the Apple app store?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yes</a:t>
            </a:r>
          </a:p>
          <a:p>
            <a:pPr marL="514350" indent="-514350">
              <a:buAutoNum type="alphaUcPeriod"/>
            </a:pP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2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NDR = No Device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Android application development in Java using</a:t>
            </a:r>
            <a:br>
              <a:rPr lang="en-US" dirty="0" smtClean="0"/>
            </a:br>
            <a:r>
              <a:rPr lang="en-US" dirty="0" smtClean="0"/>
              <a:t>Android Studio</a:t>
            </a:r>
          </a:p>
          <a:p>
            <a:r>
              <a:rPr lang="en-US" dirty="0" smtClean="0"/>
              <a:t>Emulator part of </a:t>
            </a:r>
            <a:br>
              <a:rPr lang="en-US" dirty="0" smtClean="0"/>
            </a:br>
            <a:r>
              <a:rPr lang="en-US" dirty="0" smtClean="0"/>
              <a:t>development environment</a:t>
            </a:r>
          </a:p>
          <a:p>
            <a:pPr lvl="1"/>
            <a:r>
              <a:rPr lang="en-US" dirty="0" smtClean="0"/>
              <a:t>limitations</a:t>
            </a:r>
          </a:p>
          <a:p>
            <a:r>
              <a:rPr lang="en-US" dirty="0" smtClean="0"/>
              <a:t>dev phones and tablets available for check out</a:t>
            </a:r>
          </a:p>
          <a:p>
            <a:r>
              <a:rPr lang="en-US" dirty="0" smtClean="0"/>
              <a:t>wireless access 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701612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75" y="4152900"/>
            <a:ext cx="2242462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2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step by step guide to creating a small application</a:t>
            </a:r>
          </a:p>
          <a:p>
            <a:pPr lvl="1"/>
            <a:r>
              <a:rPr lang="en-US" dirty="0" smtClean="0"/>
              <a:t>tic - </a:t>
            </a:r>
            <a:r>
              <a:rPr lang="en-US" dirty="0" err="1" smtClean="0"/>
              <a:t>tac</a:t>
            </a:r>
            <a:r>
              <a:rPr lang="en-US" dirty="0" smtClean="0"/>
              <a:t> - toe</a:t>
            </a:r>
          </a:p>
          <a:p>
            <a:r>
              <a:rPr lang="en-US" dirty="0" smtClean="0"/>
              <a:t>Individual assignments</a:t>
            </a:r>
          </a:p>
          <a:p>
            <a:pPr lvl="1"/>
            <a:r>
              <a:rPr lang="en-US" dirty="0" smtClean="0"/>
              <a:t>mostly written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design and implement an app and </a:t>
            </a:r>
            <a:r>
              <a:rPr lang="en-US" b="1" i="1" dirty="0" smtClean="0"/>
              <a:t>hopefully</a:t>
            </a:r>
            <a:r>
              <a:rPr lang="en-US" dirty="0" smtClean="0"/>
              <a:t> publish it on Google Play</a:t>
            </a:r>
          </a:p>
          <a:p>
            <a:pPr lvl="1"/>
            <a:r>
              <a:rPr lang="en-US" dirty="0" smtClean="0"/>
              <a:t>broken into various milestones</a:t>
            </a:r>
          </a:p>
          <a:p>
            <a:pPr lvl="2"/>
            <a:r>
              <a:rPr lang="en-US" dirty="0" smtClean="0"/>
              <a:t>3 students per project</a:t>
            </a:r>
          </a:p>
          <a:p>
            <a:r>
              <a:rPr lang="en-US" dirty="0" smtClean="0"/>
              <a:t>Point break down on syllabus</a:t>
            </a:r>
          </a:p>
        </p:txBody>
      </p:sp>
    </p:spTree>
    <p:extLst>
      <p:ext uri="{BB962C8B-B14F-4D97-AF65-F5344CB8AC3E}">
        <p14:creationId xmlns:p14="http://schemas.microsoft.com/office/powerpoint/2010/main" val="10189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Posters and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poster days </a:t>
            </a:r>
            <a:r>
              <a:rPr lang="en-US" dirty="0" smtClean="0"/>
              <a:t>2/13, 2/15, 2/17</a:t>
            </a:r>
            <a:endParaRPr lang="en-US" dirty="0" smtClean="0"/>
          </a:p>
          <a:p>
            <a:r>
              <a:rPr lang="en-US" dirty="0" smtClean="0"/>
              <a:t>Group demo last weeks of class</a:t>
            </a:r>
          </a:p>
        </p:txBody>
      </p:sp>
    </p:spTree>
    <p:extLst>
      <p:ext uri="{BB962C8B-B14F-4D97-AF65-F5344CB8AC3E}">
        <p14:creationId xmlns:p14="http://schemas.microsoft.com/office/powerpoint/2010/main" val="15863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298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CS371M - Mobile Computing</vt:lpstr>
      <vt:lpstr>Teaching Staff</vt:lpstr>
      <vt:lpstr>The Course</vt:lpstr>
      <vt:lpstr>Mobile Computing is … </vt:lpstr>
      <vt:lpstr>Mobile Computing is …</vt:lpstr>
      <vt:lpstr>Clicker Question</vt:lpstr>
      <vt:lpstr>NDR = No Device Required</vt:lpstr>
      <vt:lpstr>Work Products</vt:lpstr>
      <vt:lpstr>Posters and Demos</vt:lpstr>
      <vt:lpstr>Resources</vt:lpstr>
      <vt:lpstr>Class Materials</vt:lpstr>
      <vt:lpstr>Course Material</vt:lpstr>
      <vt:lpstr>Past Apps</vt:lpstr>
      <vt:lpstr>PowerPoint Presentation</vt:lpstr>
      <vt:lpstr>PowerPoint Presentation</vt:lpstr>
      <vt:lpstr>PowerPoint Presentation</vt:lpstr>
      <vt:lpstr>Questions???</vt:lpstr>
      <vt:lpstr>More Past Projects</vt:lpstr>
    </vt:vector>
  </TitlesOfParts>
  <Company>University of Texas at Austin Computer Science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scottm</cp:lastModifiedBy>
  <cp:revision>56</cp:revision>
  <cp:lastPrinted>2012-01-18T16:10:14Z</cp:lastPrinted>
  <dcterms:created xsi:type="dcterms:W3CDTF">2012-01-17T18:47:14Z</dcterms:created>
  <dcterms:modified xsi:type="dcterms:W3CDTF">2017-01-17T23:50:42Z</dcterms:modified>
</cp:coreProperties>
</file>