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256" r:id="rId2"/>
    <p:sldId id="329" r:id="rId3"/>
    <p:sldId id="374" r:id="rId4"/>
    <p:sldId id="375" r:id="rId5"/>
    <p:sldId id="377" r:id="rId6"/>
    <p:sldId id="378" r:id="rId7"/>
    <p:sldId id="333" r:id="rId8"/>
    <p:sldId id="380" r:id="rId9"/>
    <p:sldId id="334" r:id="rId10"/>
    <p:sldId id="335" r:id="rId11"/>
    <p:sldId id="348" r:id="rId12"/>
    <p:sldId id="349" r:id="rId13"/>
    <p:sldId id="379" r:id="rId14"/>
    <p:sldId id="336" r:id="rId15"/>
    <p:sldId id="337" r:id="rId16"/>
    <p:sldId id="338" r:id="rId17"/>
    <p:sldId id="339" r:id="rId18"/>
    <p:sldId id="340" r:id="rId19"/>
    <p:sldId id="341" r:id="rId20"/>
    <p:sldId id="404" r:id="rId21"/>
    <p:sldId id="403" r:id="rId22"/>
    <p:sldId id="342" r:id="rId23"/>
    <p:sldId id="343" r:id="rId24"/>
    <p:sldId id="344" r:id="rId25"/>
    <p:sldId id="345" r:id="rId26"/>
    <p:sldId id="346" r:id="rId27"/>
    <p:sldId id="381" r:id="rId28"/>
    <p:sldId id="347" r:id="rId29"/>
    <p:sldId id="350" r:id="rId30"/>
    <p:sldId id="351" r:id="rId31"/>
    <p:sldId id="352" r:id="rId32"/>
    <p:sldId id="353" r:id="rId33"/>
    <p:sldId id="354" r:id="rId34"/>
    <p:sldId id="355" r:id="rId35"/>
    <p:sldId id="368" r:id="rId36"/>
    <p:sldId id="369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70" r:id="rId50"/>
    <p:sldId id="372" r:id="rId51"/>
    <p:sldId id="371" r:id="rId52"/>
    <p:sldId id="292" r:id="rId53"/>
    <p:sldId id="293" r:id="rId54"/>
    <p:sldId id="300" r:id="rId55"/>
    <p:sldId id="301" r:id="rId56"/>
    <p:sldId id="302" r:id="rId57"/>
    <p:sldId id="294" r:id="rId58"/>
    <p:sldId id="295" r:id="rId59"/>
    <p:sldId id="303" r:id="rId60"/>
    <p:sldId id="304" r:id="rId61"/>
    <p:sldId id="305" r:id="rId62"/>
    <p:sldId id="306" r:id="rId63"/>
    <p:sldId id="308" r:id="rId64"/>
    <p:sldId id="297" r:id="rId65"/>
    <p:sldId id="298" r:id="rId66"/>
    <p:sldId id="299" r:id="rId67"/>
    <p:sldId id="307" r:id="rId68"/>
    <p:sldId id="309" r:id="rId69"/>
    <p:sldId id="310" r:id="rId70"/>
    <p:sldId id="311" r:id="rId71"/>
    <p:sldId id="312" r:id="rId72"/>
    <p:sldId id="313" r:id="rId73"/>
    <p:sldId id="314" r:id="rId74"/>
    <p:sldId id="315" r:id="rId75"/>
    <p:sldId id="421" r:id="rId76"/>
    <p:sldId id="422" r:id="rId77"/>
    <p:sldId id="423" r:id="rId78"/>
    <p:sldId id="424" r:id="rId79"/>
    <p:sldId id="425" r:id="rId80"/>
    <p:sldId id="426" r:id="rId81"/>
    <p:sldId id="427" r:id="rId82"/>
    <p:sldId id="428" r:id="rId83"/>
    <p:sldId id="429" r:id="rId84"/>
    <p:sldId id="430" r:id="rId85"/>
    <p:sldId id="431" r:id="rId86"/>
    <p:sldId id="432" r:id="rId87"/>
    <p:sldId id="433" r:id="rId88"/>
    <p:sldId id="434" r:id="rId89"/>
    <p:sldId id="435" r:id="rId90"/>
    <p:sldId id="436" r:id="rId91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78705" autoAdjust="0"/>
  </p:normalViewPr>
  <p:slideViewPr>
    <p:cSldViewPr>
      <p:cViewPr>
        <p:scale>
          <a:sx n="78" d="100"/>
          <a:sy n="78" d="100"/>
        </p:scale>
        <p:origin x="-17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15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9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977337CF-463D-4AC2-A30B-9D90A59E8CD0}" type="datetimeFigureOut">
              <a:rPr lang="en-US" smtClean="0"/>
              <a:pPr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7CF-463D-4AC2-A30B-9D90A59E8CD0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77337CF-463D-4AC2-A30B-9D90A59E8CD0}" type="datetimeFigureOut">
              <a:rPr lang="en-US" smtClean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lnb2jb3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ls9cxbf" TargetMode="External"/><Relationship Id="rId2" Type="http://schemas.openxmlformats.org/officeDocument/2006/relationships/hyperlink" Target="http://tinyurl.com/nz3j3ak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CS371m - 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 Redux, </a:t>
            </a:r>
            <a:r>
              <a:rPr lang="en-US" dirty="0" smtClean="0"/>
              <a:t>Navigation Patterns, Tabbed </a:t>
            </a:r>
            <a:r>
              <a:rPr lang="en-US" dirty="0"/>
              <a:t>Views, Pagers, Drawers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and 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11763"/>
          </a:xfrm>
        </p:spPr>
        <p:txBody>
          <a:bodyPr/>
          <a:lstStyle/>
          <a:p>
            <a:r>
              <a:rPr lang="en-US" dirty="0" smtClean="0"/>
              <a:t>For collection related screens, especially textual information</a:t>
            </a:r>
          </a:p>
          <a:p>
            <a:r>
              <a:rPr lang="en-US" dirty="0" err="1" smtClean="0"/>
              <a:t>ListView</a:t>
            </a:r>
            <a:r>
              <a:rPr lang="en-US" dirty="0" smtClean="0"/>
              <a:t> and </a:t>
            </a:r>
            <a:r>
              <a:rPr lang="en-US" dirty="0" err="1" smtClean="0"/>
              <a:t>GridView</a:t>
            </a:r>
            <a:endParaRPr lang="en-US" dirty="0" smtClean="0"/>
          </a:p>
          <a:p>
            <a:r>
              <a:rPr lang="en-US" dirty="0" smtClean="0"/>
              <a:t>For photos and videos a scrolling list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453383"/>
            <a:ext cx="48672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318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Tabbed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12837"/>
            <a:ext cx="4876800" cy="5897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Apps (should) have a navigation hierarchy </a:t>
            </a:r>
          </a:p>
          <a:p>
            <a:r>
              <a:rPr lang="en-US" dirty="0" smtClean="0"/>
              <a:t>Part of UI design is providing navigation between the different screens and activities</a:t>
            </a:r>
          </a:p>
          <a:p>
            <a:r>
              <a:rPr lang="en-US" dirty="0" smtClean="0"/>
              <a:t>developers need to think about the navigation so that users don't</a:t>
            </a:r>
          </a:p>
          <a:p>
            <a:r>
              <a:rPr lang="en-US" smtClean="0"/>
              <a:t>An alternative </a:t>
            </a:r>
            <a:r>
              <a:rPr lang="en-US" dirty="0" smtClean="0"/>
              <a:t>is Drawer Navigation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24000"/>
            <a:ext cx="403483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99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0"/>
            <a:ext cx="4393482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12837"/>
            <a:ext cx="5105400" cy="5211763"/>
          </a:xfrm>
        </p:spPr>
        <p:txBody>
          <a:bodyPr/>
          <a:lstStyle/>
          <a:p>
            <a:r>
              <a:rPr lang="en-US" dirty="0" smtClean="0"/>
              <a:t>Descendant Navigation</a:t>
            </a:r>
          </a:p>
          <a:p>
            <a:pPr lvl="1"/>
            <a:r>
              <a:rPr lang="en-US" dirty="0" smtClean="0"/>
              <a:t>moving from high level to low level</a:t>
            </a:r>
          </a:p>
          <a:p>
            <a:r>
              <a:rPr lang="en-US" dirty="0" smtClean="0"/>
              <a:t>Lateral navigation</a:t>
            </a:r>
          </a:p>
          <a:p>
            <a:pPr lvl="1"/>
            <a:r>
              <a:rPr lang="en-US" dirty="0" smtClean="0"/>
              <a:t>moving between siblings</a:t>
            </a:r>
          </a:p>
          <a:p>
            <a:pPr lvl="1"/>
            <a:r>
              <a:rPr lang="en-US" dirty="0" smtClean="0"/>
              <a:t>section siblings (in image)</a:t>
            </a:r>
          </a:p>
          <a:p>
            <a:pPr lvl="1"/>
            <a:r>
              <a:rPr lang="en-US" dirty="0" smtClean="0"/>
              <a:t>content siblings</a:t>
            </a:r>
          </a:p>
          <a:p>
            <a:pPr lvl="2"/>
            <a:r>
              <a:rPr lang="en-US" dirty="0" smtClean="0"/>
              <a:t>think image gallery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30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tabbed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29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2837"/>
            <a:ext cx="8686800" cy="5516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Very popular</a:t>
            </a:r>
          </a:p>
          <a:p>
            <a:r>
              <a:rPr lang="en-US" dirty="0" smtClean="0"/>
              <a:t>used for sibling screens / activities</a:t>
            </a:r>
          </a:p>
          <a:p>
            <a:r>
              <a:rPr lang="en-US" dirty="0" smtClean="0"/>
              <a:t>Tabs should persist when changing screens</a:t>
            </a:r>
          </a:p>
          <a:p>
            <a:pPr lvl="1"/>
            <a:r>
              <a:rPr lang="en-US" dirty="0" smtClean="0"/>
              <a:t>content changes to new screen, but tabs remain the same</a:t>
            </a:r>
          </a:p>
          <a:p>
            <a:r>
              <a:rPr lang="en-US" dirty="0" smtClean="0"/>
              <a:t>changing tabs should not create </a:t>
            </a:r>
            <a:r>
              <a:rPr lang="en-US" i="1" dirty="0" smtClean="0"/>
              <a:t>history</a:t>
            </a:r>
          </a:p>
          <a:p>
            <a:pPr lvl="1"/>
            <a:r>
              <a:rPr lang="en-US" dirty="0" smtClean="0"/>
              <a:t>pressing back does should not cause a tab back</a:t>
            </a:r>
          </a:p>
          <a:p>
            <a:r>
              <a:rPr lang="en-US" dirty="0" smtClean="0"/>
              <a:t>tabs should always be at the top of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6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 vs.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 selected tab in "parent" screen provides immediate access to content</a:t>
            </a:r>
          </a:p>
          <a:p>
            <a:r>
              <a:rPr lang="en-US" dirty="0" smtClean="0"/>
              <a:t>user navigation between screens without backtracking to parent</a:t>
            </a:r>
          </a:p>
          <a:p>
            <a:r>
              <a:rPr lang="en-US" dirty="0" smtClean="0"/>
              <a:t>…  but, tabs take away space from the content screens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30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Tabs can be fixed or scrollable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14525"/>
            <a:ext cx="6067425" cy="2248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87" y="4163291"/>
            <a:ext cx="6448425" cy="22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087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Studio project creation</a:t>
            </a:r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95294"/>
            <a:ext cx="6376730" cy="1114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70888"/>
            <a:ext cx="4419600" cy="240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69336"/>
            <a:ext cx="3200400" cy="3538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647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Swipe Views such as Tabs or Lateral Swipe Navigation use a </a:t>
            </a:r>
            <a:r>
              <a:rPr lang="en-US" dirty="0" err="1" smtClean="0"/>
              <a:t>ViewPager</a:t>
            </a:r>
            <a:endParaRPr lang="en-US" dirty="0" smtClean="0"/>
          </a:p>
          <a:p>
            <a:r>
              <a:rPr lang="en-US" dirty="0" smtClean="0"/>
              <a:t>An descendant of </a:t>
            </a:r>
            <a:r>
              <a:rPr lang="en-US" dirty="0" err="1" smtClean="0"/>
              <a:t>ViewGroup</a:t>
            </a:r>
            <a:endParaRPr lang="en-US" dirty="0" smtClean="0"/>
          </a:p>
          <a:p>
            <a:pPr lvl="1"/>
            <a:r>
              <a:rPr lang="en-US" dirty="0" smtClean="0"/>
              <a:t>like </a:t>
            </a:r>
            <a:r>
              <a:rPr lang="en-US" dirty="0" err="1" smtClean="0"/>
              <a:t>LinearLayout</a:t>
            </a:r>
            <a:r>
              <a:rPr lang="en-US" dirty="0" smtClean="0"/>
              <a:t>, </a:t>
            </a:r>
            <a:r>
              <a:rPr lang="en-US" dirty="0" err="1" smtClean="0"/>
              <a:t>TableLayout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Part of the </a:t>
            </a:r>
            <a:r>
              <a:rPr lang="en-US" i="1" dirty="0" smtClean="0"/>
              <a:t>support library</a:t>
            </a:r>
          </a:p>
          <a:p>
            <a:r>
              <a:rPr lang="en-US" dirty="0" smtClean="0"/>
              <a:t>A set of libraries to allow backward compatibility of apps</a:t>
            </a:r>
          </a:p>
          <a:p>
            <a:pPr lvl="1"/>
            <a:r>
              <a:rPr lang="en-US" dirty="0" smtClean="0"/>
              <a:t>example, allow use of </a:t>
            </a:r>
            <a:r>
              <a:rPr lang="en-US" dirty="0" err="1" smtClean="0"/>
              <a:t>ActionBar</a:t>
            </a:r>
            <a:r>
              <a:rPr lang="en-US" dirty="0" smtClean="0"/>
              <a:t> on </a:t>
            </a:r>
            <a:br>
              <a:rPr lang="en-US" dirty="0" smtClean="0"/>
            </a:br>
            <a:r>
              <a:rPr lang="en-US" dirty="0" smtClean="0"/>
              <a:t>pre Android 3.0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74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ViewPager</a:t>
            </a:r>
            <a:r>
              <a:rPr lang="en-US" dirty="0" smtClean="0"/>
              <a:t> in layout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763000" cy="52117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child views with a </a:t>
            </a:r>
            <a:r>
              <a:rPr lang="en-US" dirty="0" err="1" smtClean="0"/>
              <a:t>PageAdapter</a:t>
            </a:r>
            <a:endParaRPr lang="en-US" dirty="0" smtClean="0"/>
          </a:p>
          <a:p>
            <a:pPr lvl="1"/>
            <a:r>
              <a:rPr lang="en-US" dirty="0" smtClean="0"/>
              <a:t>recall the Adapter for the </a:t>
            </a:r>
            <a:r>
              <a:rPr lang="en-US" dirty="0" err="1" smtClean="0"/>
              <a:t>ListView</a:t>
            </a:r>
            <a:endParaRPr lang="en-US" dirty="0" smtClean="0"/>
          </a:p>
          <a:p>
            <a:pPr lvl="1"/>
            <a:r>
              <a:rPr lang="en-US" dirty="0" err="1" smtClean="0"/>
              <a:t>FragmentPagerAdapter</a:t>
            </a:r>
            <a:r>
              <a:rPr lang="en-US" dirty="0" smtClean="0"/>
              <a:t> for fixed # of siblings</a:t>
            </a:r>
          </a:p>
          <a:p>
            <a:pPr lvl="1"/>
            <a:r>
              <a:rPr lang="en-US" dirty="0" err="1" smtClean="0"/>
              <a:t>FragmentStatePagerAdapter</a:t>
            </a:r>
            <a:r>
              <a:rPr lang="en-US" dirty="0" smtClean="0"/>
              <a:t> for a variable number of views, for example images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70432"/>
            <a:ext cx="8991600" cy="18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0" y="914400"/>
            <a:ext cx="5334000" cy="9906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br>
              <a:rPr lang="en-US" dirty="0" smtClean="0"/>
            </a:br>
            <a:r>
              <a:rPr lang="en-US" dirty="0" smtClean="0"/>
              <a:t>navigation </a:t>
            </a:r>
            <a:r>
              <a:rPr lang="en-US" dirty="0"/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2224879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of Layout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PagerTitleStrip</a:t>
            </a:r>
            <a:r>
              <a:rPr lang="en-US" dirty="0" smtClean="0"/>
              <a:t> Widget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599"/>
            <a:ext cx="8077200" cy="491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02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with Tabbed Navigation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" y="1676400"/>
            <a:ext cx="945468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65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Setting Up The Navigation 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onCreate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973184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75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Tabs to </a:t>
            </a:r>
            <a:r>
              <a:rPr lang="en-US" dirty="0" err="1" smtClean="0"/>
              <a:t>ActionBar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76" y="1371600"/>
            <a:ext cx="9323294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4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8" y="457200"/>
            <a:ext cx="7775376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PagerAdapter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PagerAdapter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2540187"/>
            <a:ext cx="61753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896" y="1325880"/>
            <a:ext cx="3499104" cy="515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682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Subviews</a:t>
            </a:r>
            <a:r>
              <a:rPr lang="en-US" dirty="0" smtClean="0"/>
              <a:t> are Fragments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19200"/>
            <a:ext cx="9220200" cy="409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20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drawer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8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Drawer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36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Drawer is an alternative for  providing navigation through an app</a:t>
            </a:r>
          </a:p>
          <a:p>
            <a:pPr lvl="1"/>
            <a:r>
              <a:rPr lang="en-US" dirty="0" smtClean="0"/>
              <a:t>especially between peer activities</a:t>
            </a:r>
          </a:p>
          <a:p>
            <a:r>
              <a:rPr lang="en-US" dirty="0" smtClean="0"/>
              <a:t>The drawer moves from the left edge of the screen when swiped in </a:t>
            </a:r>
          </a:p>
          <a:p>
            <a:pPr lvl="1"/>
            <a:r>
              <a:rPr lang="en-US" dirty="0" smtClean="0"/>
              <a:t>or touch the app icon in the action bar</a:t>
            </a:r>
          </a:p>
          <a:p>
            <a:pPr lvl="1"/>
            <a:r>
              <a:rPr lang="en-US" dirty="0" smtClean="0"/>
              <a:t>action bar altered when drawer displayed</a:t>
            </a:r>
          </a:p>
          <a:p>
            <a:r>
              <a:rPr lang="en-US" dirty="0" smtClean="0"/>
              <a:t>Drawer philosophy:</a:t>
            </a:r>
          </a:p>
          <a:p>
            <a:pPr lvl="1"/>
            <a:r>
              <a:rPr lang="en-US" dirty="0" smtClean="0"/>
              <a:t>make the current view less cluttered</a:t>
            </a:r>
          </a:p>
          <a:p>
            <a:pPr lvl="1"/>
            <a:r>
              <a:rPr lang="en-US" dirty="0" smtClean="0"/>
              <a:t>easier to move to important activities from anywhere within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0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Navigation Drawers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18933"/>
            <a:ext cx="3174873" cy="564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65120"/>
            <a:ext cx="5029200" cy="20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0" y="3093720"/>
            <a:ext cx="571500" cy="1066800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1112837"/>
            <a:ext cx="51054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3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App Navigation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520" y="960437"/>
            <a:ext cx="3886200" cy="53641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Single Activity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focus on a Single Activity</a:t>
            </a:r>
          </a:p>
          <a:p>
            <a:pPr lvl="1"/>
            <a:r>
              <a:rPr lang="en-US" dirty="0" smtClean="0"/>
              <a:t>calculator</a:t>
            </a:r>
          </a:p>
          <a:p>
            <a:pPr lvl="1"/>
            <a:r>
              <a:rPr lang="en-US" dirty="0" smtClean="0"/>
              <a:t>camera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288" y="1427989"/>
            <a:ext cx="2549044" cy="4683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02093"/>
            <a:ext cx="258127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313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Navigation Drawers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850392"/>
            <a:ext cx="3139250" cy="558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12837"/>
            <a:ext cx="5029200" cy="5211763"/>
          </a:xfrm>
        </p:spPr>
        <p:txBody>
          <a:bodyPr>
            <a:normAutofit/>
          </a:bodyPr>
          <a:lstStyle/>
          <a:p>
            <a:r>
              <a:rPr lang="en-US" dirty="0" smtClean="0"/>
              <a:t>The Drawer becomes the</a:t>
            </a:r>
            <a:r>
              <a:rPr lang="en-US" dirty="0"/>
              <a:t> </a:t>
            </a:r>
            <a:r>
              <a:rPr lang="en-US" dirty="0" smtClean="0"/>
              <a:t>primary Navigation tool for the app</a:t>
            </a:r>
          </a:p>
          <a:p>
            <a:r>
              <a:rPr lang="en-US" dirty="0" smtClean="0"/>
              <a:t>Able to open from most Activities</a:t>
            </a:r>
          </a:p>
          <a:p>
            <a:r>
              <a:rPr lang="en-US" dirty="0" smtClean="0"/>
              <a:t>Different paradigm: </a:t>
            </a:r>
          </a:p>
          <a:p>
            <a:pPr lvl="1"/>
            <a:r>
              <a:rPr lang="en-US" dirty="0" smtClean="0"/>
              <a:t>from a content view, back generally exits the app</a:t>
            </a:r>
          </a:p>
        </p:txBody>
      </p:sp>
    </p:spTree>
    <p:extLst>
      <p:ext uri="{BB962C8B-B14F-4D97-AF65-F5344CB8AC3E}">
        <p14:creationId xmlns:p14="http://schemas.microsoft.com/office/powerpoint/2010/main" val="310557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Bar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2837"/>
            <a:ext cx="8686800" cy="5211763"/>
          </a:xfrm>
        </p:spPr>
        <p:txBody>
          <a:bodyPr/>
          <a:lstStyle/>
          <a:p>
            <a:r>
              <a:rPr lang="en-US" dirty="0" smtClean="0"/>
              <a:t>Drawer overlays content, but not Action Bar</a:t>
            </a:r>
          </a:p>
          <a:p>
            <a:r>
              <a:rPr lang="en-US" dirty="0" smtClean="0"/>
              <a:t>Action Bar title should change from </a:t>
            </a:r>
            <a:br>
              <a:rPr lang="en-US" dirty="0" smtClean="0"/>
            </a:br>
            <a:r>
              <a:rPr lang="en-US" dirty="0" smtClean="0"/>
              <a:t>Activity Name to App name</a:t>
            </a:r>
          </a:p>
          <a:p>
            <a:r>
              <a:rPr lang="en-US" dirty="0" smtClean="0"/>
              <a:t>Hide any Action Bar items based on </a:t>
            </a:r>
            <a:br>
              <a:rPr lang="en-US" dirty="0" smtClean="0"/>
            </a:br>
            <a:r>
              <a:rPr lang="en-US" dirty="0" smtClean="0"/>
              <a:t>context of Activity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450840"/>
            <a:ext cx="4447186" cy="212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450840"/>
            <a:ext cx="4495800" cy="1944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92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a Drawer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2837"/>
            <a:ext cx="8839200" cy="5211763"/>
          </a:xfrm>
        </p:spPr>
        <p:txBody>
          <a:bodyPr/>
          <a:lstStyle/>
          <a:p>
            <a:r>
              <a:rPr lang="en-US" dirty="0" smtClean="0"/>
              <a:t>Alternative top level navigation mechanism</a:t>
            </a:r>
          </a:p>
          <a:p>
            <a:pPr lvl="1"/>
            <a:r>
              <a:rPr lang="en-US" dirty="0" smtClean="0"/>
              <a:t>not a replacement for tabs or spinners</a:t>
            </a:r>
          </a:p>
          <a:p>
            <a:r>
              <a:rPr lang="en-US" dirty="0" smtClean="0"/>
              <a:t>Navigation Drawers are a good option when:</a:t>
            </a:r>
          </a:p>
          <a:p>
            <a:pPr lvl="1"/>
            <a:r>
              <a:rPr lang="en-US" dirty="0" smtClean="0"/>
              <a:t>many (&gt;= 4) top level views</a:t>
            </a:r>
          </a:p>
          <a:p>
            <a:pPr lvl="1"/>
            <a:r>
              <a:rPr lang="en-US" dirty="0" smtClean="0"/>
              <a:t>app requires lateral navigation between low level activities </a:t>
            </a:r>
          </a:p>
          <a:p>
            <a:pPr lvl="1"/>
            <a:r>
              <a:rPr lang="en-US" dirty="0" smtClean="0"/>
              <a:t>deep navigation branches to ease pain of going back, back, back, back, 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Drawer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in drawer broken up into rows</a:t>
            </a:r>
          </a:p>
          <a:p>
            <a:r>
              <a:rPr lang="en-US" dirty="0" smtClean="0"/>
              <a:t>Each row has a title and optional icon</a:t>
            </a:r>
          </a:p>
          <a:p>
            <a:r>
              <a:rPr lang="en-US" dirty="0" smtClean="0"/>
              <a:t>Possible to collapse multiple items into a single row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276600"/>
            <a:ext cx="5261229" cy="377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3064764" y="4373880"/>
            <a:ext cx="2327148" cy="2057400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72199" y="4495800"/>
            <a:ext cx="2213229" cy="670119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Bar Design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9067800" cy="5516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action bar remains in place and </a:t>
            </a:r>
            <a:r>
              <a:rPr lang="en-US" dirty="0" smtClean="0"/>
              <a:t>adjusts </a:t>
            </a:r>
            <a:br>
              <a:rPr lang="en-US" dirty="0" smtClean="0"/>
            </a:br>
            <a:r>
              <a:rPr lang="en-US" dirty="0" smtClean="0"/>
              <a:t>its </a:t>
            </a:r>
            <a:r>
              <a:rPr lang="en-US" dirty="0"/>
              <a:t>content.</a:t>
            </a:r>
          </a:p>
          <a:p>
            <a:r>
              <a:rPr lang="en-US" dirty="0"/>
              <a:t>Your navigation drawer overlays the content.</a:t>
            </a:r>
          </a:p>
          <a:p>
            <a:r>
              <a:rPr lang="en-US" dirty="0"/>
              <a:t>Any view represented in the drawer has a navigation drawer indicator in its action bar that allows the drawer to be opened by touching the app icon.</a:t>
            </a:r>
          </a:p>
          <a:p>
            <a:r>
              <a:rPr lang="en-US" dirty="0"/>
              <a:t>You take advantage of the new visual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drawer </a:t>
            </a:r>
            <a:r>
              <a:rPr lang="en-US" dirty="0"/>
              <a:t>transition.</a:t>
            </a:r>
          </a:p>
          <a:p>
            <a:r>
              <a:rPr lang="en-US" dirty="0"/>
              <a:t>Any view not represented in the drawer maintains the traditional Up indicator in its action bar.</a:t>
            </a:r>
          </a:p>
          <a:p>
            <a:r>
              <a:rPr lang="en-US" dirty="0"/>
              <a:t>You stay in sync with the general navigation patterns for Up and Back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888" y="6269212"/>
            <a:ext cx="682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http://developer.android.com/design/patterns/navigation-drawer.html</a:t>
            </a:r>
          </a:p>
        </p:txBody>
      </p:sp>
    </p:spTree>
    <p:extLst>
      <p:ext uri="{BB962C8B-B14F-4D97-AF65-F5344CB8AC3E}">
        <p14:creationId xmlns:p14="http://schemas.microsoft.com/office/powerpoint/2010/main" val="276792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Drawer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Planets</a:t>
            </a:r>
          </a:p>
          <a:p>
            <a:r>
              <a:rPr lang="en-US" dirty="0" smtClean="0"/>
              <a:t>Image of planet</a:t>
            </a:r>
            <a:br>
              <a:rPr lang="en-US" dirty="0" smtClean="0"/>
            </a:br>
            <a:r>
              <a:rPr lang="en-US" dirty="0" smtClean="0"/>
              <a:t>from app</a:t>
            </a:r>
          </a:p>
          <a:p>
            <a:r>
              <a:rPr lang="en-US" dirty="0" err="1" smtClean="0"/>
              <a:t>ActionBar</a:t>
            </a:r>
            <a:r>
              <a:rPr lang="en-US" dirty="0" smtClean="0"/>
              <a:t> item to</a:t>
            </a:r>
            <a:br>
              <a:rPr lang="en-US" dirty="0" smtClean="0"/>
            </a:br>
            <a:r>
              <a:rPr lang="en-US" dirty="0" smtClean="0"/>
              <a:t>search web for</a:t>
            </a:r>
            <a:br>
              <a:rPr lang="en-US" dirty="0" smtClean="0"/>
            </a:br>
            <a:r>
              <a:rPr lang="en-US" dirty="0" smtClean="0"/>
              <a:t>planet</a:t>
            </a:r>
          </a:p>
          <a:p>
            <a:r>
              <a:rPr lang="en-US" dirty="0" smtClean="0"/>
              <a:t>Drawer to change</a:t>
            </a:r>
            <a:br>
              <a:rPr lang="en-US" dirty="0" smtClean="0"/>
            </a:br>
            <a:r>
              <a:rPr lang="en-US" dirty="0" smtClean="0"/>
              <a:t>planets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990599"/>
            <a:ext cx="3705225" cy="5770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25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Drawer 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724400" cy="5211763"/>
          </a:xfrm>
        </p:spPr>
        <p:txBody>
          <a:bodyPr/>
          <a:lstStyle/>
          <a:p>
            <a:r>
              <a:rPr lang="en-US" dirty="0" smtClean="0"/>
              <a:t>Note: Action Bar </a:t>
            </a:r>
            <a:br>
              <a:rPr lang="en-US" dirty="0" smtClean="0"/>
            </a:br>
            <a:r>
              <a:rPr lang="en-US" dirty="0" smtClean="0"/>
              <a:t>title change</a:t>
            </a:r>
          </a:p>
          <a:p>
            <a:r>
              <a:rPr lang="en-US" dirty="0" smtClean="0"/>
              <a:t>Note: removal of Action Item, search</a:t>
            </a:r>
          </a:p>
          <a:p>
            <a:r>
              <a:rPr lang="en-US" dirty="0" smtClean="0"/>
              <a:t>Note: drawer does not cover entire content view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143000"/>
            <a:ext cx="3523488" cy="538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7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Navigation Drawer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DrawerLayout</a:t>
            </a:r>
            <a:r>
              <a:rPr lang="en-US" dirty="0" smtClean="0"/>
              <a:t> APIs in the support library</a:t>
            </a:r>
          </a:p>
          <a:p>
            <a:r>
              <a:rPr lang="en-US" dirty="0" smtClean="0"/>
              <a:t>Create layout file with </a:t>
            </a:r>
            <a:r>
              <a:rPr lang="en-US" dirty="0" err="1" smtClean="0"/>
              <a:t>DrawerLayout</a:t>
            </a:r>
            <a:r>
              <a:rPr lang="en-US" dirty="0" smtClean="0"/>
              <a:t> as the root container</a:t>
            </a:r>
          </a:p>
          <a:p>
            <a:pPr lvl="1"/>
            <a:r>
              <a:rPr lang="en-US" dirty="0" smtClean="0"/>
              <a:t>recall, </a:t>
            </a:r>
            <a:r>
              <a:rPr lang="en-US" dirty="0" err="1" smtClean="0"/>
              <a:t>LinearLayout</a:t>
            </a:r>
            <a:r>
              <a:rPr lang="en-US" dirty="0" smtClean="0"/>
              <a:t>, </a:t>
            </a:r>
            <a:r>
              <a:rPr lang="en-US" dirty="0" err="1" smtClean="0"/>
              <a:t>FrameLayout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Inside Layout add two components</a:t>
            </a:r>
          </a:p>
          <a:p>
            <a:pPr lvl="1"/>
            <a:r>
              <a:rPr lang="en-US" dirty="0" smtClean="0"/>
              <a:t>one for the regular content</a:t>
            </a:r>
          </a:p>
          <a:p>
            <a:pPr lvl="1"/>
            <a:r>
              <a:rPr lang="en-US" dirty="0" smtClean="0"/>
              <a:t>and another for the Drawer content</a:t>
            </a:r>
          </a:p>
          <a:p>
            <a:pPr lvl="1"/>
            <a:r>
              <a:rPr lang="en-US" dirty="0" smtClean="0"/>
              <a:t>likely a </a:t>
            </a:r>
            <a:r>
              <a:rPr lang="en-US" dirty="0" err="1" smtClean="0"/>
              <a:t>ListView</a:t>
            </a:r>
            <a:r>
              <a:rPr lang="en-US" dirty="0" smtClean="0"/>
              <a:t>, like the Countries app</a:t>
            </a:r>
          </a:p>
        </p:txBody>
      </p:sp>
    </p:spTree>
    <p:extLst>
      <p:ext uri="{BB962C8B-B14F-4D97-AF65-F5344CB8AC3E}">
        <p14:creationId xmlns:p14="http://schemas.microsoft.com/office/powerpoint/2010/main" val="332783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DrawerLayout</a:t>
            </a:r>
            <a:r>
              <a:rPr lang="en-US" dirty="0" smtClean="0"/>
              <a:t> xml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99157"/>
            <a:ext cx="7620000" cy="5832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8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DrawerLayout</a:t>
            </a:r>
            <a:r>
              <a:rPr lang="en-US" dirty="0" smtClean="0"/>
              <a:t>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main content must be first</a:t>
            </a:r>
          </a:p>
          <a:p>
            <a:pPr lvl="1"/>
            <a:r>
              <a:rPr lang="en-US" dirty="0" smtClean="0"/>
              <a:t>order in layout file sets z ordering, later items appear on top of earlier items</a:t>
            </a:r>
          </a:p>
          <a:p>
            <a:r>
              <a:rPr lang="en-US" dirty="0" smtClean="0"/>
              <a:t>main content matches parent width and height, entire UI when drawer hidden</a:t>
            </a:r>
          </a:p>
          <a:p>
            <a:r>
              <a:rPr lang="en-US" dirty="0" smtClean="0"/>
              <a:t>drawer view must specify layout gravity</a:t>
            </a:r>
          </a:p>
          <a:p>
            <a:pPr lvl="1"/>
            <a:r>
              <a:rPr lang="en-US" dirty="0" smtClean="0"/>
              <a:t>"start", instead of "left" to support right to left languages</a:t>
            </a:r>
          </a:p>
          <a:p>
            <a:r>
              <a:rPr lang="en-US" dirty="0" smtClean="0"/>
              <a:t>height of drawer matches parent, width hard coded and should be no more than 320 </a:t>
            </a:r>
            <a:r>
              <a:rPr lang="en-US" dirty="0" err="1" smtClean="0"/>
              <a:t>dp</a:t>
            </a:r>
            <a:r>
              <a:rPr lang="en-US" dirty="0" smtClean="0"/>
              <a:t> so some portion of main content still visible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6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Navigation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66800"/>
            <a:ext cx="3352800" cy="52117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Multiple Peer Activities </a:t>
            </a:r>
            <a:r>
              <a:rPr lang="en-US" dirty="0" smtClean="0"/>
              <a:t>app</a:t>
            </a:r>
          </a:p>
          <a:p>
            <a:r>
              <a:rPr lang="en-US" dirty="0" smtClean="0"/>
              <a:t>multiple activities, but all on same level</a:t>
            </a:r>
          </a:p>
          <a:p>
            <a:r>
              <a:rPr lang="en-US" dirty="0" smtClean="0"/>
              <a:t>no deeper navigation</a:t>
            </a:r>
          </a:p>
          <a:p>
            <a:r>
              <a:rPr lang="en-US" dirty="0" smtClean="0"/>
              <a:t>phone app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990600"/>
            <a:ext cx="2870922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76" y="1279006"/>
            <a:ext cx="2618232" cy="449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0134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Populating Drawer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2837"/>
            <a:ext cx="8991600" cy="5211763"/>
          </a:xfrm>
        </p:spPr>
        <p:txBody>
          <a:bodyPr/>
          <a:lstStyle/>
          <a:p>
            <a:r>
              <a:rPr lang="en-US" dirty="0" smtClean="0"/>
              <a:t>Container for drawer is a </a:t>
            </a:r>
            <a:r>
              <a:rPr lang="en-US" dirty="0" err="1" smtClean="0"/>
              <a:t>ListView</a:t>
            </a:r>
            <a:r>
              <a:rPr lang="en-US" dirty="0" smtClean="0"/>
              <a:t> in example</a:t>
            </a:r>
          </a:p>
          <a:p>
            <a:pPr lvl="1"/>
            <a:r>
              <a:rPr lang="en-US" dirty="0" smtClean="0"/>
              <a:t>typical, although other layouts allowed</a:t>
            </a:r>
          </a:p>
          <a:p>
            <a:r>
              <a:rPr lang="en-US" dirty="0" smtClean="0"/>
              <a:t>Recall, populate a </a:t>
            </a:r>
            <a:r>
              <a:rPr lang="en-US" dirty="0" err="1" smtClean="0"/>
              <a:t>ListView</a:t>
            </a:r>
            <a:r>
              <a:rPr lang="en-US" dirty="0" smtClean="0"/>
              <a:t> with an adapter</a:t>
            </a:r>
          </a:p>
          <a:p>
            <a:pPr lvl="1"/>
            <a:r>
              <a:rPr lang="en-US" dirty="0" err="1" smtClean="0"/>
              <a:t>ArrayAdapter</a:t>
            </a:r>
            <a:r>
              <a:rPr lang="en-US" dirty="0" smtClean="0"/>
              <a:t> or </a:t>
            </a:r>
            <a:r>
              <a:rPr lang="en-US" dirty="0" err="1" smtClean="0"/>
              <a:t>SimpleCursorAdapter</a:t>
            </a:r>
            <a:r>
              <a:rPr lang="en-US" dirty="0" smtClean="0"/>
              <a:t> (for reading from a data base)</a:t>
            </a:r>
          </a:p>
          <a:p>
            <a:r>
              <a:rPr lang="en-US" dirty="0" smtClean="0"/>
              <a:t>Example with planets creates </a:t>
            </a:r>
            <a:r>
              <a:rPr lang="en-US" dirty="0" err="1" smtClean="0"/>
              <a:t>ArrayAdapter</a:t>
            </a:r>
            <a:r>
              <a:rPr lang="en-US" dirty="0" smtClean="0"/>
              <a:t> attached to String array from a resource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Array Resource File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88" y="871728"/>
            <a:ext cx="13392504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05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Populating Drawer in </a:t>
            </a:r>
            <a:r>
              <a:rPr lang="en-US" dirty="0" err="1" smtClean="0"/>
              <a:t>onCreate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" y="914400"/>
            <a:ext cx="8897112" cy="6298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381000" y="4953000"/>
            <a:ext cx="8686800" cy="2057400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8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DrawerItemClickListener</a:t>
            </a:r>
            <a:r>
              <a:rPr lang="en-US" sz="3600" dirty="0" smtClean="0"/>
              <a:t> and </a:t>
            </a:r>
            <a:r>
              <a:rPr lang="en-US" sz="3600" dirty="0" err="1" smtClean="0"/>
              <a:t>selectItem</a:t>
            </a:r>
            <a:r>
              <a:rPr lang="en-US" sz="3600" dirty="0" smtClean="0"/>
              <a:t>()</a:t>
            </a:r>
            <a:endParaRPr lang="en-US" sz="36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" y="1219199"/>
            <a:ext cx="9768840" cy="191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57200" y="2209800"/>
            <a:ext cx="3429000" cy="457200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" y="3352800"/>
            <a:ext cx="9171432" cy="340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6096" y="3200400"/>
            <a:ext cx="9137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24400" y="6172200"/>
            <a:ext cx="3413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drawer closing </a:t>
            </a:r>
            <a:r>
              <a:rPr lang="en-US" sz="2000" b="1" smtClean="0"/>
              <a:t>with animation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860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Click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" y="951293"/>
            <a:ext cx="9067800" cy="4358323"/>
          </a:xfrm>
        </p:spPr>
        <p:txBody>
          <a:bodyPr/>
          <a:lstStyle/>
          <a:p>
            <a:r>
              <a:rPr lang="en-US" dirty="0" smtClean="0"/>
              <a:t>in example </a:t>
            </a:r>
            <a:br>
              <a:rPr lang="en-US" dirty="0" smtClean="0"/>
            </a:br>
            <a:r>
              <a:rPr lang="en-US" dirty="0" smtClean="0"/>
              <a:t>selecting a drawer</a:t>
            </a:r>
            <a:br>
              <a:rPr lang="en-US" dirty="0" smtClean="0"/>
            </a:br>
            <a:r>
              <a:rPr lang="en-US" dirty="0" smtClean="0"/>
              <a:t>item replaces the</a:t>
            </a:r>
            <a:br>
              <a:rPr lang="en-US" dirty="0" smtClean="0"/>
            </a:br>
            <a:r>
              <a:rPr lang="en-US" dirty="0" smtClean="0"/>
              <a:t>content in the </a:t>
            </a:r>
            <a:r>
              <a:rPr lang="en-US" dirty="0" err="1" smtClean="0"/>
              <a:t>DrawerLayout</a:t>
            </a:r>
            <a:r>
              <a:rPr lang="en-US" dirty="0" smtClean="0"/>
              <a:t> with a new </a:t>
            </a:r>
            <a:r>
              <a:rPr lang="en-US" i="1" dirty="0" smtClean="0"/>
              <a:t>fragment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2" y="4572000"/>
            <a:ext cx="694888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43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and 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YAL!, yet another listener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setDrawerListener</a:t>
            </a:r>
            <a:r>
              <a:rPr lang="en-US" dirty="0" smtClean="0"/>
              <a:t>() on </a:t>
            </a:r>
            <a:r>
              <a:rPr lang="en-US" dirty="0" err="1" smtClean="0"/>
              <a:t>DrawerLayout</a:t>
            </a:r>
            <a:r>
              <a:rPr lang="en-US" dirty="0" smtClean="0"/>
              <a:t> and pass an implementation of </a:t>
            </a:r>
            <a:r>
              <a:rPr lang="en-US" dirty="0" err="1" smtClean="0"/>
              <a:t>DrawerLayout.DrawerListener</a:t>
            </a:r>
            <a:endParaRPr lang="en-US" dirty="0" smtClean="0"/>
          </a:p>
          <a:p>
            <a:r>
              <a:rPr lang="en-US" dirty="0" smtClean="0"/>
              <a:t>Methods such as</a:t>
            </a:r>
          </a:p>
          <a:p>
            <a:pPr lvl="1"/>
            <a:r>
              <a:rPr lang="en-US" dirty="0" err="1" smtClean="0"/>
              <a:t>onDrawerOpened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onDrawerClosed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3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/ close 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app has an </a:t>
            </a:r>
            <a:r>
              <a:rPr lang="en-US" dirty="0" err="1" smtClean="0"/>
              <a:t>ActionBar</a:t>
            </a:r>
            <a:r>
              <a:rPr lang="en-US" dirty="0" smtClean="0"/>
              <a:t>:</a:t>
            </a:r>
          </a:p>
          <a:p>
            <a:r>
              <a:rPr lang="en-US" dirty="0" smtClean="0"/>
              <a:t>extend </a:t>
            </a:r>
            <a:r>
              <a:rPr lang="en-US" dirty="0" err="1" smtClean="0"/>
              <a:t>ActionBarDrawerToggle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implements the </a:t>
            </a:r>
            <a:r>
              <a:rPr lang="en-US" dirty="0" err="1" smtClean="0"/>
              <a:t>DrawerListener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still have to override methods for </a:t>
            </a:r>
            <a:r>
              <a:rPr lang="en-US" dirty="0" err="1" smtClean="0"/>
              <a:t>drawerOpen</a:t>
            </a:r>
            <a:r>
              <a:rPr lang="en-US" dirty="0" smtClean="0"/>
              <a:t> and </a:t>
            </a:r>
            <a:r>
              <a:rPr lang="en-US" dirty="0" err="1" smtClean="0"/>
              <a:t>drawerClose</a:t>
            </a:r>
            <a:endParaRPr lang="en-US" dirty="0" smtClean="0"/>
          </a:p>
          <a:p>
            <a:r>
              <a:rPr lang="en-US" dirty="0" smtClean="0"/>
              <a:t>… but, this class helps handle the interaction between drawer and action bar (title, action items)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from </a:t>
            </a:r>
            <a:r>
              <a:rPr lang="en-US" dirty="0" err="1" smtClean="0"/>
              <a:t>onCreate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519557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23672" y="4343400"/>
            <a:ext cx="8415528" cy="457200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Action Bar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instance only one action bar item, search web for planet name</a:t>
            </a:r>
          </a:p>
          <a:p>
            <a:r>
              <a:rPr lang="en-US" dirty="0" smtClean="0"/>
              <a:t>hide if drawer is open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0"/>
            <a:ext cx="9138684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7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919518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Bar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686800" cy="5211763"/>
          </a:xfrm>
        </p:spPr>
        <p:txBody>
          <a:bodyPr/>
          <a:lstStyle/>
          <a:p>
            <a:r>
              <a:rPr lang="en-US" dirty="0" smtClean="0"/>
              <a:t>If app has an Action Bar should:</a:t>
            </a:r>
          </a:p>
          <a:p>
            <a:pPr lvl="1"/>
            <a:r>
              <a:rPr lang="en-US" dirty="0" smtClean="0"/>
              <a:t>allow user to open and close drawer by tapping the app icon</a:t>
            </a:r>
          </a:p>
          <a:p>
            <a:pPr lvl="1"/>
            <a:r>
              <a:rPr lang="en-US" dirty="0" smtClean="0"/>
              <a:t>have an icon indicating the app has a drawer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8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Navigation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066800"/>
            <a:ext cx="3352800" cy="52117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Rabbit Hole </a:t>
            </a:r>
            <a:r>
              <a:rPr lang="en-US" dirty="0" smtClean="0"/>
              <a:t>apps</a:t>
            </a:r>
          </a:p>
          <a:p>
            <a:r>
              <a:rPr lang="en-US" dirty="0" smtClean="0"/>
              <a:t>deep levels of navigation</a:t>
            </a:r>
          </a:p>
          <a:p>
            <a:r>
              <a:rPr lang="en-US" dirty="0" smtClean="0"/>
              <a:t>multiple data views</a:t>
            </a:r>
          </a:p>
          <a:p>
            <a:r>
              <a:rPr lang="en-US" dirty="0" smtClean="0"/>
              <a:t>Facebook, </a:t>
            </a:r>
            <a:br>
              <a:rPr lang="en-US" dirty="0" smtClean="0"/>
            </a:br>
            <a:r>
              <a:rPr lang="en-US" dirty="0" smtClean="0"/>
              <a:t>Play Store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267120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12520"/>
            <a:ext cx="2771729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7252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ActionBarToggle</a:t>
            </a:r>
            <a:r>
              <a:rPr lang="en-US" dirty="0" smtClean="0"/>
              <a:t> and Lifecycle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7924800" cy="645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07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Drawers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to have another drawer</a:t>
            </a:r>
          </a:p>
          <a:p>
            <a:r>
              <a:rPr lang="en-US" dirty="0"/>
              <a:t>l</a:t>
            </a:r>
            <a:r>
              <a:rPr lang="en-US" dirty="0" smtClean="0"/>
              <a:t>eft / start drawer for app navigation</a:t>
            </a:r>
          </a:p>
          <a:p>
            <a:r>
              <a:rPr lang="en-US" dirty="0" smtClean="0"/>
              <a:t>right / end drawer for options with the current content view</a:t>
            </a:r>
          </a:p>
          <a:p>
            <a:r>
              <a:rPr lang="en-US" dirty="0" smtClean="0"/>
              <a:t>General Android design:</a:t>
            </a:r>
            <a:br>
              <a:rPr lang="en-US" dirty="0" smtClean="0"/>
            </a:br>
            <a:r>
              <a:rPr lang="en-US" dirty="0" smtClean="0"/>
              <a:t>Navigation on the LEFT</a:t>
            </a:r>
            <a:br>
              <a:rPr lang="en-US" dirty="0" smtClean="0"/>
            </a:br>
            <a:r>
              <a:rPr lang="en-US" dirty="0" smtClean="0"/>
              <a:t>Actions on the RIGHT</a:t>
            </a:r>
          </a:p>
          <a:p>
            <a:r>
              <a:rPr lang="en-US" dirty="0">
                <a:hlinkClick r:id="rId2"/>
              </a:rPr>
              <a:t>http://tinyurl.com/lnb2jb3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382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 - Old Way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Dialogs from tutorials were cut and paste</a:t>
            </a:r>
          </a:p>
          <a:p>
            <a:r>
              <a:rPr lang="en-US" dirty="0" smtClean="0"/>
              <a:t>Implementing Dialogs demonstrates evolution of Android SDK</a:t>
            </a:r>
          </a:p>
          <a:p>
            <a:r>
              <a:rPr lang="en-US" dirty="0" smtClean="0"/>
              <a:t>legacy approach has Activity manage its own Dialogs</a:t>
            </a:r>
          </a:p>
          <a:p>
            <a:r>
              <a:rPr lang="en-US" dirty="0" smtClean="0"/>
              <a:t>created, initialized, updated, and destroyed using Activity class call back methods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2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 - New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458200" cy="52117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Android evolving from smartphone OS</a:t>
            </a:r>
            <a:br>
              <a:rPr lang="en-US" dirty="0" smtClean="0"/>
            </a:br>
            <a:r>
              <a:rPr lang="en-US" dirty="0" smtClean="0"/>
              <a:t>to smart device OS</a:t>
            </a:r>
          </a:p>
          <a:p>
            <a:r>
              <a:rPr lang="en-US" dirty="0" smtClean="0"/>
              <a:t>API level 11 (Android 3.0, the tablet release) introduced </a:t>
            </a:r>
            <a:r>
              <a:rPr lang="en-US" i="1" dirty="0" smtClean="0"/>
              <a:t>Fragments</a:t>
            </a:r>
            <a:endParaRPr lang="en-US" dirty="0" smtClean="0"/>
          </a:p>
          <a:p>
            <a:r>
              <a:rPr lang="en-US" dirty="0" smtClean="0"/>
              <a:t>A fragment represents a behavior or a portion of a UI in an Activity</a:t>
            </a:r>
          </a:p>
          <a:p>
            <a:pPr lvl="1"/>
            <a:r>
              <a:rPr lang="en-US" dirty="0" smtClean="0"/>
              <a:t>like a sub activity</a:t>
            </a:r>
          </a:p>
          <a:p>
            <a:r>
              <a:rPr lang="en-US" dirty="0" smtClean="0"/>
              <a:t>multiple fragments combined in multi-pane UI</a:t>
            </a:r>
          </a:p>
          <a:p>
            <a:r>
              <a:rPr lang="en-US" dirty="0" smtClean="0"/>
              <a:t>reuse fragments in multiple activities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3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198"/>
            <a:ext cx="8991600" cy="5101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7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 as 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Dialogs are special type of Fragment</a:t>
            </a:r>
          </a:p>
          <a:p>
            <a:r>
              <a:rPr lang="en-US" dirty="0" smtClean="0"/>
              <a:t>managed by the </a:t>
            </a:r>
            <a:r>
              <a:rPr lang="en-US" dirty="0" err="1" smtClean="0"/>
              <a:t>FragmentManager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still part of an activity, but lifecycle not managed by the Activity</a:t>
            </a:r>
          </a:p>
          <a:p>
            <a:pPr lvl="1"/>
            <a:r>
              <a:rPr lang="en-US" dirty="0" smtClean="0"/>
              <a:t>life cycle issues of Dialogs as Fragments will be more difficult to deal with</a:t>
            </a:r>
          </a:p>
          <a:p>
            <a:pPr lvl="1"/>
            <a:r>
              <a:rPr lang="en-US" dirty="0" smtClean="0"/>
              <a:t>must save state and restore instance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3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organize information and react to user events without creating a whole new activity</a:t>
            </a:r>
          </a:p>
          <a:p>
            <a:r>
              <a:rPr lang="en-US" dirty="0" smtClean="0"/>
              <a:t>Old Dialogs:</a:t>
            </a:r>
          </a:p>
          <a:p>
            <a:pPr lvl="1"/>
            <a:r>
              <a:rPr lang="en-US" dirty="0" smtClean="0"/>
              <a:t>Dialog, </a:t>
            </a:r>
            <a:r>
              <a:rPr lang="en-US" dirty="0" err="1" smtClean="0"/>
              <a:t>AlertDialog</a:t>
            </a:r>
            <a:r>
              <a:rPr lang="en-US" dirty="0" smtClean="0"/>
              <a:t>, </a:t>
            </a:r>
            <a:r>
              <a:rPr lang="en-US" dirty="0" err="1" smtClean="0"/>
              <a:t>DatePickerDialog</a:t>
            </a:r>
            <a:r>
              <a:rPr lang="en-US" dirty="0" smtClean="0"/>
              <a:t>, </a:t>
            </a:r>
            <a:r>
              <a:rPr lang="en-US" dirty="0" err="1" smtClean="0"/>
              <a:t>TimePickerDialog</a:t>
            </a:r>
            <a:r>
              <a:rPr lang="en-US" dirty="0" smtClean="0"/>
              <a:t>, </a:t>
            </a:r>
            <a:r>
              <a:rPr lang="en-US" dirty="0" err="1" smtClean="0"/>
              <a:t>ProgressDialog</a:t>
            </a:r>
            <a:endParaRPr lang="en-US" dirty="0" smtClean="0"/>
          </a:p>
          <a:p>
            <a:r>
              <a:rPr lang="en-US" dirty="0" smtClean="0"/>
              <a:t>New Dialogs:</a:t>
            </a:r>
          </a:p>
          <a:p>
            <a:pPr lvl="1"/>
            <a:r>
              <a:rPr lang="en-US" dirty="0" err="1" smtClean="0"/>
              <a:t>DialogFragment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Dialogs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1" y="861704"/>
            <a:ext cx="3937910" cy="210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83973"/>
            <a:ext cx="4281023" cy="186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00400"/>
            <a:ext cx="418147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00" y="3197087"/>
            <a:ext cx="3887499" cy="3664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02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Dialog defined in Activity it is used</a:t>
            </a:r>
          </a:p>
          <a:p>
            <a:r>
              <a:rPr lang="en-US" dirty="0" smtClean="0"/>
              <a:t>Activity maintains a pool of Dialogs</a:t>
            </a:r>
          </a:p>
          <a:p>
            <a:r>
              <a:rPr lang="en-US" dirty="0" err="1" smtClean="0"/>
              <a:t>showDialog</a:t>
            </a:r>
            <a:r>
              <a:rPr lang="en-US" dirty="0" smtClean="0"/>
              <a:t>() method  displays Dialog</a:t>
            </a:r>
          </a:p>
          <a:p>
            <a:r>
              <a:rPr lang="en-US" dirty="0" err="1" smtClean="0"/>
              <a:t>dismissDialog</a:t>
            </a:r>
            <a:r>
              <a:rPr lang="en-US" dirty="0" smtClean="0"/>
              <a:t>() method used to stop showing a Dialog</a:t>
            </a:r>
          </a:p>
          <a:p>
            <a:pPr lvl="1"/>
            <a:r>
              <a:rPr lang="en-US" dirty="0" smtClean="0"/>
              <a:t>in tutorial, when we have difficulty</a:t>
            </a:r>
          </a:p>
          <a:p>
            <a:r>
              <a:rPr lang="en-US" dirty="0" err="1" smtClean="0"/>
              <a:t>removeDialog</a:t>
            </a:r>
            <a:r>
              <a:rPr lang="en-US" dirty="0" smtClean="0"/>
              <a:t> removes from pool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7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Layers of Navigation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" y="1264920"/>
            <a:ext cx="2882889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167902"/>
            <a:ext cx="2819400" cy="492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264920"/>
            <a:ext cx="2764536" cy="4849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9433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Approach -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unique </a:t>
            </a:r>
            <a:r>
              <a:rPr lang="en-US" dirty="0" err="1" smtClean="0"/>
              <a:t>indentifier</a:t>
            </a:r>
            <a:r>
              <a:rPr lang="en-US" dirty="0" smtClean="0"/>
              <a:t> for the Dialog in Activity (constants)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implement </a:t>
            </a:r>
            <a:r>
              <a:rPr lang="en-US" dirty="0" err="1" smtClean="0"/>
              <a:t>onCreateDialog</a:t>
            </a:r>
            <a:r>
              <a:rPr lang="en-US" dirty="0" smtClean="0"/>
              <a:t> method, returns Dialog of appropriate type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9313"/>
            <a:ext cx="6012475" cy="1284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94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5018"/>
            <a:ext cx="7696200" cy="6352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onCreateDialog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Steps - Legacy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implement </a:t>
            </a:r>
            <a:r>
              <a:rPr lang="en-US" dirty="0" err="1" smtClean="0"/>
              <a:t>onPrepareDialog</a:t>
            </a:r>
            <a:r>
              <a:rPr lang="en-US" dirty="0" smtClean="0"/>
              <a:t>() if necessary</a:t>
            </a:r>
          </a:p>
          <a:p>
            <a:pPr lvl="1"/>
            <a:r>
              <a:rPr lang="en-US" dirty="0" smtClean="0"/>
              <a:t>if necessary to update dialog each time it is displayed</a:t>
            </a:r>
          </a:p>
          <a:p>
            <a:pPr lvl="1"/>
            <a:r>
              <a:rPr lang="en-US" dirty="0" smtClean="0"/>
              <a:t>for example, a time picker, update with the current time </a:t>
            </a:r>
          </a:p>
          <a:p>
            <a:r>
              <a:rPr lang="en-US" dirty="0" smtClean="0"/>
              <a:t>launch dialog with </a:t>
            </a:r>
            <a:r>
              <a:rPr lang="en-US" dirty="0" err="1" smtClean="0"/>
              <a:t>showDialog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in tutorials done when a menu or action bar menu item selected</a:t>
            </a:r>
          </a:p>
          <a:p>
            <a:pPr lvl="1"/>
            <a:r>
              <a:rPr lang="en-US" dirty="0" smtClean="0"/>
              <a:t>could launch Dialogs for other reasons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4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 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2837"/>
            <a:ext cx="8686800" cy="5211763"/>
          </a:xfrm>
        </p:spPr>
        <p:txBody>
          <a:bodyPr/>
          <a:lstStyle/>
          <a:p>
            <a:r>
              <a:rPr lang="en-US" dirty="0" smtClean="0"/>
              <a:t>Most common type</a:t>
            </a:r>
          </a:p>
          <a:p>
            <a:r>
              <a:rPr lang="en-US" dirty="0" smtClean="0"/>
              <a:t>Title, Content Area, Action buttons (up to 3)</a:t>
            </a:r>
          </a:p>
          <a:p>
            <a:r>
              <a:rPr lang="en-US" dirty="0" smtClean="0"/>
              <a:t>Content area could be message, list, </a:t>
            </a:r>
            <a:r>
              <a:rPr lang="en-US" dirty="0" err="1" smtClean="0"/>
              <a:t>seekbar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set positive, </a:t>
            </a:r>
            <a:br>
              <a:rPr lang="en-US" dirty="0" smtClean="0"/>
            </a:br>
            <a:r>
              <a:rPr lang="en-US" dirty="0" smtClean="0"/>
              <a:t>set negative, </a:t>
            </a:r>
            <a:br>
              <a:rPr lang="en-US" dirty="0" smtClean="0"/>
            </a:br>
            <a:r>
              <a:rPr lang="en-US" dirty="0" smtClean="0"/>
              <a:t>set neutral</a:t>
            </a:r>
          </a:p>
          <a:p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200400"/>
            <a:ext cx="5029200" cy="358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1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AlertDialog</a:t>
            </a:r>
            <a:r>
              <a:rPr lang="en-US" dirty="0" smtClean="0"/>
              <a:t> very flexible, but you can create </a:t>
            </a:r>
            <a:r>
              <a:rPr lang="en-US" dirty="0" err="1" smtClean="0"/>
              <a:t>CustomDialogs</a:t>
            </a:r>
            <a:endParaRPr lang="en-US" dirty="0" smtClean="0"/>
          </a:p>
          <a:p>
            <a:r>
              <a:rPr lang="en-US" dirty="0" smtClean="0"/>
              <a:t>Create a layout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99955"/>
            <a:ext cx="7139353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2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onCreateDialog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8955832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dialogs are dismissed with the back button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395" y="3124200"/>
            <a:ext cx="5463209" cy="2708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1295400" y="3124200"/>
            <a:ext cx="33528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17006" y="2543842"/>
            <a:ext cx="2173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dialog title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 - Fragment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Decouple Dialogs from the Activity</a:t>
            </a:r>
          </a:p>
          <a:p>
            <a:pPr lvl="1"/>
            <a:r>
              <a:rPr lang="en-US" dirty="0" smtClean="0"/>
              <a:t>good SE approach?</a:t>
            </a:r>
          </a:p>
          <a:p>
            <a:pPr lvl="1"/>
            <a:r>
              <a:rPr lang="en-US" dirty="0" err="1" smtClean="0"/>
              <a:t>TicTacToe</a:t>
            </a:r>
            <a:r>
              <a:rPr lang="en-US" dirty="0" smtClean="0"/>
              <a:t> UI is almost 500 lines long!</a:t>
            </a:r>
          </a:p>
          <a:p>
            <a:r>
              <a:rPr lang="en-US" dirty="0" smtClean="0"/>
              <a:t>Implement a class that is a subclass of </a:t>
            </a:r>
            <a:r>
              <a:rPr lang="en-US" dirty="0" err="1" smtClean="0"/>
              <a:t>DialogFragment</a:t>
            </a:r>
            <a:endParaRPr lang="en-US" dirty="0"/>
          </a:p>
          <a:p>
            <a:pPr lvl="1"/>
            <a:r>
              <a:rPr lang="en-US" dirty="0" err="1" smtClean="0"/>
              <a:t>DifficultyFragment</a:t>
            </a:r>
            <a:endParaRPr lang="en-US" dirty="0" smtClean="0"/>
          </a:p>
          <a:p>
            <a:pPr lvl="1"/>
            <a:r>
              <a:rPr lang="en-US" dirty="0" smtClean="0"/>
              <a:t>Send info to </a:t>
            </a:r>
            <a:r>
              <a:rPr lang="en-US" dirty="0" err="1" smtClean="0"/>
              <a:t>newInstance</a:t>
            </a:r>
            <a:r>
              <a:rPr lang="en-US" dirty="0" smtClean="0"/>
              <a:t> method (current difficulty, listener for updates)</a:t>
            </a:r>
          </a:p>
          <a:p>
            <a:pPr lvl="1"/>
            <a:r>
              <a:rPr lang="en-US" dirty="0" err="1" smtClean="0"/>
              <a:t>onCreateDialog</a:t>
            </a:r>
            <a:r>
              <a:rPr lang="en-US" dirty="0" smtClean="0"/>
              <a:t> now in </a:t>
            </a:r>
            <a:r>
              <a:rPr lang="en-US" dirty="0" err="1" smtClean="0"/>
              <a:t>DifficultyFragment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045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DifficultyFragment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278938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3741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DifficultyFragment</a:t>
            </a:r>
            <a:r>
              <a:rPr lang="en-US" dirty="0" smtClean="0"/>
              <a:t> - </a:t>
            </a:r>
            <a:r>
              <a:rPr lang="en-US" dirty="0" err="1" smtClean="0"/>
              <a:t>onCreateDialog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70" y="891206"/>
            <a:ext cx="8686800" cy="6089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951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2837"/>
            <a:ext cx="8686800" cy="5211763"/>
          </a:xfrm>
        </p:spPr>
        <p:txBody>
          <a:bodyPr/>
          <a:lstStyle/>
          <a:p>
            <a:r>
              <a:rPr lang="en-US" dirty="0" smtClean="0"/>
              <a:t>Just like software patterns, solutions to recurring UI design problems and situations</a:t>
            </a:r>
          </a:p>
          <a:p>
            <a:r>
              <a:rPr lang="en-US" dirty="0" smtClean="0"/>
              <a:t>Popular Android navigation patterns:</a:t>
            </a:r>
          </a:p>
          <a:p>
            <a:r>
              <a:rPr lang="en-US" dirty="0" smtClean="0"/>
              <a:t>Buttons and Simple Targets</a:t>
            </a:r>
          </a:p>
          <a:p>
            <a:r>
              <a:rPr lang="en-US" dirty="0" smtClean="0"/>
              <a:t>Lists and Grids</a:t>
            </a:r>
          </a:p>
          <a:p>
            <a:r>
              <a:rPr lang="en-US" dirty="0" smtClean="0"/>
              <a:t>Tabs</a:t>
            </a:r>
          </a:p>
          <a:p>
            <a:r>
              <a:rPr lang="en-US" dirty="0" smtClean="0"/>
              <a:t>Horizontal Paging</a:t>
            </a:r>
          </a:p>
          <a:p>
            <a:r>
              <a:rPr lang="en-US" dirty="0" smtClean="0"/>
              <a:t>The Navigation Drawer</a:t>
            </a:r>
          </a:p>
        </p:txBody>
      </p:sp>
    </p:spTree>
    <p:extLst>
      <p:ext uri="{BB962C8B-B14F-4D97-AF65-F5344CB8AC3E}">
        <p14:creationId xmlns:p14="http://schemas.microsoft.com/office/powerpoint/2010/main" val="24963466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DifficultyFragment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211763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AndroidTicTacToe</a:t>
            </a:r>
            <a:r>
              <a:rPr lang="en-US" dirty="0" smtClean="0"/>
              <a:t> create a listener to pass to the </a:t>
            </a:r>
            <a:r>
              <a:rPr lang="en-US" dirty="0" err="1" smtClean="0"/>
              <a:t>newInstance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create and show Dialog as part of </a:t>
            </a:r>
            <a:r>
              <a:rPr lang="en-US" dirty="0" err="1" smtClean="0"/>
              <a:t>onOptionsItemSelected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39" y="2971800"/>
            <a:ext cx="9359951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819400" y="3276600"/>
            <a:ext cx="4191000" cy="2438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7093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DifficultyListener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6228"/>
            <a:ext cx="9151124" cy="411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1083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Using 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11763"/>
          </a:xfrm>
        </p:spPr>
        <p:txBody>
          <a:bodyPr>
            <a:normAutofit/>
          </a:bodyPr>
          <a:lstStyle/>
          <a:p>
            <a:r>
              <a:rPr lang="en-US" dirty="0" smtClean="0"/>
              <a:t>Fragments added in API level 11, Android 3.0, the tablet release</a:t>
            </a:r>
          </a:p>
          <a:p>
            <a:r>
              <a:rPr lang="en-US" dirty="0" smtClean="0"/>
              <a:t>Developers behind Android think fragments are so important that can be used in pre API 11 builds using the </a:t>
            </a:r>
            <a:r>
              <a:rPr lang="en-US" i="1" dirty="0" smtClean="0"/>
              <a:t>Android Support Library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22333"/>
            <a:ext cx="4876800" cy="3012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0" y="4844534"/>
            <a:ext cx="335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Froyo</a:t>
            </a:r>
            <a:r>
              <a:rPr lang="en-US" dirty="0" smtClean="0"/>
              <a:t> and Gingerbread pre API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57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Android Support Library (ASL)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add library to project and application</a:t>
            </a:r>
          </a:p>
          <a:p>
            <a:r>
              <a:rPr lang="en-US" dirty="0" smtClean="0"/>
              <a:t>android.support.v4.app.DialogFragment</a:t>
            </a:r>
          </a:p>
          <a:p>
            <a:pPr lvl="1"/>
            <a:r>
              <a:rPr lang="en-US" dirty="0" smtClean="0"/>
              <a:t>for example</a:t>
            </a:r>
          </a:p>
          <a:p>
            <a:pPr lvl="1"/>
            <a:r>
              <a:rPr lang="en-US" dirty="0"/>
              <a:t>instead of </a:t>
            </a:r>
            <a:r>
              <a:rPr lang="en-US" dirty="0" err="1" smtClean="0"/>
              <a:t>android.app.DialogFragment</a:t>
            </a:r>
            <a:endParaRPr lang="en-US" dirty="0" smtClean="0"/>
          </a:p>
          <a:p>
            <a:r>
              <a:rPr lang="en-US" dirty="0" smtClean="0"/>
              <a:t>ASL does not support</a:t>
            </a:r>
            <a:br>
              <a:rPr lang="en-US" dirty="0" smtClean="0"/>
            </a:br>
            <a:r>
              <a:rPr lang="en-US" dirty="0" smtClean="0"/>
              <a:t>action bar in earlier</a:t>
            </a:r>
            <a:br>
              <a:rPr lang="en-US" dirty="0" smtClean="0"/>
            </a:br>
            <a:r>
              <a:rPr lang="en-US" dirty="0" smtClean="0"/>
              <a:t>versions of API</a:t>
            </a:r>
          </a:p>
          <a:p>
            <a:pPr lvl="1"/>
            <a:r>
              <a:rPr lang="en-US" dirty="0" smtClean="0"/>
              <a:t>discover </a:t>
            </a:r>
            <a:br>
              <a:rPr lang="en-US" dirty="0" smtClean="0"/>
            </a:br>
            <a:r>
              <a:rPr lang="en-US" dirty="0" err="1" smtClean="0"/>
              <a:t>ActionBarSherlock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009" y="3429000"/>
            <a:ext cx="3206405" cy="396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8456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Fragment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17587"/>
            <a:ext cx="3505200" cy="5211763"/>
          </a:xfrm>
        </p:spPr>
        <p:txBody>
          <a:bodyPr/>
          <a:lstStyle/>
          <a:p>
            <a:r>
              <a:rPr lang="en-US" dirty="0" smtClean="0"/>
              <a:t>Common error:</a:t>
            </a:r>
          </a:p>
          <a:p>
            <a:pPr marL="0" indent="0">
              <a:buNone/>
            </a:pPr>
            <a:r>
              <a:rPr lang="en-US" dirty="0" smtClean="0"/>
              <a:t>not dealing with orientation change when Dialog is open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85800"/>
            <a:ext cx="254317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540" y="2209800"/>
            <a:ext cx="294322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8534400" y="1524000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050540" y="1524000"/>
            <a:ext cx="2483860" cy="495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050540" y="2019301"/>
            <a:ext cx="33662" cy="6476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2400" y="6172200"/>
            <a:ext cx="58015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http://developer.android.com/guide/components/fragments.html</a:t>
            </a:r>
          </a:p>
        </p:txBody>
      </p:sp>
    </p:spTree>
    <p:extLst>
      <p:ext uri="{BB962C8B-B14F-4D97-AF65-F5344CB8AC3E}">
        <p14:creationId xmlns:p14="http://schemas.microsoft.com/office/powerpoint/2010/main" val="8053607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357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143000"/>
            <a:ext cx="57150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Themes are Android's mechanism for a consistent </a:t>
            </a:r>
            <a:r>
              <a:rPr lang="en-US" i="1" dirty="0" smtClean="0"/>
              <a:t>style </a:t>
            </a:r>
            <a:r>
              <a:rPr lang="en-US" dirty="0" smtClean="0"/>
              <a:t>in an app or activity</a:t>
            </a:r>
          </a:p>
          <a:p>
            <a:r>
              <a:rPr lang="en-US" dirty="0" smtClean="0"/>
              <a:t>Theme is a predefined style</a:t>
            </a:r>
          </a:p>
          <a:p>
            <a:r>
              <a:rPr lang="en-US" dirty="0" smtClean="0"/>
              <a:t>sets properties of layouts and widgets such as 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height</a:t>
            </a:r>
          </a:p>
          <a:p>
            <a:pPr lvl="1"/>
            <a:r>
              <a:rPr lang="en-US" dirty="0" smtClean="0"/>
              <a:t>padding</a:t>
            </a:r>
          </a:p>
          <a:p>
            <a:pPr lvl="1"/>
            <a:r>
              <a:rPr lang="en-US" dirty="0" smtClean="0"/>
              <a:t>font </a:t>
            </a:r>
            <a:r>
              <a:rPr lang="en-US" dirty="0"/>
              <a:t>size.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990600"/>
            <a:ext cx="3166872" cy="495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601" y="5949089"/>
            <a:ext cx="3106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HOLO DARK THEME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9959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54864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Holo</a:t>
            </a:r>
            <a:r>
              <a:rPr lang="en-US" dirty="0" smtClean="0"/>
              <a:t> light and dark were the Honeycomb (3.0) themes</a:t>
            </a:r>
          </a:p>
          <a:p>
            <a:r>
              <a:rPr lang="en-US" dirty="0" smtClean="0"/>
              <a:t>Lollipop (5.0) added the </a:t>
            </a:r>
            <a:r>
              <a:rPr lang="en-US" i="1" dirty="0" smtClean="0"/>
              <a:t>Material Design </a:t>
            </a:r>
            <a:r>
              <a:rPr lang="en-US" dirty="0" smtClean="0"/>
              <a:t>theme</a:t>
            </a:r>
          </a:p>
          <a:p>
            <a:r>
              <a:rPr lang="en-US" dirty="0" smtClean="0"/>
              <a:t>System Widgets that allow you to pick color palette (customize)</a:t>
            </a:r>
          </a:p>
          <a:p>
            <a:r>
              <a:rPr lang="en-US" dirty="0" smtClean="0"/>
              <a:t>Touch feedback animations for system Widgets</a:t>
            </a:r>
          </a:p>
          <a:p>
            <a:r>
              <a:rPr lang="en-US" dirty="0" smtClean="0"/>
              <a:t>Activity transition animations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295400"/>
            <a:ext cx="3505200" cy="377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59806" y="5486222"/>
            <a:ext cx="382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LIGHT MATERIAL THEME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875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a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theme set in the Manifest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828800"/>
            <a:ext cx="95250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0" y="4876800"/>
            <a:ext cx="9753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761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Built in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R.style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not to be confused with our R class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086600" cy="447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88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373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R.style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" y="246938"/>
            <a:ext cx="9110870" cy="661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0204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R.style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widgets (buttons, seek bars, edit texts, etc.) are using the android </a:t>
            </a:r>
            <a:r>
              <a:rPr lang="en-US" dirty="0" err="1" smtClean="0"/>
              <a:t>R.style</a:t>
            </a:r>
            <a:endParaRPr lang="en-US" dirty="0" smtClean="0"/>
          </a:p>
          <a:p>
            <a:r>
              <a:rPr lang="en-US" dirty="0" smtClean="0"/>
              <a:t>We are overriding some attributes</a:t>
            </a:r>
          </a:p>
          <a:p>
            <a:r>
              <a:rPr lang="en-US" dirty="0" smtClean="0"/>
              <a:t>Also for Views:</a:t>
            </a:r>
          </a:p>
          <a:p>
            <a:pPr lvl="1"/>
            <a:r>
              <a:rPr lang="en-US" dirty="0" smtClean="0"/>
              <a:t>"@</a:t>
            </a:r>
            <a:r>
              <a:rPr lang="en-US" dirty="0" err="1"/>
              <a:t>android:style</a:t>
            </a:r>
            <a:r>
              <a:rPr lang="en-US" dirty="0"/>
              <a:t>/</a:t>
            </a:r>
            <a:r>
              <a:rPr lang="en-US" dirty="0" err="1"/>
              <a:t>Theme.NoTitleBar</a:t>
            </a:r>
            <a:r>
              <a:rPr lang="en-US" dirty="0" smtClean="0"/>
              <a:t>"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R.style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well documented</a:t>
            </a:r>
          </a:p>
          <a:p>
            <a:r>
              <a:rPr lang="en-US" dirty="0" smtClean="0"/>
              <a:t>Suggestion is too look at the actual xml</a:t>
            </a:r>
          </a:p>
          <a:p>
            <a:r>
              <a:rPr lang="en-US" dirty="0" smtClean="0"/>
              <a:t>Styles </a:t>
            </a:r>
            <a:r>
              <a:rPr lang="en-US" dirty="0"/>
              <a:t>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tinyurl.com/nz3j3ak</a:t>
            </a:r>
            <a:endParaRPr lang="en-US" dirty="0" smtClean="0"/>
          </a:p>
          <a:p>
            <a:r>
              <a:rPr lang="en-US" dirty="0"/>
              <a:t>Themes at </a:t>
            </a:r>
            <a:r>
              <a:rPr lang="en-US" dirty="0">
                <a:hlinkClick r:id="rId3"/>
              </a:rPr>
              <a:t>http://tinyurl.com/ls9cxbf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3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Android Style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" y="1143000"/>
            <a:ext cx="12491564" cy="352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06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Android Theme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" y="1066800"/>
            <a:ext cx="11277600" cy="416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1552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of the Theme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" y="1524000"/>
            <a:ext cx="11075276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8823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1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in XML file</a:t>
            </a:r>
          </a:p>
          <a:p>
            <a:r>
              <a:rPr lang="en-US" dirty="0" smtClean="0"/>
              <a:t>res/values/style</a:t>
            </a:r>
          </a:p>
          <a:p>
            <a:r>
              <a:rPr lang="en-US" dirty="0" smtClean="0"/>
              <a:t>similar to a cascading style sheet as used in html</a:t>
            </a:r>
          </a:p>
          <a:p>
            <a:r>
              <a:rPr lang="en-US" dirty="0" smtClean="0"/>
              <a:t>group layout attributes in a style and apply to various View objects (TextView, </a:t>
            </a:r>
            <a:r>
              <a:rPr lang="en-US" dirty="0" err="1" smtClean="0"/>
              <a:t>EditText</a:t>
            </a:r>
            <a:r>
              <a:rPr lang="en-US" dirty="0" smtClean="0"/>
              <a:t>, Button)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4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Styles, in styles.xml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" y="1215887"/>
            <a:ext cx="9046703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2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 Style - </a:t>
            </a:r>
            <a:r>
              <a:rPr lang="en-US" dirty="0"/>
              <a:t>in main </a:t>
            </a:r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34278"/>
            <a:ext cx="5105400" cy="573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4343400" y="1600200"/>
            <a:ext cx="3124200" cy="76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306957" y="3352800"/>
            <a:ext cx="3124200" cy="76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303644" y="5410200"/>
            <a:ext cx="3124200" cy="76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10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 and Simple 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and familiar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" y="2286000"/>
            <a:ext cx="910713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510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112837"/>
            <a:ext cx="4114800" cy="52117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can override elements of style</a:t>
            </a:r>
          </a:p>
          <a:p>
            <a:pPr lvl="1"/>
            <a:r>
              <a:rPr lang="en-US" dirty="0" smtClean="0"/>
              <a:t>bottom edit text overrides color</a:t>
            </a:r>
          </a:p>
          <a:p>
            <a:r>
              <a:rPr lang="en-US" dirty="0" smtClean="0"/>
              <a:t>one style can inherit from another</a:t>
            </a:r>
          </a:p>
          <a:p>
            <a:r>
              <a:rPr lang="en-US" dirty="0" smtClean="0"/>
              <a:t>use UI editor to create view and then extract to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90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3657600" cy="576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6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4026</TotalTime>
  <Words>1734</Words>
  <Application>Microsoft Office PowerPoint</Application>
  <PresentationFormat>On-screen Show (4:3)</PresentationFormat>
  <Paragraphs>340</Paragraphs>
  <Slides>90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Office Theme</vt:lpstr>
      <vt:lpstr>CS371m - Mobile Computing</vt:lpstr>
      <vt:lpstr>User interface navigation options</vt:lpstr>
      <vt:lpstr>App Navigation Structures</vt:lpstr>
      <vt:lpstr>App Navigation Structures</vt:lpstr>
      <vt:lpstr>App Navigation Structures</vt:lpstr>
      <vt:lpstr>Multiple Layers of Navigation</vt:lpstr>
      <vt:lpstr>User Interface Patterns</vt:lpstr>
      <vt:lpstr>navigation patterns</vt:lpstr>
      <vt:lpstr>Buttons and Simple Targets</vt:lpstr>
      <vt:lpstr>Lists and Grids</vt:lpstr>
      <vt:lpstr>Tabbed Navigation</vt:lpstr>
      <vt:lpstr>Navigation</vt:lpstr>
      <vt:lpstr>tabbed navigation</vt:lpstr>
      <vt:lpstr>Tabs</vt:lpstr>
      <vt:lpstr>Tabs vs. Buttons</vt:lpstr>
      <vt:lpstr>Tabs</vt:lpstr>
      <vt:lpstr>Implementing Tabs</vt:lpstr>
      <vt:lpstr>Implementing Tabs</vt:lpstr>
      <vt:lpstr>ViewPager in layout XML</vt:lpstr>
      <vt:lpstr>Rest of Layout File</vt:lpstr>
      <vt:lpstr>Activity with Tabbed Navigation</vt:lpstr>
      <vt:lpstr>Setting Up The Navigation  in onCreate()</vt:lpstr>
      <vt:lpstr>Adding Tabs to ActionBar</vt:lpstr>
      <vt:lpstr>PagerAdapter</vt:lpstr>
      <vt:lpstr>PagerAdapter</vt:lpstr>
      <vt:lpstr>Subviews are Fragments</vt:lpstr>
      <vt:lpstr>navigation drawer</vt:lpstr>
      <vt:lpstr>Navigation Drawer</vt:lpstr>
      <vt:lpstr>Example Navigation Drawers</vt:lpstr>
      <vt:lpstr>Example Navigation Drawers</vt:lpstr>
      <vt:lpstr>Action Bar Changes</vt:lpstr>
      <vt:lpstr>When to Use a Drawer</vt:lpstr>
      <vt:lpstr>Navigation Drawer Design</vt:lpstr>
      <vt:lpstr>Navigation Bar Design Checklist</vt:lpstr>
      <vt:lpstr>Navigation Drawer Example</vt:lpstr>
      <vt:lpstr>Drawer Open</vt:lpstr>
      <vt:lpstr>Implementing a Navigation Drawer</vt:lpstr>
      <vt:lpstr>DrawerLayout xml</vt:lpstr>
      <vt:lpstr>DrawerLayout xml</vt:lpstr>
      <vt:lpstr>Populating Drawer</vt:lpstr>
      <vt:lpstr>String Array Resource File</vt:lpstr>
      <vt:lpstr>Populating Drawer in onCreate()</vt:lpstr>
      <vt:lpstr>DrawerItemClickListener and selectItem()</vt:lpstr>
      <vt:lpstr>Responding to Click</vt:lpstr>
      <vt:lpstr>Opening and Closing</vt:lpstr>
      <vt:lpstr>open / close Alternative</vt:lpstr>
      <vt:lpstr>More from onCreate()</vt:lpstr>
      <vt:lpstr>Changing Action Bar Items</vt:lpstr>
      <vt:lpstr>Action Bar interaction</vt:lpstr>
      <vt:lpstr>ActionBarToggle and Lifecycle</vt:lpstr>
      <vt:lpstr>Multiple Drawers</vt:lpstr>
      <vt:lpstr>dialogs</vt:lpstr>
      <vt:lpstr>Dialogs - Old Way</vt:lpstr>
      <vt:lpstr>Dialogs - New Way</vt:lpstr>
      <vt:lpstr>Fragments</vt:lpstr>
      <vt:lpstr>Dialogs as Fragments</vt:lpstr>
      <vt:lpstr>Types of Dialogs</vt:lpstr>
      <vt:lpstr>Sample Dialogs</vt:lpstr>
      <vt:lpstr>Legacy Approach</vt:lpstr>
      <vt:lpstr>Legacy Approach - Steps</vt:lpstr>
      <vt:lpstr>onCreateDialog</vt:lpstr>
      <vt:lpstr>Dialog Steps - Legacy Approach</vt:lpstr>
      <vt:lpstr>Alert Dialogs</vt:lpstr>
      <vt:lpstr>Custom Dialogs</vt:lpstr>
      <vt:lpstr>Custom Dialogs</vt:lpstr>
      <vt:lpstr>Custom Dialog</vt:lpstr>
      <vt:lpstr>Dialogs - Fragment Method</vt:lpstr>
      <vt:lpstr>DifficultyFragment</vt:lpstr>
      <vt:lpstr>DifficultyFragment - onCreateDialog</vt:lpstr>
      <vt:lpstr>Using DifficultyFragment</vt:lpstr>
      <vt:lpstr>DifficultyListener</vt:lpstr>
      <vt:lpstr>Using Fragments</vt:lpstr>
      <vt:lpstr>Android Support Library (ASL)</vt:lpstr>
      <vt:lpstr>Fragment Lifecycle</vt:lpstr>
      <vt:lpstr>Themes</vt:lpstr>
      <vt:lpstr>Consistency</vt:lpstr>
      <vt:lpstr>New Themes</vt:lpstr>
      <vt:lpstr>Setting a Theme</vt:lpstr>
      <vt:lpstr>Using Built in Styles</vt:lpstr>
      <vt:lpstr>R.style</vt:lpstr>
      <vt:lpstr>R.style</vt:lpstr>
      <vt:lpstr>R.style</vt:lpstr>
      <vt:lpstr>Example Android Style</vt:lpstr>
      <vt:lpstr>Example Android Theme</vt:lpstr>
      <vt:lpstr>More of the Theme</vt:lpstr>
      <vt:lpstr>styles</vt:lpstr>
      <vt:lpstr>Styles</vt:lpstr>
      <vt:lpstr>Sample Styles, in styles.xml</vt:lpstr>
      <vt:lpstr>Apply Style - in main xml</vt:lpstr>
      <vt:lpstr>Result of Styles</vt:lpstr>
    </vt:vector>
  </TitlesOfParts>
  <Company>University of Texas at Austin Computer Science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CS378 - Mobile Computing</dc:title>
  <dc:creator>Michael D. Scott</dc:creator>
  <cp:lastModifiedBy>Michael D. Scott</cp:lastModifiedBy>
  <cp:revision>196</cp:revision>
  <cp:lastPrinted>2012-01-30T16:00:04Z</cp:lastPrinted>
  <dcterms:created xsi:type="dcterms:W3CDTF">2012-01-17T18:47:14Z</dcterms:created>
  <dcterms:modified xsi:type="dcterms:W3CDTF">2016-05-25T21:00:15Z</dcterms:modified>
</cp:coreProperties>
</file>