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87" r:id="rId5"/>
    <p:sldId id="301" r:id="rId6"/>
    <p:sldId id="259" r:id="rId7"/>
    <p:sldId id="260" r:id="rId8"/>
    <p:sldId id="261" r:id="rId9"/>
    <p:sldId id="316" r:id="rId10"/>
    <p:sldId id="315" r:id="rId11"/>
    <p:sldId id="262" r:id="rId12"/>
    <p:sldId id="324" r:id="rId13"/>
    <p:sldId id="264" r:id="rId14"/>
    <p:sldId id="288" r:id="rId15"/>
    <p:sldId id="265" r:id="rId16"/>
    <p:sldId id="263" r:id="rId17"/>
    <p:sldId id="267" r:id="rId18"/>
    <p:sldId id="268" r:id="rId19"/>
    <p:sldId id="269" r:id="rId20"/>
    <p:sldId id="270" r:id="rId21"/>
    <p:sldId id="290" r:id="rId22"/>
    <p:sldId id="271" r:id="rId23"/>
    <p:sldId id="289" r:id="rId24"/>
    <p:sldId id="292" r:id="rId25"/>
    <p:sldId id="293" r:id="rId26"/>
    <p:sldId id="291" r:id="rId27"/>
    <p:sldId id="272" r:id="rId28"/>
    <p:sldId id="273" r:id="rId29"/>
    <p:sldId id="274" r:id="rId30"/>
    <p:sldId id="275" r:id="rId31"/>
    <p:sldId id="276" r:id="rId32"/>
    <p:sldId id="294" r:id="rId33"/>
    <p:sldId id="277" r:id="rId34"/>
    <p:sldId id="304" r:id="rId35"/>
    <p:sldId id="305" r:id="rId36"/>
    <p:sldId id="306" r:id="rId37"/>
    <p:sldId id="319" r:id="rId38"/>
    <p:sldId id="317" r:id="rId39"/>
    <p:sldId id="318" r:id="rId40"/>
    <p:sldId id="320" r:id="rId41"/>
    <p:sldId id="321" r:id="rId42"/>
    <p:sldId id="322" r:id="rId43"/>
    <p:sldId id="323" r:id="rId44"/>
    <p:sldId id="314" r:id="rId45"/>
    <p:sldId id="313" r:id="rId46"/>
    <p:sldId id="311" r:id="rId47"/>
    <p:sldId id="295" r:id="rId48"/>
    <p:sldId id="296" r:id="rId49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C98BBF-0A01-49D1-8943-621B01FB6524}">
          <p14:sldIdLst>
            <p14:sldId id="256"/>
            <p14:sldId id="257"/>
            <p14:sldId id="258"/>
            <p14:sldId id="287"/>
            <p14:sldId id="301"/>
            <p14:sldId id="259"/>
            <p14:sldId id="260"/>
            <p14:sldId id="261"/>
            <p14:sldId id="316"/>
            <p14:sldId id="315"/>
            <p14:sldId id="262"/>
            <p14:sldId id="324"/>
            <p14:sldId id="264"/>
            <p14:sldId id="288"/>
            <p14:sldId id="265"/>
            <p14:sldId id="263"/>
            <p14:sldId id="267"/>
            <p14:sldId id="268"/>
            <p14:sldId id="269"/>
            <p14:sldId id="270"/>
            <p14:sldId id="290"/>
            <p14:sldId id="271"/>
            <p14:sldId id="289"/>
            <p14:sldId id="292"/>
            <p14:sldId id="293"/>
            <p14:sldId id="291"/>
            <p14:sldId id="272"/>
            <p14:sldId id="273"/>
            <p14:sldId id="274"/>
            <p14:sldId id="275"/>
            <p14:sldId id="276"/>
            <p14:sldId id="294"/>
            <p14:sldId id="277"/>
            <p14:sldId id="304"/>
            <p14:sldId id="305"/>
            <p14:sldId id="306"/>
            <p14:sldId id="319"/>
            <p14:sldId id="317"/>
            <p14:sldId id="318"/>
            <p14:sldId id="320"/>
            <p14:sldId id="321"/>
            <p14:sldId id="322"/>
            <p14:sldId id="323"/>
            <p14:sldId id="314"/>
            <p14:sldId id="313"/>
            <p14:sldId id="311"/>
            <p14:sldId id="295"/>
            <p14:sldId id="296"/>
          </p14:sldIdLst>
        </p14:section>
        <p14:section name="Untitled Section" id="{FC6F6324-372A-4A9A-BF42-DA2F65924F3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3481" autoAdjust="0"/>
    <p:restoredTop sz="78705" autoAdjust="0"/>
  </p:normalViewPr>
  <p:slideViewPr>
    <p:cSldViewPr>
      <p:cViewPr varScale="1">
        <p:scale>
          <a:sx n="72" d="100"/>
          <a:sy n="72" d="100"/>
        </p:scale>
        <p:origin x="-17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5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E820A771-8B3E-4BE1-A7E6-B6C2E6A656A2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555B-A913-47C2-815D-FFEEC9F1344F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A207-1962-4FD5-8FA4-49017E3AFF08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94F-FA36-4542-90AC-05B517A96965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86E-D538-4C32-863A-BFE11AA382E4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70BB-EA0D-4A4F-87CD-E642573953E4}" type="datetime1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00E8-D1E2-4B2B-BD23-5DB0B74CD4B3}" type="datetime1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6898-C825-4192-863E-99B6DD94B6CB}" type="datetime1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E-919D-4DC5-9FEE-4E5C71B9F5A6}" type="datetime1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31FA-91F6-47EA-A3FB-4EA5E7F683F0}" type="datetime1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27-4706-4F56-8E19-9E94D5BE047A}" type="datetime1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B1EFBAD-65B8-4099-8433-04365AC12FE4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eveloper.android.com/reference/android/provider/MediaStore.Images.Media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sql/sql_where.as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provider/package-summary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CS371m -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8580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Content Providers And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Content Resolvers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Content providers and content resolvers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12837"/>
            <a:ext cx="86868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a </a:t>
            </a:r>
            <a:r>
              <a:rPr lang="en-US" dirty="0" err="1" smtClean="0"/>
              <a:t>ContentResolver</a:t>
            </a:r>
            <a:r>
              <a:rPr lang="en-US" dirty="0" smtClean="0"/>
              <a:t> client object in your app</a:t>
            </a:r>
          </a:p>
          <a:p>
            <a:r>
              <a:rPr lang="en-US" dirty="0" err="1" smtClean="0"/>
              <a:t>ContentResolver</a:t>
            </a:r>
            <a:r>
              <a:rPr lang="en-US" dirty="0" smtClean="0"/>
              <a:t> communicates with </a:t>
            </a:r>
            <a:r>
              <a:rPr lang="en-US" dirty="0" err="1" smtClean="0"/>
              <a:t>ContentProvider</a:t>
            </a:r>
            <a:endParaRPr lang="en-US" dirty="0" smtClean="0"/>
          </a:p>
          <a:p>
            <a:pPr lvl="1"/>
            <a:r>
              <a:rPr lang="en-US" dirty="0" smtClean="0"/>
              <a:t>provides "CRUD" functionality, </a:t>
            </a:r>
            <a:r>
              <a:rPr lang="en-US" b="1" dirty="0" smtClean="0"/>
              <a:t>C</a:t>
            </a:r>
            <a:r>
              <a:rPr lang="en-US" dirty="0" smtClean="0"/>
              <a:t>reate, </a:t>
            </a:r>
            <a:r>
              <a:rPr lang="en-US" b="1" dirty="0" smtClean="0"/>
              <a:t>R</a:t>
            </a:r>
            <a:r>
              <a:rPr lang="en-US" dirty="0" smtClean="0"/>
              <a:t>etrieve, </a:t>
            </a:r>
            <a:r>
              <a:rPr lang="en-US" b="1" dirty="0" smtClean="0"/>
              <a:t>U</a:t>
            </a:r>
            <a:r>
              <a:rPr lang="en-US" dirty="0" smtClean="0"/>
              <a:t>pdate, </a:t>
            </a:r>
            <a:r>
              <a:rPr lang="en-US" b="1" dirty="0" smtClean="0"/>
              <a:t>D</a:t>
            </a:r>
            <a:r>
              <a:rPr lang="en-US" dirty="0" smtClean="0"/>
              <a:t>elete</a:t>
            </a:r>
          </a:p>
          <a:p>
            <a:r>
              <a:rPr lang="en-US" dirty="0" smtClean="0"/>
              <a:t>matching methods in Content Resolver / Content Provider</a:t>
            </a:r>
          </a:p>
          <a:p>
            <a:r>
              <a:rPr lang="en-US" dirty="0" smtClean="0"/>
              <a:t>example: query() method</a:t>
            </a:r>
          </a:p>
          <a:p>
            <a:r>
              <a:rPr lang="en-US" dirty="0" smtClean="0"/>
              <a:t>Create a cursor via content resolver to move through rows of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1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Content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686800" cy="5516563"/>
          </a:xfrm>
        </p:spPr>
        <p:txBody>
          <a:bodyPr>
            <a:normAutofit/>
          </a:bodyPr>
          <a:lstStyle/>
          <a:p>
            <a:r>
              <a:rPr lang="en-US" dirty="0" smtClean="0"/>
              <a:t>Unlike Activities, Services, and Broadcast Receivers we won't declare </a:t>
            </a:r>
            <a:r>
              <a:rPr lang="en-US" dirty="0" err="1" smtClean="0"/>
              <a:t>ContentResolvers</a:t>
            </a:r>
            <a:r>
              <a:rPr lang="en-US" dirty="0" smtClean="0"/>
              <a:t> in our AndroidManifest.xml file</a:t>
            </a:r>
          </a:p>
          <a:p>
            <a:r>
              <a:rPr lang="en-US" dirty="0" smtClean="0"/>
              <a:t>In practice you may not even realize you are using a </a:t>
            </a:r>
            <a:r>
              <a:rPr lang="en-US" dirty="0" err="1" smtClean="0"/>
              <a:t>ContentProvider</a:t>
            </a:r>
            <a:endParaRPr lang="en-US" dirty="0" smtClean="0"/>
          </a:p>
          <a:p>
            <a:r>
              <a:rPr lang="en-US" dirty="0" smtClean="0"/>
              <a:t>we call the </a:t>
            </a:r>
            <a:r>
              <a:rPr lang="en-US" dirty="0" err="1"/>
              <a:t>getContentResolver</a:t>
            </a:r>
            <a:r>
              <a:rPr lang="en-US" dirty="0" smtClean="0"/>
              <a:t>() method inherited from Context and then the query method on the returned </a:t>
            </a:r>
            <a:r>
              <a:rPr lang="en-US" dirty="0" err="1" smtClean="0"/>
              <a:t>ContentResolver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6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1" y="3071191"/>
            <a:ext cx="9067800" cy="384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Content via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26" y="914400"/>
            <a:ext cx="8229600" cy="5211763"/>
          </a:xfrm>
        </p:spPr>
        <p:txBody>
          <a:bodyPr/>
          <a:lstStyle/>
          <a:p>
            <a:r>
              <a:rPr lang="en-US" sz="3200" dirty="0" smtClean="0"/>
              <a:t>Example: Exploring Images on a device</a:t>
            </a:r>
          </a:p>
          <a:p>
            <a:r>
              <a:rPr lang="en-US" sz="3200" dirty="0" err="1" smtClean="0"/>
              <a:t>MediaStore.Images.Media</a:t>
            </a:r>
            <a:r>
              <a:rPr lang="en-US" sz="3200" dirty="0" smtClean="0"/>
              <a:t> class presents various Content Providers</a:t>
            </a:r>
          </a:p>
          <a:p>
            <a:r>
              <a:rPr lang="en-US" sz="3200" dirty="0" smtClean="0"/>
              <a:t>get the cursor: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13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705600" y="2286000"/>
            <a:ext cx="1295400" cy="12954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2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534400" cy="5516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5 parameters</a:t>
            </a:r>
          </a:p>
          <a:p>
            <a:r>
              <a:rPr lang="en-US" dirty="0" err="1" smtClean="0"/>
              <a:t>uri</a:t>
            </a:r>
            <a:r>
              <a:rPr lang="en-US" dirty="0" smtClean="0"/>
              <a:t> for content, URI</a:t>
            </a:r>
          </a:p>
          <a:p>
            <a:pPr lvl="1"/>
            <a:r>
              <a:rPr lang="en-US" dirty="0" smtClean="0"/>
              <a:t>look at class documentation, generally a constant</a:t>
            </a:r>
          </a:p>
          <a:p>
            <a:r>
              <a:rPr lang="en-US" dirty="0" smtClean="0"/>
              <a:t>projection, String[]</a:t>
            </a:r>
          </a:p>
          <a:p>
            <a:pPr lvl="1"/>
            <a:r>
              <a:rPr lang="en-US" dirty="0" smtClean="0"/>
              <a:t>what columns to get from the table, null = all, </a:t>
            </a:r>
            <a:br>
              <a:rPr lang="en-US" dirty="0" smtClean="0"/>
            </a:br>
            <a:r>
              <a:rPr lang="en-US" i="1" dirty="0" smtClean="0"/>
              <a:t>can be inefficient</a:t>
            </a:r>
          </a:p>
          <a:p>
            <a:r>
              <a:rPr lang="en-US" dirty="0" smtClean="0"/>
              <a:t>selection clause, String</a:t>
            </a:r>
          </a:p>
          <a:p>
            <a:pPr lvl="1"/>
            <a:r>
              <a:rPr lang="en-US" dirty="0" smtClean="0"/>
              <a:t>filter, what rows to include, a SQL WHERE clause</a:t>
            </a:r>
          </a:p>
          <a:p>
            <a:r>
              <a:rPr lang="en-US" dirty="0" smtClean="0"/>
              <a:t>selection </a:t>
            </a:r>
            <a:r>
              <a:rPr lang="en-US" dirty="0" err="1" smtClean="0"/>
              <a:t>args</a:t>
            </a:r>
            <a:r>
              <a:rPr lang="en-US" dirty="0" smtClean="0"/>
              <a:t>, String[]</a:t>
            </a:r>
          </a:p>
          <a:p>
            <a:pPr lvl="1"/>
            <a:r>
              <a:rPr lang="en-US" dirty="0" smtClean="0"/>
              <a:t>replace ?'s in selection with these</a:t>
            </a:r>
          </a:p>
          <a:p>
            <a:r>
              <a:rPr lang="en-US" dirty="0" err="1" smtClean="0"/>
              <a:t>sortOrder</a:t>
            </a:r>
            <a:r>
              <a:rPr lang="en-US" dirty="0" smtClean="0"/>
              <a:t>, String</a:t>
            </a:r>
          </a:p>
          <a:p>
            <a:pPr lvl="1"/>
            <a:r>
              <a:rPr lang="en-US" dirty="0" smtClean="0"/>
              <a:t>how to order the rows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4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Content via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obtaining cursor: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599"/>
            <a:ext cx="9144000" cy="25146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81600"/>
            <a:ext cx="1442085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63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MediaStore.Images.Media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Columns from table:</a:t>
            </a:r>
          </a:p>
          <a:p>
            <a:r>
              <a:rPr lang="en-US" dirty="0" smtClean="0"/>
              <a:t>According to </a:t>
            </a:r>
            <a:r>
              <a:rPr lang="en-US" dirty="0" err="1" smtClean="0"/>
              <a:t>Logcat</a:t>
            </a:r>
            <a:r>
              <a:rPr lang="en-US" dirty="0" smtClean="0"/>
              <a:t>:</a:t>
            </a:r>
          </a:p>
          <a:p>
            <a:r>
              <a:rPr lang="en-US" dirty="0"/>
              <a:t>[_id, _data, _size, _</a:t>
            </a:r>
            <a:r>
              <a:rPr lang="en-US" dirty="0" err="1"/>
              <a:t>display_name</a:t>
            </a:r>
            <a:r>
              <a:rPr lang="en-US" dirty="0"/>
              <a:t>, </a:t>
            </a:r>
            <a:r>
              <a:rPr lang="en-US" dirty="0" err="1"/>
              <a:t>mime_type</a:t>
            </a:r>
            <a:r>
              <a:rPr lang="en-US" dirty="0"/>
              <a:t>, title, </a:t>
            </a:r>
            <a:r>
              <a:rPr lang="en-US" dirty="0" err="1"/>
              <a:t>date_added</a:t>
            </a:r>
            <a:r>
              <a:rPr lang="en-US" dirty="0"/>
              <a:t>, </a:t>
            </a:r>
            <a:r>
              <a:rPr lang="en-US" dirty="0" err="1"/>
              <a:t>date_modified</a:t>
            </a:r>
            <a:r>
              <a:rPr lang="en-US" dirty="0"/>
              <a:t>, description, </a:t>
            </a:r>
            <a:r>
              <a:rPr lang="en-US" dirty="0" err="1"/>
              <a:t>picasa_id</a:t>
            </a:r>
            <a:r>
              <a:rPr lang="en-US" dirty="0"/>
              <a:t>, </a:t>
            </a:r>
            <a:r>
              <a:rPr lang="en-US" dirty="0" err="1"/>
              <a:t>isprivate</a:t>
            </a:r>
            <a:r>
              <a:rPr lang="en-US" dirty="0"/>
              <a:t>, latitude, longitude, </a:t>
            </a:r>
            <a:r>
              <a:rPr lang="en-US" dirty="0" err="1"/>
              <a:t>datetaken</a:t>
            </a:r>
            <a:r>
              <a:rPr lang="en-US" dirty="0"/>
              <a:t>, orientation, </a:t>
            </a:r>
            <a:r>
              <a:rPr lang="en-US" dirty="0" err="1"/>
              <a:t>mini_thumb_magic</a:t>
            </a:r>
            <a:r>
              <a:rPr lang="en-US" dirty="0"/>
              <a:t>, </a:t>
            </a:r>
            <a:r>
              <a:rPr lang="en-US" dirty="0" err="1"/>
              <a:t>bucket_id</a:t>
            </a:r>
            <a:r>
              <a:rPr lang="en-US" dirty="0"/>
              <a:t>, </a:t>
            </a:r>
            <a:r>
              <a:rPr lang="en-US" dirty="0" err="1"/>
              <a:t>bucket_display_name</a:t>
            </a:r>
            <a:r>
              <a:rPr lang="en-US" dirty="0"/>
              <a:t>, width, height]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MediaStore.Images.Media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Columns documented in </a:t>
            </a:r>
            <a:r>
              <a:rPr lang="en-US" dirty="0" err="1" smtClean="0"/>
              <a:t>ContentProvider</a:t>
            </a:r>
            <a:r>
              <a:rPr lang="en-US" dirty="0" smtClean="0"/>
              <a:t> classes and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" y="2209800"/>
            <a:ext cx="917052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8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MediaStore.Images.Media</a:t>
            </a:r>
            <a:r>
              <a:rPr lang="en-US" dirty="0" smtClean="0"/>
              <a:t>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4" y="1143000"/>
            <a:ext cx="522378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67" y="2971800"/>
            <a:ext cx="7661997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Columns returned with projection argument to query method that creates </a:t>
            </a:r>
            <a:r>
              <a:rPr lang="en-US" i="1" dirty="0" smtClean="0"/>
              <a:t>Cursor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04" y="2819400"/>
            <a:ext cx="9170504" cy="344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45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four primary application components:</a:t>
            </a:r>
          </a:p>
          <a:p>
            <a:pPr lvl="1"/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content providers / content resolvers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broadcast receivers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Data in </a:t>
            </a:r>
            <a:r>
              <a:rPr lang="en-US" dirty="0" err="1" smtClean="0"/>
              <a:t>Logcat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66190"/>
            <a:ext cx="8945038" cy="4929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1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ContentResolver</a:t>
            </a:r>
            <a:r>
              <a:rPr lang="en-US" dirty="0" smtClean="0"/>
              <a:t> query method creates and returns a </a:t>
            </a:r>
            <a:r>
              <a:rPr lang="en-US" b="1" i="1" dirty="0" smtClean="0"/>
              <a:t>Cursor</a:t>
            </a:r>
          </a:p>
          <a:p>
            <a:r>
              <a:rPr lang="en-US" dirty="0" smtClean="0"/>
              <a:t>Similar to a Database Cursor</a:t>
            </a:r>
          </a:p>
          <a:p>
            <a:pPr lvl="1"/>
            <a:r>
              <a:rPr lang="en-US" dirty="0" smtClean="0"/>
              <a:t>similar to Scanner or Iterator</a:t>
            </a:r>
          </a:p>
          <a:p>
            <a:r>
              <a:rPr lang="en-US" dirty="0" smtClean="0"/>
              <a:t>Move through the data (rows) one element at a time</a:t>
            </a:r>
          </a:p>
          <a:p>
            <a:r>
              <a:rPr lang="en-US" dirty="0" smtClean="0"/>
              <a:t>Process data with loop or bind cursor to a </a:t>
            </a:r>
            <a:r>
              <a:rPr lang="en-US" dirty="0" err="1" smtClean="0"/>
              <a:t>ListView</a:t>
            </a:r>
            <a:r>
              <a:rPr lang="en-US" dirty="0" smtClean="0"/>
              <a:t> with an 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5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from 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determine what type column data is in, use </a:t>
            </a:r>
            <a:r>
              <a:rPr lang="en-US" dirty="0" err="1" smtClean="0"/>
              <a:t>getX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refer to constants from </a:t>
            </a:r>
            <a:r>
              <a:rPr lang="en-US" dirty="0" err="1" smtClean="0"/>
              <a:t>ContentProvider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careful - some INTEGERS longs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69" y="4167682"/>
            <a:ext cx="6705600" cy="2766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685800" y="5105400"/>
            <a:ext cx="7162800" cy="9906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4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Selection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gets rows in table</a:t>
            </a:r>
          </a:p>
          <a:p>
            <a:r>
              <a:rPr lang="en-US" dirty="0" smtClean="0"/>
              <a:t>the selection criteria and selection </a:t>
            </a:r>
            <a:r>
              <a:rPr lang="en-US" dirty="0" err="1" smtClean="0"/>
              <a:t>args</a:t>
            </a:r>
            <a:r>
              <a:rPr lang="en-US" dirty="0" smtClean="0"/>
              <a:t> allow picking only certain rows</a:t>
            </a:r>
          </a:p>
          <a:p>
            <a:r>
              <a:rPr lang="en-US" dirty="0" smtClean="0"/>
              <a:t>essentially an SQL WHERE clause</a:t>
            </a:r>
          </a:p>
          <a:p>
            <a:pPr lvl="1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www.w3schools.com/sql/sql_where.asp</a:t>
            </a:r>
            <a:endParaRPr lang="en-US" sz="2800" dirty="0" smtClean="0"/>
          </a:p>
          <a:p>
            <a:r>
              <a:rPr lang="en-US" dirty="0" smtClean="0"/>
              <a:t>specify a criteria that must be met</a:t>
            </a:r>
          </a:p>
          <a:p>
            <a:r>
              <a:rPr lang="en-US" dirty="0" smtClean="0"/>
              <a:t>? is value filled in with </a:t>
            </a:r>
            <a:r>
              <a:rPr lang="en-US" dirty="0" err="1" smtClean="0"/>
              <a:t>selectionArgs</a:t>
            </a:r>
            <a:endParaRPr lang="en-US" dirty="0" smtClean="0"/>
          </a:p>
          <a:p>
            <a:pPr lvl="1"/>
            <a:r>
              <a:rPr lang="en-US" dirty="0" smtClean="0"/>
              <a:t>multiple criteria possible, AND, OR,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4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Selection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211763"/>
          </a:xfrm>
        </p:spPr>
        <p:txBody>
          <a:bodyPr/>
          <a:lstStyle/>
          <a:p>
            <a:r>
              <a:rPr lang="en-US" dirty="0" smtClean="0"/>
              <a:t>Instead of selecting all rows, only select rows with image size greater than some minimum value</a:t>
            </a:r>
          </a:p>
          <a:p>
            <a:pPr lvl="1"/>
            <a:r>
              <a:rPr lang="en-US" dirty="0" smtClean="0"/>
              <a:t>recall: null, null returns all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9064135" cy="324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11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00"/>
          <a:stretch/>
        </p:blipFill>
        <p:spPr bwMode="auto">
          <a:xfrm>
            <a:off x="2007704" y="934278"/>
            <a:ext cx="4879731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600200" y="2971800"/>
            <a:ext cx="1600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8800" y="4038600"/>
            <a:ext cx="1600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28800" y="1981200"/>
            <a:ext cx="1600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56522" y="4953000"/>
            <a:ext cx="1600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25487" y="5867400"/>
            <a:ext cx="1600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2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selectionCriteria</a:t>
            </a:r>
            <a:r>
              <a:rPr lang="en-US" dirty="0" smtClean="0"/>
              <a:t> and </a:t>
            </a:r>
            <a:r>
              <a:rPr lang="en-US" dirty="0" err="1" smtClean="0"/>
              <a:t>selectionArgs</a:t>
            </a:r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8991600" cy="5440363"/>
          </a:xfrm>
        </p:spPr>
        <p:txBody>
          <a:bodyPr>
            <a:normAutofit/>
          </a:bodyPr>
          <a:lstStyle/>
          <a:p>
            <a:r>
              <a:rPr lang="en-US" dirty="0" smtClean="0"/>
              <a:t>Why not just say:</a:t>
            </a:r>
          </a:p>
          <a:p>
            <a:pPr lvl="1"/>
            <a:r>
              <a:rPr lang="en-US" dirty="0" err="1" smtClean="0"/>
              <a:t>selectionCriteria</a:t>
            </a:r>
            <a:r>
              <a:rPr lang="en-US" dirty="0" smtClean="0"/>
              <a:t> = "</a:t>
            </a:r>
            <a:r>
              <a:rPr lang="en-US" dirty="0" err="1"/>
              <a:t>MediaStore.Images.Media.SIZE</a:t>
            </a:r>
            <a:r>
              <a:rPr lang="en-US" dirty="0"/>
              <a:t>  </a:t>
            </a:r>
            <a:r>
              <a:rPr lang="en-US" dirty="0" smtClean="0"/>
              <a:t>&gt; 1750000"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If selection criteria is based on user input, user could insert malicious SQL statements to attempt to delete data base table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sz="2600" dirty="0" smtClean="0"/>
              <a:t>" </a:t>
            </a:r>
            <a:r>
              <a:rPr lang="en-US" sz="2600" dirty="0" err="1"/>
              <a:t>MediaStore.Images.Media.SIZE</a:t>
            </a:r>
            <a:r>
              <a:rPr lang="en-US" sz="2600" dirty="0" smtClean="0"/>
              <a:t> &gt; </a:t>
            </a:r>
            <a:r>
              <a:rPr lang="en-US" sz="2600" dirty="0"/>
              <a:t>" + "nothing; DROP TABLE </a:t>
            </a:r>
            <a:r>
              <a:rPr lang="en-US" sz="2600" dirty="0" smtClean="0"/>
              <a:t>*;"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Data in </a:t>
            </a:r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columns to get from </a:t>
            </a:r>
            <a:r>
              <a:rPr lang="en-US" dirty="0" err="1" smtClean="0"/>
              <a:t>ContentProvider</a:t>
            </a:r>
            <a:endParaRPr lang="en-US" dirty="0" smtClean="0"/>
          </a:p>
          <a:p>
            <a:r>
              <a:rPr lang="en-US" dirty="0" smtClean="0"/>
              <a:t>Create view that will hold data</a:t>
            </a:r>
          </a:p>
          <a:p>
            <a:pPr lvl="1"/>
            <a:r>
              <a:rPr lang="en-US" dirty="0" smtClean="0"/>
              <a:t>one row</a:t>
            </a:r>
          </a:p>
          <a:p>
            <a:r>
              <a:rPr lang="en-US" dirty="0" smtClean="0"/>
              <a:t>Obtain cursor from </a:t>
            </a:r>
            <a:r>
              <a:rPr lang="en-US" dirty="0" err="1" smtClean="0"/>
              <a:t>ContentProvider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ListAdapter</a:t>
            </a:r>
            <a:r>
              <a:rPr lang="en-US" dirty="0" smtClean="0"/>
              <a:t> to convert data from Cursor to Views</a:t>
            </a:r>
          </a:p>
          <a:p>
            <a:r>
              <a:rPr lang="en-US" dirty="0" smtClean="0"/>
              <a:t>Sub class adapter to format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6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Data from </a:t>
            </a:r>
            <a:r>
              <a:rPr lang="en-US" dirty="0" err="1" smtClean="0"/>
              <a:t>ContentProvider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28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63477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6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Data from </a:t>
            </a:r>
            <a:r>
              <a:rPr lang="en-US" dirty="0" err="1"/>
              <a:t>ContentProvider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of </a:t>
            </a:r>
            <a:r>
              <a:rPr lang="en-US" dirty="0" err="1" smtClean="0"/>
              <a:t>populateListView</a:t>
            </a:r>
            <a:r>
              <a:rPr lang="en-US" dirty="0" smtClean="0"/>
              <a:t> from </a:t>
            </a:r>
            <a:r>
              <a:rPr lang="en-US" dirty="0" err="1" smtClean="0"/>
              <a:t>ListActivity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29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78" y="2057400"/>
            <a:ext cx="905256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26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Recall…</a:t>
            </a:r>
          </a:p>
          <a:p>
            <a:r>
              <a:rPr lang="en-US" dirty="0" smtClean="0"/>
              <a:t>Each application runs as a different user on the OS</a:t>
            </a:r>
          </a:p>
          <a:p>
            <a:r>
              <a:rPr lang="en-US" dirty="0" smtClean="0"/>
              <a:t>private files, user id, separate process with its own instance of the </a:t>
            </a:r>
            <a:r>
              <a:rPr lang="en-US" dirty="0" err="1" smtClean="0"/>
              <a:t>Dalvik</a:t>
            </a:r>
            <a:r>
              <a:rPr lang="en-US" dirty="0" smtClean="0"/>
              <a:t> VM</a:t>
            </a:r>
          </a:p>
          <a:p>
            <a:r>
              <a:rPr lang="en-US" dirty="0" smtClean="0"/>
              <a:t>Content Providers and Content Resolvers act as a bridge between applications to share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6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 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30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" y="1143000"/>
            <a:ext cx="8974121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85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31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77348"/>
            <a:ext cx="338328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81822"/>
            <a:ext cx="3497911" cy="5829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1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certain content providers require an application request permission</a:t>
            </a:r>
          </a:p>
          <a:p>
            <a:pPr lvl="1"/>
            <a:r>
              <a:rPr lang="en-US" dirty="0" smtClean="0"/>
              <a:t>so user aware what content the application will access and possibly modify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22" y="3505200"/>
            <a:ext cx="943639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5400"/>
            <a:ext cx="947283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19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Possible to update, insert, and delete data via a </a:t>
            </a:r>
            <a:r>
              <a:rPr lang="en-US" dirty="0" err="1" smtClean="0"/>
              <a:t>ContentProvider</a:t>
            </a:r>
            <a:endParaRPr lang="en-US" dirty="0" smtClean="0"/>
          </a:p>
          <a:p>
            <a:pPr lvl="1"/>
            <a:r>
              <a:rPr lang="en-US" dirty="0" smtClean="0"/>
              <a:t>CRUD</a:t>
            </a:r>
          </a:p>
          <a:p>
            <a:r>
              <a:rPr lang="en-US" dirty="0" smtClean="0"/>
              <a:t>insert, update, and delete methods part of </a:t>
            </a:r>
            <a:r>
              <a:rPr lang="en-US" dirty="0" err="1" smtClean="0"/>
              <a:t>ContentResolver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for example insert new calendar data or modify existing calendar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ContentProviders</a:t>
            </a:r>
            <a:r>
              <a:rPr lang="en-US" dirty="0" smtClean="0"/>
              <a:t> and 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Content Providers have common activities </a:t>
            </a:r>
          </a:p>
          <a:p>
            <a:r>
              <a:rPr lang="en-US" dirty="0" smtClean="0"/>
              <a:t>created </a:t>
            </a:r>
            <a:r>
              <a:rPr lang="en-US" dirty="0"/>
              <a:t> </a:t>
            </a:r>
            <a:r>
              <a:rPr lang="en-US" dirty="0" smtClean="0"/>
              <a:t>Intent Filters to handle the operation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Calendar has Intent Filter so other applications can add events</a:t>
            </a:r>
          </a:p>
          <a:p>
            <a:pPr lvl="1"/>
            <a:r>
              <a:rPr lang="en-US" dirty="0" smtClean="0"/>
              <a:t>opens form with data filled in, finish creation, go back to original app, event added to calendar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Event Add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52" y="1364974"/>
            <a:ext cx="9241387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0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Data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 don't want all the data from a Content Provider</a:t>
            </a:r>
          </a:p>
          <a:p>
            <a:pPr lvl="1"/>
            <a:r>
              <a:rPr lang="en-US" dirty="0" smtClean="0"/>
              <a:t>you want one piece of data, one row from the table</a:t>
            </a:r>
          </a:p>
          <a:p>
            <a:r>
              <a:rPr lang="en-US" dirty="0" smtClean="0"/>
              <a:t>must have the </a:t>
            </a:r>
            <a:r>
              <a:rPr lang="en-US" i="1" dirty="0" smtClean="0"/>
              <a:t>ID value </a:t>
            </a:r>
            <a:r>
              <a:rPr lang="en-US" dirty="0" smtClean="0"/>
              <a:t>of the row and the Content Provider must support this functionality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providers and contracts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Calendar Provider and Contact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providers</a:t>
            </a:r>
          </a:p>
          <a:p>
            <a:r>
              <a:rPr lang="en-US" dirty="0" smtClean="0"/>
              <a:t>Calendar and Contact data considered central to user experience</a:t>
            </a:r>
          </a:p>
          <a:p>
            <a:r>
              <a:rPr lang="en-US" dirty="0" smtClean="0"/>
              <a:t>Android has built in components to work with Calendar and Contact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to accommodate a wide range of data and manage as much data as possible for each contact</a:t>
            </a:r>
          </a:p>
          <a:p>
            <a:r>
              <a:rPr lang="en-US" dirty="0" smtClean="0"/>
              <a:t>flexible, powerful, … complicated</a:t>
            </a:r>
          </a:p>
          <a:p>
            <a:r>
              <a:rPr lang="en-US" dirty="0" smtClean="0"/>
              <a:t>provides </a:t>
            </a:r>
            <a:r>
              <a:rPr lang="en-US" i="1" dirty="0" smtClean="0"/>
              <a:t>contract classes </a:t>
            </a:r>
            <a:r>
              <a:rPr lang="en-US" dirty="0" smtClean="0"/>
              <a:t>to access and modify Contacts data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364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Standard mechanism / interface to allow code in one process (app, content resolver) to access data from another process (app, content provider)</a:t>
            </a:r>
          </a:p>
          <a:p>
            <a:pPr lvl="1"/>
            <a:r>
              <a:rPr lang="en-US" dirty="0" smtClean="0"/>
              <a:t>example, app to remind you to call certain people</a:t>
            </a:r>
          </a:p>
          <a:p>
            <a:pPr lvl="1"/>
            <a:r>
              <a:rPr lang="en-US" dirty="0" smtClean="0"/>
              <a:t>content resolver accesses call log to check last contact</a:t>
            </a:r>
          </a:p>
          <a:p>
            <a:r>
              <a:rPr lang="en-US" dirty="0"/>
              <a:t>m</a:t>
            </a:r>
            <a:r>
              <a:rPr lang="en-US" dirty="0" smtClean="0"/>
              <a:t>anage access to a structured data</a:t>
            </a:r>
          </a:p>
          <a:p>
            <a:r>
              <a:rPr lang="en-US" dirty="0" smtClean="0"/>
              <a:t>encapsulate the data and provide mechanisms for defining data security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apps that have content providers provide </a:t>
            </a:r>
            <a:r>
              <a:rPr lang="en-US" i="1" dirty="0" smtClean="0"/>
              <a:t>Contract classes</a:t>
            </a:r>
          </a:p>
          <a:p>
            <a:r>
              <a:rPr lang="en-US" dirty="0" smtClean="0"/>
              <a:t>"help work with Content provider Uris, column names, intent actions, and other features of the content provider"</a:t>
            </a:r>
          </a:p>
          <a:p>
            <a:r>
              <a:rPr lang="en-US" dirty="0" smtClean="0"/>
              <a:t>Adds a layer of abstraction and encapsulation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59276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nested classes</a:t>
            </a:r>
          </a:p>
          <a:p>
            <a:r>
              <a:rPr lang="en-US" dirty="0" smtClean="0"/>
              <a:t>Provide information on the tables in the content provider</a:t>
            </a:r>
          </a:p>
          <a:p>
            <a:r>
              <a:rPr lang="en-US" dirty="0" smtClean="0"/>
              <a:t>… and some convenience methods for accessing that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" y="990600"/>
            <a:ext cx="8958470" cy="35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2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abstraction</a:t>
            </a:r>
          </a:p>
          <a:p>
            <a:r>
              <a:rPr lang="en-US" dirty="0" smtClean="0"/>
              <a:t>Possible to create cursor and pull out the last time a contact was contacted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5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and Contacts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45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Calendar and Contacts data used by many of the apps on the device</a:t>
            </a:r>
          </a:p>
          <a:p>
            <a:r>
              <a:rPr lang="en-US" dirty="0" smtClean="0"/>
              <a:t>Each have their own APIs to perform CRUD operations</a:t>
            </a:r>
          </a:p>
          <a:p>
            <a:pPr lvl="1"/>
            <a:r>
              <a:rPr lang="en-US" dirty="0" smtClean="0"/>
              <a:t>create, read, update, delete</a:t>
            </a:r>
          </a:p>
          <a:p>
            <a:r>
              <a:rPr lang="en-US" dirty="0" smtClean="0"/>
              <a:t>Calendar provider has tables for</a:t>
            </a:r>
          </a:p>
          <a:p>
            <a:pPr lvl="1"/>
            <a:r>
              <a:rPr lang="en-US" dirty="0" smtClean="0"/>
              <a:t>Calendars, Events, Instances, Attendees, Reminders</a:t>
            </a:r>
          </a:p>
          <a:p>
            <a:r>
              <a:rPr lang="en-US" dirty="0" smtClean="0"/>
              <a:t>Contact provider manages as much data for each contact as possible leading to a complex organization</a:t>
            </a:r>
          </a:p>
          <a:p>
            <a:pPr lvl="1"/>
            <a:r>
              <a:rPr lang="en-US" dirty="0" smtClean="0"/>
              <a:t>multiple contract classes for retrieval and modification of contact data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1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content providers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ContentProvider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458200" cy="54403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It is possible to implement a </a:t>
            </a:r>
            <a:r>
              <a:rPr lang="en-US" dirty="0" err="1" smtClean="0"/>
              <a:t>ContentProvider</a:t>
            </a:r>
            <a:r>
              <a:rPr lang="en-US" dirty="0" smtClean="0"/>
              <a:t> for your app</a:t>
            </a:r>
          </a:p>
          <a:p>
            <a:r>
              <a:rPr lang="en-US" dirty="0" smtClean="0"/>
              <a:t>You may need / want to provide a </a:t>
            </a:r>
            <a:r>
              <a:rPr lang="en-US" dirty="0" err="1" smtClean="0"/>
              <a:t>ContentProvider</a:t>
            </a:r>
            <a:r>
              <a:rPr lang="en-US" dirty="0" smtClean="0"/>
              <a:t> if: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want to offer complex data or files to other applications.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want to allow users to copy complex data from your app into other apps.</a:t>
            </a:r>
          </a:p>
          <a:p>
            <a:pPr lvl="1"/>
            <a:r>
              <a:rPr lang="en-US" dirty="0"/>
              <a:t>You want to provide custom search suggestions using the search framework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 normally necessary until you create that million download app</a:t>
            </a:r>
          </a:p>
          <a:p>
            <a:r>
              <a:rPr lang="en-US" dirty="0" smtClean="0"/>
              <a:t>These are declared in manifest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6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3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Alternative approach to getting Cursor from a </a:t>
            </a:r>
            <a:r>
              <a:rPr lang="en-US" dirty="0" err="1" smtClean="0"/>
              <a:t>ContentProvider</a:t>
            </a:r>
            <a:endParaRPr lang="en-US" dirty="0" smtClean="0"/>
          </a:p>
          <a:p>
            <a:r>
              <a:rPr lang="en-US" dirty="0" smtClean="0"/>
              <a:t>Accessing data from </a:t>
            </a:r>
            <a:r>
              <a:rPr lang="en-US" dirty="0" err="1" smtClean="0"/>
              <a:t>ContentProvider</a:t>
            </a:r>
            <a:r>
              <a:rPr lang="en-US" dirty="0" smtClean="0"/>
              <a:t> may be a lengthy operation</a:t>
            </a:r>
          </a:p>
          <a:p>
            <a:pPr lvl="1"/>
            <a:r>
              <a:rPr lang="en-US" dirty="0" smtClean="0"/>
              <a:t>doing this on the UI thread may lead to ANR, unresponsiveness</a:t>
            </a:r>
          </a:p>
          <a:p>
            <a:r>
              <a:rPr lang="en-US" dirty="0" smtClean="0"/>
              <a:t>Loader interfaces and classes used to do this on a separate thread</a:t>
            </a:r>
          </a:p>
          <a:p>
            <a:pPr lvl="1"/>
            <a:r>
              <a:rPr lang="en-US" dirty="0" smtClean="0"/>
              <a:t>create their own </a:t>
            </a:r>
            <a:r>
              <a:rPr lang="en-US" dirty="0" err="1" smtClean="0"/>
              <a:t>AsynchTask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8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CursorLoader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12837"/>
            <a:ext cx="8915400" cy="5592763"/>
          </a:xfrm>
        </p:spPr>
        <p:txBody>
          <a:bodyPr>
            <a:normAutofit/>
          </a:bodyPr>
          <a:lstStyle/>
          <a:p>
            <a:r>
              <a:rPr lang="en-US" dirty="0" smtClean="0"/>
              <a:t>create a loader</a:t>
            </a:r>
          </a:p>
          <a:p>
            <a:pPr lvl="1"/>
            <a:r>
              <a:rPr lang="en-US" dirty="0" smtClean="0"/>
              <a:t>API level 11 or greater</a:t>
            </a:r>
          </a:p>
          <a:p>
            <a:pPr lvl="1"/>
            <a:r>
              <a:rPr lang="en-US" dirty="0" err="1" smtClean="0"/>
              <a:t>ListView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ListFragment</a:t>
            </a:r>
            <a:r>
              <a:rPr lang="en-US" dirty="0" smtClean="0"/>
              <a:t>, but not </a:t>
            </a:r>
            <a:r>
              <a:rPr lang="en-US" dirty="0" err="1" smtClean="0"/>
              <a:t>ListActivity</a:t>
            </a:r>
            <a:endParaRPr lang="en-US" dirty="0" smtClean="0"/>
          </a:p>
          <a:p>
            <a:r>
              <a:rPr lang="en-US" dirty="0" smtClean="0"/>
              <a:t>implement a class with the proper callback methods for when the </a:t>
            </a:r>
            <a:r>
              <a:rPr lang="en-US" dirty="0" err="1" smtClean="0"/>
              <a:t>CursorLoader</a:t>
            </a:r>
            <a:r>
              <a:rPr lang="en-US" dirty="0" smtClean="0"/>
              <a:t> is finished and data is ready for access</a:t>
            </a:r>
          </a:p>
          <a:p>
            <a:pPr lvl="1"/>
            <a:r>
              <a:rPr lang="en-US" sz="2600" dirty="0"/>
              <a:t>public Loader&lt;Cursor&gt; </a:t>
            </a:r>
            <a:r>
              <a:rPr lang="en-US" sz="2600" dirty="0" err="1"/>
              <a:t>onCreateLoader</a:t>
            </a:r>
            <a:r>
              <a:rPr lang="en-US" sz="2600" dirty="0"/>
              <a:t>(int id, Bundle </a:t>
            </a:r>
            <a:r>
              <a:rPr lang="en-US" sz="2600" dirty="0" err="1"/>
              <a:t>args</a:t>
            </a:r>
            <a:r>
              <a:rPr lang="en-US" sz="2600" dirty="0" smtClean="0"/>
              <a:t>)</a:t>
            </a:r>
          </a:p>
          <a:p>
            <a:pPr lvl="1"/>
            <a:r>
              <a:rPr lang="en-US" sz="2600" dirty="0"/>
              <a:t>public void </a:t>
            </a:r>
            <a:r>
              <a:rPr lang="en-US" sz="2600" dirty="0" err="1"/>
              <a:t>onLoadFinished</a:t>
            </a:r>
            <a:r>
              <a:rPr lang="en-US" sz="2600" dirty="0"/>
              <a:t>(Loader&lt;Cursor&gt; loader,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						Cursor </a:t>
            </a:r>
            <a:r>
              <a:rPr lang="en-US" sz="2600" dirty="0"/>
              <a:t>data</a:t>
            </a:r>
            <a:r>
              <a:rPr lang="en-US" sz="2600" dirty="0" smtClean="0"/>
              <a:t>)</a:t>
            </a:r>
          </a:p>
          <a:p>
            <a:pPr lvl="1"/>
            <a:r>
              <a:rPr lang="en-US" sz="2600" dirty="0"/>
              <a:t>public void </a:t>
            </a:r>
            <a:r>
              <a:rPr lang="en-US" sz="2600" dirty="0" err="1"/>
              <a:t>onLoaderReset</a:t>
            </a:r>
            <a:r>
              <a:rPr lang="en-US" sz="2600" dirty="0"/>
              <a:t>(Loader&lt;Cursor&gt; loader)</a:t>
            </a:r>
            <a:endParaRPr lang="en-US" sz="26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7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 Provider - Content Resolver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" y="1066800"/>
            <a:ext cx="3657600" cy="1981200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1701225"/>
            <a:ext cx="3304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Calendar App Data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-33130" y="4343400"/>
            <a:ext cx="3657600" cy="1981200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7870" y="5010834"/>
            <a:ext cx="2598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Call Log Data</a:t>
            </a:r>
            <a:endParaRPr lang="en-US" sz="3600" dirty="0"/>
          </a:p>
        </p:txBody>
      </p:sp>
      <p:sp>
        <p:nvSpPr>
          <p:cNvPr id="12" name="Oval 11"/>
          <p:cNvSpPr/>
          <p:nvPr/>
        </p:nvSpPr>
        <p:spPr>
          <a:xfrm>
            <a:off x="6924261" y="2934456"/>
            <a:ext cx="2209800" cy="1008965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62833" y="3146550"/>
            <a:ext cx="1692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Your App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 rot="969943">
            <a:off x="3756708" y="1905930"/>
            <a:ext cx="1386157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929236">
            <a:off x="3805043" y="1984106"/>
            <a:ext cx="1239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Content</a:t>
            </a:r>
            <a:br>
              <a:rPr lang="en-US" sz="2400" dirty="0" smtClean="0"/>
            </a:br>
            <a:r>
              <a:rPr lang="en-US" sz="2400" dirty="0" smtClean="0"/>
              <a:t>Provider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 rot="20678633">
            <a:off x="3561336" y="4520721"/>
            <a:ext cx="1334184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20637926">
            <a:off x="3608643" y="4606132"/>
            <a:ext cx="1239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Content</a:t>
            </a:r>
            <a:br>
              <a:rPr lang="en-US" sz="2400" dirty="0" smtClean="0"/>
            </a:br>
            <a:r>
              <a:rPr lang="en-US" sz="2400" dirty="0" smtClean="0"/>
              <a:t>Provider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 rot="969943">
            <a:off x="5084197" y="2418782"/>
            <a:ext cx="191293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929236">
            <a:off x="5316504" y="2398929"/>
            <a:ext cx="142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Content</a:t>
            </a:r>
            <a:br>
              <a:rPr lang="en-US" sz="2800" dirty="0" smtClean="0"/>
            </a:br>
            <a:r>
              <a:rPr lang="en-US" sz="2800" dirty="0" smtClean="0"/>
              <a:t>Resolver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 rot="20256079">
            <a:off x="4818106" y="3956748"/>
            <a:ext cx="2421994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20215372">
            <a:off x="5297382" y="3916192"/>
            <a:ext cx="171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Content</a:t>
            </a:r>
            <a:br>
              <a:rPr lang="en-US" sz="2400" dirty="0" smtClean="0"/>
            </a:br>
            <a:r>
              <a:rPr lang="en-US" sz="2400" dirty="0" smtClean="0"/>
              <a:t>Resolver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33800" y="2875982"/>
            <a:ext cx="2667000" cy="705419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609744" y="4421689"/>
            <a:ext cx="4174053" cy="150701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038597">
            <a:off x="4177461" y="3083660"/>
            <a:ext cx="924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20372928">
            <a:off x="4946282" y="5313761"/>
            <a:ext cx="924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432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5927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Many of the built in applications on devices have </a:t>
            </a:r>
            <a:r>
              <a:rPr lang="en-US" b="1" i="1" dirty="0" smtClean="0"/>
              <a:t>content providers </a:t>
            </a:r>
            <a:r>
              <a:rPr lang="en-US" dirty="0" smtClean="0"/>
              <a:t>to allow other apps to access data</a:t>
            </a:r>
          </a:p>
          <a:p>
            <a:r>
              <a:rPr lang="en-US" dirty="0" smtClean="0"/>
              <a:t>Examples of built in content providers</a:t>
            </a:r>
            <a:endParaRPr lang="en-US" dirty="0"/>
          </a:p>
          <a:p>
            <a:pPr lvl="1"/>
            <a:r>
              <a:rPr lang="en-US" dirty="0" err="1" smtClean="0"/>
              <a:t>AlarmClock</a:t>
            </a:r>
            <a:endParaRPr lang="en-US" dirty="0" smtClean="0"/>
          </a:p>
          <a:p>
            <a:pPr lvl="1"/>
            <a:r>
              <a:rPr lang="en-US" dirty="0" err="1" smtClean="0"/>
              <a:t>CalendarContract</a:t>
            </a:r>
            <a:r>
              <a:rPr lang="en-US" dirty="0" smtClean="0"/>
              <a:t> (API level 14)</a:t>
            </a:r>
          </a:p>
          <a:p>
            <a:pPr lvl="1"/>
            <a:r>
              <a:rPr lang="en-US" dirty="0" err="1" smtClean="0"/>
              <a:t>CallLog</a:t>
            </a:r>
            <a:r>
              <a:rPr lang="en-US" dirty="0" smtClean="0"/>
              <a:t> (sent and received calls)</a:t>
            </a:r>
          </a:p>
          <a:p>
            <a:pPr lvl="1"/>
            <a:r>
              <a:rPr lang="en-US" dirty="0" err="1" smtClean="0"/>
              <a:t>ContactsContract</a:t>
            </a:r>
            <a:endParaRPr lang="en-US" dirty="0" smtClean="0"/>
          </a:p>
          <a:p>
            <a:pPr lvl="1"/>
            <a:r>
              <a:rPr lang="en-US" dirty="0" err="1" smtClean="0"/>
              <a:t>MediaStore</a:t>
            </a:r>
            <a:r>
              <a:rPr lang="en-US" dirty="0" smtClean="0"/>
              <a:t> (audio / visual data)</a:t>
            </a:r>
          </a:p>
          <a:p>
            <a:pPr lvl="1"/>
            <a:r>
              <a:rPr lang="en-US" dirty="0" err="1" smtClean="0"/>
              <a:t>UserDictionary</a:t>
            </a:r>
            <a:endParaRPr lang="en-US" dirty="0" smtClean="0"/>
          </a:p>
          <a:p>
            <a:pPr lvl="1"/>
            <a:r>
              <a:rPr lang="en-US" dirty="0" err="1" smtClean="0"/>
              <a:t>VoicemailContract</a:t>
            </a:r>
            <a:endParaRPr lang="en-US" dirty="0" smtClean="0"/>
          </a:p>
          <a:p>
            <a:pPr lvl="1"/>
            <a:r>
              <a:rPr lang="en-US" dirty="0" smtClean="0"/>
              <a:t>many, many more</a:t>
            </a:r>
          </a:p>
          <a:p>
            <a:r>
              <a:rPr lang="en-US" sz="1900" dirty="0">
                <a:hlinkClick r:id="rId2"/>
              </a:rPr>
              <a:t>http://developer.android.com/reference/android/provider/package-summary.html</a:t>
            </a:r>
            <a:endParaRPr lang="en-US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access to a central data repository</a:t>
            </a:r>
          </a:p>
          <a:p>
            <a:pPr lvl="1"/>
            <a:r>
              <a:rPr lang="en-US" dirty="0" smtClean="0"/>
              <a:t>ability to read and write to centralized data</a:t>
            </a:r>
          </a:p>
          <a:p>
            <a:r>
              <a:rPr lang="en-US" dirty="0" smtClean="0"/>
              <a:t>data presented by Content Provider in the form of a table</a:t>
            </a:r>
          </a:p>
          <a:p>
            <a:pPr lvl="1"/>
            <a:r>
              <a:rPr lang="en-US" dirty="0" smtClean="0"/>
              <a:t>like table from relational database</a:t>
            </a:r>
          </a:p>
          <a:p>
            <a:r>
              <a:rPr lang="en-US" dirty="0" smtClean="0"/>
              <a:t>Each row in data table one "piece" of data in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3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from user dictionary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primary key optional</a:t>
            </a:r>
          </a:p>
          <a:p>
            <a:r>
              <a:rPr lang="en-US" dirty="0" smtClean="0"/>
              <a:t>_ID column required to bind data from provider to a </a:t>
            </a:r>
            <a:r>
              <a:rPr lang="en-US" dirty="0" err="1" smtClean="0"/>
              <a:t>ListView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3" y="1676400"/>
            <a:ext cx="6400800" cy="307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ConentProvider</a:t>
            </a:r>
            <a:r>
              <a:rPr lang="en-US" dirty="0" smtClean="0"/>
              <a:t>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Abstraction facilitated by having URI for data from content provider</a:t>
            </a:r>
          </a:p>
          <a:p>
            <a:r>
              <a:rPr lang="en-US" dirty="0" smtClean="0"/>
              <a:t>content://&lt;more to follow&gt; is the URI for the content</a:t>
            </a:r>
          </a:p>
          <a:p>
            <a:r>
              <a:rPr lang="en-US" dirty="0" smtClean="0"/>
              <a:t>Don't know where data (content is actually stored)</a:t>
            </a:r>
          </a:p>
          <a:p>
            <a:pPr lvl="1"/>
            <a:r>
              <a:rPr lang="en-US" dirty="0" err="1" smtClean="0"/>
              <a:t>sqlite</a:t>
            </a:r>
            <a:r>
              <a:rPr lang="en-US" dirty="0" smtClean="0"/>
              <a:t> data base, flat file, server accessible via network</a:t>
            </a:r>
          </a:p>
          <a:p>
            <a:r>
              <a:rPr lang="en-US" dirty="0" smtClean="0"/>
              <a:t>content://contacts/people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10345</TotalTime>
  <Words>1435</Words>
  <Application>Microsoft Office PowerPoint</Application>
  <PresentationFormat>On-screen Show (4:3)</PresentationFormat>
  <Paragraphs>273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CS371m - Mobile Computing</vt:lpstr>
      <vt:lpstr>Content Providers</vt:lpstr>
      <vt:lpstr>Android Applications</vt:lpstr>
      <vt:lpstr>Content Providers</vt:lpstr>
      <vt:lpstr>Content Provider - Content Resolver</vt:lpstr>
      <vt:lpstr>Content Providers</vt:lpstr>
      <vt:lpstr>Content Providers</vt:lpstr>
      <vt:lpstr>Example Table</vt:lpstr>
      <vt:lpstr>ConentProvider Theory</vt:lpstr>
      <vt:lpstr>using Content providers and content resolvers</vt:lpstr>
      <vt:lpstr>Accessing Data</vt:lpstr>
      <vt:lpstr>Using Content Providers</vt:lpstr>
      <vt:lpstr>Accessing Content via Provider</vt:lpstr>
      <vt:lpstr>Query</vt:lpstr>
      <vt:lpstr>Accessing Content via Provider</vt:lpstr>
      <vt:lpstr>MediaStore.Images.Media</vt:lpstr>
      <vt:lpstr>MediaStore.Images.Media</vt:lpstr>
      <vt:lpstr>MediaStore.Images.Media Columns</vt:lpstr>
      <vt:lpstr>Selection Columns</vt:lpstr>
      <vt:lpstr>Showing Data in Logcat</vt:lpstr>
      <vt:lpstr>Cursor</vt:lpstr>
      <vt:lpstr>Getting Data from Row</vt:lpstr>
      <vt:lpstr>Using Selection Criteria</vt:lpstr>
      <vt:lpstr>Using Selection Criteria</vt:lpstr>
      <vt:lpstr>Result</vt:lpstr>
      <vt:lpstr>Why selectionCriteria and selectionArgs??</vt:lpstr>
      <vt:lpstr>Displaying Data in ListView</vt:lpstr>
      <vt:lpstr>Display Data from ContentProvider</vt:lpstr>
      <vt:lpstr>Display Data from ContentProvider</vt:lpstr>
      <vt:lpstr>Subclass Adapter</vt:lpstr>
      <vt:lpstr>Results</vt:lpstr>
      <vt:lpstr>Permissions</vt:lpstr>
      <vt:lpstr>Content Provider Capabilities</vt:lpstr>
      <vt:lpstr>ContentProviders and Intents</vt:lpstr>
      <vt:lpstr>Calendar Event Add</vt:lpstr>
      <vt:lpstr>Single Data Elements</vt:lpstr>
      <vt:lpstr>Special providers and contracts</vt:lpstr>
      <vt:lpstr>Calendar Provider and Contact Provider</vt:lpstr>
      <vt:lpstr>Contacts Provider</vt:lpstr>
      <vt:lpstr>Contracts</vt:lpstr>
      <vt:lpstr>Contacts Contract</vt:lpstr>
      <vt:lpstr>Contacts Contract</vt:lpstr>
      <vt:lpstr>Calendar and Contacts Providers</vt:lpstr>
      <vt:lpstr>creating content providers</vt:lpstr>
      <vt:lpstr>Creating ContentProvider</vt:lpstr>
      <vt:lpstr>LOADERS</vt:lpstr>
      <vt:lpstr>Loaders</vt:lpstr>
      <vt:lpstr>CursorLoader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Michael D. Scott</cp:lastModifiedBy>
  <cp:revision>417</cp:revision>
  <cp:lastPrinted>2012-01-30T16:00:04Z</cp:lastPrinted>
  <dcterms:created xsi:type="dcterms:W3CDTF">2012-01-17T18:47:14Z</dcterms:created>
  <dcterms:modified xsi:type="dcterms:W3CDTF">2016-05-25T20:55:24Z</dcterms:modified>
</cp:coreProperties>
</file>