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392" r:id="rId3"/>
    <p:sldId id="339" r:id="rId4"/>
    <p:sldId id="369" r:id="rId5"/>
    <p:sldId id="340" r:id="rId6"/>
    <p:sldId id="365" r:id="rId7"/>
    <p:sldId id="371" r:id="rId8"/>
    <p:sldId id="372" r:id="rId9"/>
    <p:sldId id="370" r:id="rId10"/>
    <p:sldId id="373" r:id="rId11"/>
    <p:sldId id="366" r:id="rId12"/>
    <p:sldId id="367" r:id="rId13"/>
    <p:sldId id="341" r:id="rId14"/>
    <p:sldId id="362" r:id="rId15"/>
    <p:sldId id="363" r:id="rId16"/>
    <p:sldId id="364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407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8" r:id="rId52"/>
    <p:sldId id="368" r:id="rId53"/>
    <p:sldId id="259" r:id="rId54"/>
    <p:sldId id="291" r:id="rId55"/>
    <p:sldId id="260" r:id="rId56"/>
    <p:sldId id="295" r:id="rId57"/>
    <p:sldId id="296" r:id="rId58"/>
    <p:sldId id="261" r:id="rId59"/>
    <p:sldId id="262" r:id="rId60"/>
    <p:sldId id="263" r:id="rId61"/>
    <p:sldId id="264" r:id="rId62"/>
    <p:sldId id="265" r:id="rId63"/>
    <p:sldId id="266" r:id="rId64"/>
    <p:sldId id="267" r:id="rId65"/>
    <p:sldId id="268" r:id="rId66"/>
    <p:sldId id="297" r:id="rId67"/>
    <p:sldId id="298" r:id="rId68"/>
    <p:sldId id="374" r:id="rId69"/>
    <p:sldId id="299" r:id="rId70"/>
    <p:sldId id="300" r:id="rId71"/>
    <p:sldId id="301" r:id="rId72"/>
    <p:sldId id="302" r:id="rId73"/>
    <p:sldId id="333" r:id="rId74"/>
    <p:sldId id="334" r:id="rId75"/>
    <p:sldId id="304" r:id="rId76"/>
    <p:sldId id="303" r:id="rId77"/>
    <p:sldId id="329" r:id="rId78"/>
    <p:sldId id="330" r:id="rId79"/>
    <p:sldId id="331" r:id="rId80"/>
    <p:sldId id="332" r:id="rId81"/>
    <p:sldId id="335" r:id="rId82"/>
    <p:sldId id="336" r:id="rId83"/>
    <p:sldId id="337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4" r:id="rId93"/>
    <p:sldId id="383" r:id="rId94"/>
    <p:sldId id="385" r:id="rId95"/>
    <p:sldId id="386" r:id="rId96"/>
    <p:sldId id="387" r:id="rId97"/>
    <p:sldId id="388" r:id="rId98"/>
    <p:sldId id="389" r:id="rId99"/>
    <p:sldId id="390" r:id="rId100"/>
    <p:sldId id="391" r:id="rId101"/>
    <p:sldId id="338" r:id="rId102"/>
    <p:sldId id="270" r:id="rId103"/>
    <p:sldId id="305" r:id="rId104"/>
    <p:sldId id="318" r:id="rId105"/>
    <p:sldId id="317" r:id="rId106"/>
    <p:sldId id="274" r:id="rId107"/>
    <p:sldId id="275" r:id="rId108"/>
    <p:sldId id="276" r:id="rId109"/>
    <p:sldId id="277" r:id="rId110"/>
    <p:sldId id="278" r:id="rId111"/>
    <p:sldId id="279" r:id="rId112"/>
    <p:sldId id="280" r:id="rId113"/>
    <p:sldId id="281" r:id="rId114"/>
    <p:sldId id="282" r:id="rId115"/>
    <p:sldId id="283" r:id="rId116"/>
    <p:sldId id="284" r:id="rId117"/>
    <p:sldId id="285" r:id="rId118"/>
    <p:sldId id="286" r:id="rId119"/>
    <p:sldId id="288" r:id="rId120"/>
    <p:sldId id="289" r:id="rId121"/>
    <p:sldId id="287" r:id="rId122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6547" autoAdjust="0"/>
  </p:normalViewPr>
  <p:slideViewPr>
    <p:cSldViewPr>
      <p:cViewPr varScale="1">
        <p:scale>
          <a:sx n="81" d="100"/>
          <a:sy n="81" d="100"/>
        </p:scale>
        <p:origin x="151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921462/listview-reusing-views-when-i-dont-want-it-to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8jj5e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ore-resour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eloper.android.com/guide/topics/ui/controls/butt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developer.android.com/reference/android/widget/SeekBar.OnSeekBarChangeListener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gizol.com/2006/12/margin-vs-padding-css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mproving-layouts/smooth-scrolling.html#ViewHolder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4141" y="3585061"/>
            <a:ext cx="4495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User Interface Basics</a:t>
            </a: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Via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Screen in your app will likely have an xml layout file</a:t>
            </a:r>
          </a:p>
          <a:p>
            <a:r>
              <a:rPr lang="en-US" dirty="0" smtClean="0"/>
              <a:t>describes the container and widgets on the screen / UI</a:t>
            </a:r>
          </a:p>
          <a:p>
            <a:r>
              <a:rPr lang="en-US" dirty="0" smtClean="0"/>
              <a:t>Edit xml or use drag and drop editor</a:t>
            </a:r>
          </a:p>
          <a:p>
            <a:r>
              <a:rPr lang="en-US" dirty="0" smtClean="0"/>
              <a:t>alter container and layout attributes for the set up you want</a:t>
            </a:r>
          </a:p>
          <a:p>
            <a:r>
              <a:rPr lang="en-US" dirty="0" smtClean="0"/>
              <a:t>we will then access and manipulate the container and widgets in our Java code associated with the UI /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r>
              <a:rPr lang="en-US" dirty="0"/>
              <a:t>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attaching a holder to the row Views is to avoid calling </a:t>
            </a:r>
            <a:r>
              <a:rPr lang="en-US" dirty="0" err="1" smtClean="0"/>
              <a:t>findViewById</a:t>
            </a:r>
            <a:r>
              <a:rPr lang="en-US" dirty="0" smtClean="0"/>
              <a:t>() again</a:t>
            </a:r>
          </a:p>
          <a:p>
            <a:pPr lvl="1"/>
            <a:r>
              <a:rPr lang="en-US" dirty="0" smtClean="0"/>
              <a:t>can be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235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of </a:t>
            </a:r>
            <a:r>
              <a:rPr lang="en-US" dirty="0" err="1" smtClean="0"/>
              <a:t>ListView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HERE FOR intercepting the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items: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http://stackoverflow.com/questions/6921462/listview-reusing-views-when-i-dont-want-it-to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T</a:t>
            </a:r>
            <a:r>
              <a:rPr lang="en-US" dirty="0" smtClean="0"/>
              <a:t>abbed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0958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a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TabWidget</a:t>
            </a:r>
            <a:endParaRPr lang="en-US" dirty="0" smtClean="0"/>
          </a:p>
          <a:p>
            <a:r>
              <a:rPr lang="en-US" dirty="0" err="1" smtClean="0"/>
              <a:t>TabHost</a:t>
            </a:r>
            <a:r>
              <a:rPr lang="en-US" dirty="0" smtClean="0"/>
              <a:t> consists of </a:t>
            </a:r>
            <a:r>
              <a:rPr lang="en-US" dirty="0" err="1" smtClean="0"/>
              <a:t>TabSpecs</a:t>
            </a:r>
            <a:endParaRPr lang="en-US" dirty="0" smtClean="0"/>
          </a:p>
          <a:p>
            <a:r>
              <a:rPr lang="en-US" dirty="0" smtClean="0"/>
              <a:t>can use a </a:t>
            </a:r>
            <a:r>
              <a:rPr lang="en-US" dirty="0" err="1" smtClean="0"/>
              <a:t>TabActivity</a:t>
            </a:r>
            <a:r>
              <a:rPr lang="en-US" dirty="0" smtClean="0"/>
              <a:t> to simplify some operations</a:t>
            </a:r>
          </a:p>
          <a:p>
            <a:r>
              <a:rPr lang="en-US" dirty="0" smtClean="0"/>
              <a:t>Tabs can be </a:t>
            </a:r>
          </a:p>
          <a:p>
            <a:pPr lvl="1"/>
            <a:r>
              <a:rPr lang="en-US" dirty="0" smtClean="0"/>
              <a:t>predefined View</a:t>
            </a:r>
          </a:p>
          <a:p>
            <a:pPr lvl="1"/>
            <a:r>
              <a:rPr lang="en-US" dirty="0" smtClean="0"/>
              <a:t>Activity launched via Intent</a:t>
            </a:r>
          </a:p>
          <a:p>
            <a:pPr lvl="1"/>
            <a:r>
              <a:rPr lang="en-US" dirty="0" smtClean="0"/>
              <a:t>generated View from </a:t>
            </a:r>
            <a:r>
              <a:rPr lang="en-US" dirty="0" err="1" smtClean="0"/>
              <a:t>TabContentFactory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0" y="1066800"/>
            <a:ext cx="3551583" cy="50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supports vertical scrolling</a:t>
            </a:r>
          </a:p>
          <a:p>
            <a:r>
              <a:rPr lang="en-US" dirty="0" smtClean="0"/>
              <a:t>Other views for Scrolling:</a:t>
            </a:r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for vertical scrolling</a:t>
            </a:r>
          </a:p>
          <a:p>
            <a:pPr lvl="1"/>
            <a:r>
              <a:rPr lang="en-US" dirty="0" err="1" smtClean="0"/>
              <a:t>HorizontalScrollView</a:t>
            </a:r>
            <a:endParaRPr lang="en-US" dirty="0" smtClean="0"/>
          </a:p>
          <a:p>
            <a:r>
              <a:rPr lang="en-US" dirty="0" smtClean="0"/>
              <a:t>Only one child View</a:t>
            </a:r>
          </a:p>
          <a:p>
            <a:pPr lvl="1"/>
            <a:r>
              <a:rPr lang="en-US" dirty="0" smtClean="0"/>
              <a:t>but could have children of its own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scroll through large image</a:t>
            </a:r>
          </a:p>
          <a:p>
            <a:pPr lvl="1"/>
            <a:r>
              <a:rPr lang="en-US" dirty="0" smtClean="0"/>
              <a:t>Linear Layout with lots of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UI Example -</a:t>
            </a:r>
            <a:br>
              <a:rPr lang="en-US" dirty="0" smtClean="0"/>
            </a:br>
            <a:r>
              <a:rPr lang="en-US" dirty="0" smtClean="0"/>
              <a:t>tip calculator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72968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6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- Wrap 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286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24200"/>
            <a:ext cx="4333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4800" y="2057400"/>
            <a:ext cx="8382000" cy="1066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5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04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67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747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9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04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754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002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7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- Match Parent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2296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0051" y="1733550"/>
            <a:ext cx="79248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5550"/>
            <a:ext cx="4495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995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</a:t>
            </a:r>
            <a:r>
              <a:rPr lang="en-US" smtClean="0"/>
              <a:t>to converts </a:t>
            </a:r>
            <a:r>
              <a:rPr lang="en-US" dirty="0" smtClean="0"/>
              <a:t>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0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and Android Studio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for GUI design and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43174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05000"/>
            <a:ext cx="30956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048000"/>
            <a:ext cx="3048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2667000"/>
            <a:ext cx="6096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err="1" smtClean="0"/>
              <a:t>android:padding</a:t>
            </a:r>
            <a:r>
              <a:rPr lang="en-US" i="1" dirty="0" smtClean="0"/>
              <a:t>="20dp" </a:t>
            </a:r>
            <a:r>
              <a:rPr lang="en-US" dirty="0" smtClean="0"/>
              <a:t>appears in the xml file for the button and sets the given attribute to the specified value</a:t>
            </a:r>
            <a:endParaRPr lang="en-US" i="1" dirty="0"/>
          </a:p>
          <a:p>
            <a:r>
              <a:rPr lang="en-US" dirty="0" smtClean="0"/>
              <a:t>see </a:t>
            </a:r>
            <a:r>
              <a:rPr lang="en-US" dirty="0"/>
              <a:t>the view class </a:t>
            </a:r>
            <a:r>
              <a:rPr lang="en-US" dirty="0" smtClean="0"/>
              <a:t>or appropriate sub class for attributes</a:t>
            </a:r>
          </a:p>
          <a:p>
            <a:pPr lvl="1"/>
            <a:r>
              <a:rPr lang="en-US" dirty="0" smtClean="0"/>
              <a:t>a lot of attributes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tinyurl.com/y8jj5eo</a:t>
            </a:r>
            <a:endParaRPr lang="en-US" dirty="0" smtClean="0"/>
          </a:p>
          <a:p>
            <a:r>
              <a:rPr lang="en-US" dirty="0" smtClean="0"/>
              <a:t>attributes can be set in the xml and most can changed programmatically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90101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630569" y="1743670"/>
            <a:ext cx="2084431" cy="230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451282"/>
            <a:ext cx="2929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 layout xml file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5942" y="3352800"/>
            <a:ext cx="89916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627697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program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733800"/>
            <a:ext cx="938666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5400" y="5105400"/>
            <a:ext cx="687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Programmatically in Activity (Java code)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5211763"/>
          </a:xfrm>
        </p:spPr>
        <p:txBody>
          <a:bodyPr/>
          <a:lstStyle/>
          <a:p>
            <a:r>
              <a:rPr lang="en-US" dirty="0" err="1" smtClean="0"/>
              <a:t>android.widget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Not to be confused with application widgets, mini versions of applications</a:t>
            </a:r>
          </a:p>
          <a:p>
            <a:r>
              <a:rPr lang="en-US" dirty="0" smtClean="0"/>
              <a:t>Still subclasses of View</a:t>
            </a:r>
          </a:p>
          <a:p>
            <a:r>
              <a:rPr lang="en-US" dirty="0" smtClean="0"/>
              <a:t>interactive components of the UI</a:t>
            </a:r>
          </a:p>
          <a:p>
            <a:pPr lvl="1"/>
            <a:r>
              <a:rPr lang="en-US" dirty="0" smtClean="0"/>
              <a:t>layouts are the</a:t>
            </a:r>
            <a:br>
              <a:rPr lang="en-US" dirty="0" smtClean="0"/>
            </a:br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16" y="4419600"/>
            <a:ext cx="5329784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6096000" cy="5211763"/>
          </a:xfrm>
        </p:spPr>
        <p:txBody>
          <a:bodyPr/>
          <a:lstStyle/>
          <a:p>
            <a:r>
              <a:rPr lang="en-US" dirty="0" smtClean="0"/>
              <a:t>Widgets can be added to the XML layout or at run time</a:t>
            </a:r>
          </a:p>
          <a:p>
            <a:r>
              <a:rPr lang="en-US" dirty="0" smtClean="0"/>
              <a:t>Add component in visual editor and XML code automatically generated</a:t>
            </a:r>
          </a:p>
          <a:p>
            <a:r>
              <a:rPr lang="en-US" dirty="0" smtClean="0"/>
              <a:t>tweak XML code as desired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4" y="1143000"/>
            <a:ext cx="2533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84" y="5257800"/>
            <a:ext cx="497099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3657600"/>
            <a:ext cx="1371600" cy="1600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 ever implemented a Graphical User Interface (GUI) as part of a program?</a:t>
            </a:r>
          </a:p>
          <a:p>
            <a:pPr marL="742950" indent="-742950">
              <a:buAutoNum type="alphaUcPeriod"/>
            </a:pPr>
            <a:r>
              <a:rPr lang="en-US" dirty="0" smtClean="0"/>
              <a:t>Yes, in another class.</a:t>
            </a:r>
          </a:p>
          <a:p>
            <a:pPr marL="742950" indent="-742950">
              <a:buAutoNum type="alphaUcPeriod"/>
            </a:pPr>
            <a:r>
              <a:rPr lang="en-US" dirty="0" smtClean="0"/>
              <a:t>Yes, at a job or internship.</a:t>
            </a:r>
          </a:p>
          <a:p>
            <a:pPr marL="742950" indent="-742950">
              <a:buAutoNum type="alphaUcPeriod"/>
            </a:pPr>
            <a:r>
              <a:rPr lang="en-US" dirty="0" smtClean="0"/>
              <a:t>Yes, on my own.</a:t>
            </a:r>
          </a:p>
          <a:p>
            <a:pPr marL="742950" indent="-742950">
              <a:buAutoNum type="alphaU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Controls - 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154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simple label</a:t>
            </a:r>
          </a:p>
          <a:p>
            <a:r>
              <a:rPr lang="en-US" dirty="0" smtClean="0"/>
              <a:t>display information, not for interaction</a:t>
            </a:r>
          </a:p>
          <a:p>
            <a:r>
              <a:rPr lang="en-US" dirty="0" smtClean="0"/>
              <a:t>common attributes: width, height, padding, visibility, text size, text color, background color</a:t>
            </a:r>
          </a:p>
          <a:p>
            <a:pPr lvl="1"/>
            <a:r>
              <a:rPr lang="en-US" dirty="0" smtClean="0"/>
              <a:t>units for width </a:t>
            </a:r>
            <a:r>
              <a:rPr lang="en-US" dirty="0"/>
              <a:t>/ height: </a:t>
            </a:r>
            <a:r>
              <a:rPr lang="en-US" dirty="0" err="1"/>
              <a:t>px</a:t>
            </a:r>
            <a:r>
              <a:rPr lang="en-US" dirty="0"/>
              <a:t> (pixels), </a:t>
            </a:r>
            <a:r>
              <a:rPr lang="en-US" dirty="0" err="1"/>
              <a:t>dp</a:t>
            </a:r>
            <a:r>
              <a:rPr lang="en-US"/>
              <a:t> </a:t>
            </a:r>
            <a:r>
              <a:rPr lang="en-US" smtClean="0"/>
              <a:t>or dip (density-independent </a:t>
            </a:r>
            <a:r>
              <a:rPr lang="en-US" dirty="0" smtClean="0"/>
              <a:t>pixels 160 </a:t>
            </a:r>
            <a:r>
              <a:rPr lang="en-US" smtClean="0"/>
              <a:t>dpi base), </a:t>
            </a:r>
            <a:r>
              <a:rPr lang="en-US" dirty="0" err="1"/>
              <a:t>sp</a:t>
            </a:r>
            <a:r>
              <a:rPr lang="en-US" dirty="0"/>
              <a:t> (scaled pixels based on preferred font size), in (inches), mm (millimeters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units: </a:t>
            </a:r>
            <a:r>
              <a:rPr lang="en-US" dirty="0" err="1" smtClean="0"/>
              <a:t>sp</a:t>
            </a:r>
            <a:r>
              <a:rPr lang="en-US" dirty="0" smtClean="0"/>
              <a:t> for font sizes and </a:t>
            </a:r>
            <a:r>
              <a:rPr lang="en-US" dirty="0" err="1" smtClean="0"/>
              <a:t>dp</a:t>
            </a:r>
            <a:r>
              <a:rPr lang="en-US" dirty="0" smtClean="0"/>
              <a:t> for everything else</a:t>
            </a:r>
          </a:p>
          <a:p>
            <a:pPr lvl="1"/>
            <a:r>
              <a:rPr lang="en-US" sz="1700" dirty="0">
                <a:hlinkClick r:id="rId2"/>
              </a:rPr>
              <a:t>http://developer.android.com/guide/topics/resources/more-resources.html#Dimension</a:t>
            </a:r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Other possible attributes:</a:t>
            </a:r>
          </a:p>
          <a:p>
            <a:r>
              <a:rPr lang="en-US" dirty="0" smtClean="0"/>
              <a:t>set number of lines of text that are visible</a:t>
            </a:r>
          </a:p>
          <a:p>
            <a:pPr lvl="1"/>
            <a:r>
              <a:rPr lang="en-US" dirty="0" err="1" smtClean="0"/>
              <a:t>android:lines</a:t>
            </a:r>
            <a:r>
              <a:rPr lang="en-US" dirty="0" smtClean="0"/>
              <a:t>="2"</a:t>
            </a:r>
          </a:p>
          <a:p>
            <a:r>
              <a:rPr lang="en-US" dirty="0" err="1" smtClean="0"/>
              <a:t>ellipssize</a:t>
            </a:r>
            <a:r>
              <a:rPr lang="en-US" dirty="0" smtClean="0"/>
              <a:t> attribute to add … instead of simply truncating text</a:t>
            </a:r>
          </a:p>
          <a:p>
            <a:r>
              <a:rPr lang="en-US" dirty="0" smtClean="0"/>
              <a:t>contextual links to email address, </a:t>
            </a:r>
            <a:r>
              <a:rPr lang="en-US" dirty="0" err="1" smtClean="0"/>
              <a:t>url</a:t>
            </a:r>
            <a:r>
              <a:rPr lang="en-US" dirty="0" smtClean="0"/>
              <a:t>, phone number,</a:t>
            </a:r>
          </a:p>
          <a:p>
            <a:pPr lvl="1"/>
            <a:r>
              <a:rPr lang="en-US" dirty="0" err="1" smtClean="0"/>
              <a:t>autolink</a:t>
            </a:r>
            <a:r>
              <a:rPr lang="en-US" dirty="0" smtClean="0"/>
              <a:t> attribute set to none, web, email, phone, map, or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 -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Text or icon or both on View</a:t>
            </a:r>
          </a:p>
          <a:p>
            <a:r>
              <a:rPr lang="en-US" dirty="0" smtClean="0"/>
              <a:t>button press triggers some action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android:onClick</a:t>
            </a:r>
            <a:r>
              <a:rPr lang="en-US" dirty="0" smtClean="0"/>
              <a:t> attribute in XML file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 create a </a:t>
            </a:r>
            <a:r>
              <a:rPr lang="en-US" dirty="0" err="1"/>
              <a:t>ClickListener</a:t>
            </a:r>
            <a:r>
              <a:rPr lang="en-US" dirty="0"/>
              <a:t> object, override </a:t>
            </a:r>
            <a:r>
              <a:rPr lang="en-US" dirty="0" err="1"/>
              <a:t>onClick</a:t>
            </a:r>
            <a:r>
              <a:rPr lang="en-US" dirty="0"/>
              <a:t> method, and register it with the </a:t>
            </a:r>
            <a:r>
              <a:rPr lang="en-US" dirty="0" smtClean="0"/>
              <a:t>checkbox</a:t>
            </a:r>
          </a:p>
          <a:p>
            <a:pPr lvl="2"/>
            <a:r>
              <a:rPr lang="en-US" dirty="0" smtClean="0"/>
              <a:t>typically done with </a:t>
            </a:r>
            <a:br>
              <a:rPr lang="en-US" dirty="0" smtClean="0"/>
            </a:br>
            <a:r>
              <a:rPr lang="en-US" dirty="0" smtClean="0"/>
              <a:t>anonymous inner class</a:t>
            </a:r>
            <a:endParaRPr lang="en-US" dirty="0"/>
          </a:p>
          <a:p>
            <a:pPr lvl="1"/>
            <a:r>
              <a:rPr lang="en-US" dirty="0" smtClean="0"/>
              <a:t>possible to customize</a:t>
            </a:r>
            <a:br>
              <a:rPr lang="en-US" dirty="0" smtClean="0"/>
            </a:br>
            <a:r>
              <a:rPr lang="en-US" dirty="0" smtClean="0"/>
              <a:t>appearance </a:t>
            </a:r>
            <a:r>
              <a:rPr lang="en-US" dirty="0"/>
              <a:t>of buttons</a:t>
            </a:r>
            <a:br>
              <a:rPr lang="en-US" dirty="0"/>
            </a:br>
            <a:r>
              <a:rPr lang="en-US" sz="1400" dirty="0">
                <a:hlinkClick r:id="rId2"/>
              </a:rPr>
              <a:t>http://developer.android.com/guide/topics/ui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controls/</a:t>
            </a:r>
            <a:r>
              <a:rPr lang="en-US" sz="1400" dirty="0" err="1" smtClean="0">
                <a:hlinkClick r:id="rId2"/>
              </a:rPr>
              <a:t>button.html#CustomBackground</a:t>
            </a:r>
            <a:endParaRPr lang="en-US" sz="1400" dirty="0" smtClean="0"/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733800" cy="274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 -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809"/>
            <a:ext cx="5562600" cy="52117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component</a:t>
            </a:r>
            <a:br>
              <a:rPr lang="en-US" dirty="0" smtClean="0"/>
            </a:br>
            <a:r>
              <a:rPr lang="en-US" dirty="0" smtClean="0"/>
              <a:t>to get information from</a:t>
            </a:r>
            <a:br>
              <a:rPr lang="en-US" dirty="0" smtClean="0"/>
            </a:br>
            <a:r>
              <a:rPr lang="en-US" dirty="0" smtClean="0"/>
              <a:t>the user</a:t>
            </a:r>
          </a:p>
          <a:p>
            <a:r>
              <a:rPr lang="en-US" dirty="0" smtClean="0"/>
              <a:t>long press brings up context menu 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35236"/>
            <a:ext cx="4563836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24" y="914400"/>
            <a:ext cx="37338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6136"/>
            <a:ext cx="2667000" cy="286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can span multiple </a:t>
            </a:r>
            <a:r>
              <a:rPr lang="en-US" dirty="0" smtClean="0"/>
              <a:t>lines via </a:t>
            </a:r>
            <a:r>
              <a:rPr lang="en-US" dirty="0" err="1" smtClean="0"/>
              <a:t>android:lines</a:t>
            </a:r>
            <a:r>
              <a:rPr lang="en-US" dirty="0" smtClean="0"/>
              <a:t> attribute</a:t>
            </a:r>
          </a:p>
          <a:p>
            <a:r>
              <a:rPr lang="en-US" b="1" dirty="0"/>
              <a:t>Text fields can have different input types, such as number, date, password, or email </a:t>
            </a:r>
            <a:r>
              <a:rPr lang="en-US" b="1" dirty="0" smtClean="0"/>
              <a:t>address</a:t>
            </a:r>
          </a:p>
          <a:p>
            <a:pPr lvl="1"/>
            <a:r>
              <a:rPr lang="en-US" dirty="0" err="1" smtClean="0"/>
              <a:t>android:inputType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affects what type of keyboard pops up for user and behaviors such as is every word capitalized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actions</a:t>
            </a:r>
          </a:p>
          <a:p>
            <a:pPr lvl="1"/>
            <a:r>
              <a:rPr lang="en-US" dirty="0"/>
              <a:t>specify action when input done</a:t>
            </a:r>
          </a:p>
          <a:p>
            <a:pPr lvl="1"/>
            <a:r>
              <a:rPr lang="en-US" dirty="0" err="1"/>
              <a:t>ime</a:t>
            </a:r>
            <a:r>
              <a:rPr lang="en-US" dirty="0"/>
              <a:t> = input method editor</a:t>
            </a:r>
          </a:p>
          <a:p>
            <a:r>
              <a:rPr lang="en-US" dirty="0" err="1"/>
              <a:t>android:imeOptions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err="1" smtClean="0"/>
              <a:t>actionNone</a:t>
            </a:r>
            <a:r>
              <a:rPr lang="en-US" dirty="0" smtClean="0"/>
              <a:t>, </a:t>
            </a:r>
            <a:r>
              <a:rPr lang="en-US" dirty="0" err="1" smtClean="0"/>
              <a:t>actionSearch</a:t>
            </a:r>
            <a:r>
              <a:rPr lang="en-US" dirty="0" smtClean="0"/>
              <a:t>, </a:t>
            </a:r>
            <a:r>
              <a:rPr lang="en-US" dirty="0" err="1" smtClean="0"/>
              <a:t>actionSend</a:t>
            </a:r>
            <a:r>
              <a:rPr lang="en-US" dirty="0" smtClean="0"/>
              <a:t>, others</a:t>
            </a:r>
          </a:p>
          <a:p>
            <a:pPr lvl="1"/>
            <a:r>
              <a:rPr lang="en-US" sz="1400" dirty="0">
                <a:hlinkClick r:id="rId2"/>
              </a:rPr>
              <a:t>http://developer.android.com/reference/android/widget/TextView.html#attr_android:imeOptions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Complete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Depending on </a:t>
            </a:r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 err="1" smtClean="0"/>
              <a:t>inputType</a:t>
            </a:r>
            <a:r>
              <a:rPr lang="en-US" dirty="0" smtClean="0"/>
              <a:t> suggestions can be displayed</a:t>
            </a:r>
          </a:p>
          <a:p>
            <a:pPr lvl="1"/>
            <a:r>
              <a:rPr lang="en-US" dirty="0" smtClean="0"/>
              <a:t>works on actual devices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classes exist for auto complete from list</a:t>
            </a:r>
          </a:p>
          <a:p>
            <a:pPr lvl="1"/>
            <a:r>
              <a:rPr lang="en-US" dirty="0" err="1"/>
              <a:t>AutoCompleteTextView</a:t>
            </a:r>
            <a:endParaRPr lang="en-US" dirty="0"/>
          </a:p>
          <a:p>
            <a:pPr lvl="2"/>
            <a:r>
              <a:rPr lang="en-US" dirty="0"/>
              <a:t>choose one option</a:t>
            </a:r>
          </a:p>
          <a:p>
            <a:pPr lvl="1"/>
            <a:r>
              <a:rPr lang="en-US" dirty="0" err="1"/>
              <a:t>MultiAutoCompleteTextView</a:t>
            </a:r>
            <a:endParaRPr lang="en-US" dirty="0"/>
          </a:p>
          <a:p>
            <a:pPr lvl="2"/>
            <a:r>
              <a:rPr lang="en-US" dirty="0"/>
              <a:t>choose multiple options (examples tags, colors)</a:t>
            </a:r>
          </a:p>
          <a:p>
            <a:pPr lvl="1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8" y="3409950"/>
            <a:ext cx="6877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we provide list of choices</a:t>
            </a:r>
          </a:p>
          <a:p>
            <a:pPr lvl="1"/>
            <a:r>
              <a:rPr lang="en-US" dirty="0" smtClean="0"/>
              <a:t>user provides list</a:t>
            </a:r>
          </a:p>
          <a:p>
            <a:r>
              <a:rPr lang="en-US" dirty="0" smtClean="0"/>
              <a:t>Developer list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ArrayAdapter</a:t>
            </a:r>
            <a:r>
              <a:rPr lang="en-US" dirty="0" smtClean="0"/>
              <a:t> connected to array</a:t>
            </a:r>
          </a:p>
          <a:p>
            <a:pPr lvl="1"/>
            <a:r>
              <a:rPr lang="en-US" dirty="0" smtClean="0"/>
              <a:t>best practice: put array in array.xml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 Using Array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4275" cy="57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142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38800" cy="5211763"/>
          </a:xfrm>
        </p:spPr>
        <p:txBody>
          <a:bodyPr/>
          <a:lstStyle/>
          <a:p>
            <a:r>
              <a:rPr lang="en-US" dirty="0" smtClean="0"/>
              <a:t>Auto complete option using device dictionary: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dictionary on emulator!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66707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6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Programming with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Widgets are an element in a Graphical User Interface (GUI)</a:t>
            </a:r>
          </a:p>
          <a:p>
            <a:pPr lvl="1"/>
            <a:r>
              <a:rPr lang="en-US" dirty="0" smtClean="0"/>
              <a:t>not to be confused with app widgets placed on the home screen, mini version of app</a:t>
            </a:r>
          </a:p>
          <a:p>
            <a:r>
              <a:rPr lang="en-US" dirty="0" smtClean="0"/>
              <a:t>Widgets are building blocks</a:t>
            </a:r>
          </a:p>
          <a:p>
            <a:r>
              <a:rPr lang="en-US" dirty="0" smtClean="0"/>
              <a:t>User interacts with a given widget</a:t>
            </a:r>
          </a:p>
          <a:p>
            <a:r>
              <a:rPr lang="en-US" b="1" u="sng" dirty="0" smtClean="0"/>
              <a:t>Often</a:t>
            </a:r>
            <a:r>
              <a:rPr lang="en-US" dirty="0" smtClean="0"/>
              <a:t> use prebuilt widgets</a:t>
            </a:r>
          </a:p>
          <a:p>
            <a:pPr lvl="1"/>
            <a:r>
              <a:rPr lang="en-US" dirty="0" smtClean="0"/>
              <a:t>Advanced developers create their own (Chris </a:t>
            </a:r>
            <a:r>
              <a:rPr lang="en-US" dirty="0" err="1" smtClean="0"/>
              <a:t>Renke</a:t>
            </a:r>
            <a:r>
              <a:rPr lang="en-US" smtClean="0"/>
              <a:t>, Square)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6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953000" cy="5211763"/>
          </a:xfrm>
        </p:spPr>
        <p:txBody>
          <a:bodyPr/>
          <a:lstStyle/>
          <a:p>
            <a:r>
              <a:rPr lang="en-US" dirty="0" smtClean="0"/>
              <a:t>Similar to auto complete, but user </a:t>
            </a:r>
            <a:r>
              <a:rPr lang="en-US" b="1" u="sng" dirty="0" smtClean="0"/>
              <a:t>must</a:t>
            </a:r>
            <a:r>
              <a:rPr lang="en-US" dirty="0" smtClean="0"/>
              <a:t> select from a set of choices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4542"/>
            <a:ext cx="3248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2861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Control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24554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6" y="3810000"/>
            <a:ext cx="46574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843" y="3079462"/>
            <a:ext cx="4104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arrays.xml in res/values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190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User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990600"/>
            <a:ext cx="72390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br>
              <a:rPr lang="en-US" dirty="0" smtClean="0"/>
            </a:br>
            <a:r>
              <a:rPr lang="en-US" dirty="0" err="1" smtClean="0"/>
              <a:t>android:onClick</a:t>
            </a:r>
            <a:r>
              <a:rPr lang="en-US" dirty="0" smtClean="0"/>
              <a:t> attribute or create a </a:t>
            </a:r>
            <a:r>
              <a:rPr lang="en-US" dirty="0" err="1" smtClean="0"/>
              <a:t>ClickListener</a:t>
            </a:r>
            <a:r>
              <a:rPr lang="en-US" dirty="0" smtClean="0"/>
              <a:t> object, override </a:t>
            </a:r>
            <a:r>
              <a:rPr lang="en-US" dirty="0" err="1" smtClean="0"/>
              <a:t>onClick</a:t>
            </a:r>
            <a:r>
              <a:rPr lang="en-US" dirty="0" smtClean="0"/>
              <a:t> method, and register it with the checkbox</a:t>
            </a:r>
          </a:p>
          <a:p>
            <a:r>
              <a:rPr lang="en-US" dirty="0" smtClean="0"/>
              <a:t>Switches </a:t>
            </a:r>
            <a:r>
              <a:rPr lang="en-US" dirty="0"/>
              <a:t>and </a:t>
            </a:r>
            <a:r>
              <a:rPr lang="en-US" dirty="0" err="1"/>
              <a:t>ToggleButton</a:t>
            </a:r>
            <a:endParaRPr lang="en-US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CheckBox</a:t>
            </a:r>
            <a:r>
              <a:rPr lang="en-US" dirty="0" smtClean="0"/>
              <a:t> with two states, but visually shows states</a:t>
            </a:r>
          </a:p>
          <a:p>
            <a:pPr lvl="1"/>
            <a:r>
              <a:rPr lang="en-US" dirty="0" smtClean="0"/>
              <a:t>on and off text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66800"/>
            <a:ext cx="5337313" cy="99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87468"/>
            <a:ext cx="3723861" cy="123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5470377"/>
            <a:ext cx="2335281" cy="122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42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RadioButton</a:t>
            </a:r>
            <a:r>
              <a:rPr lang="en-US" dirty="0"/>
              <a:t> and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105400" cy="5867400"/>
          </a:xfrm>
        </p:spPr>
        <p:txBody>
          <a:bodyPr/>
          <a:lstStyle/>
          <a:p>
            <a:r>
              <a:rPr lang="en-US" dirty="0" smtClean="0"/>
              <a:t>Select one option</a:t>
            </a:r>
            <a:br>
              <a:rPr lang="en-US" dirty="0" smtClean="0"/>
            </a:br>
            <a:r>
              <a:rPr lang="en-US" dirty="0" smtClean="0"/>
              <a:t>from a set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onClick</a:t>
            </a:r>
            <a:r>
              <a:rPr lang="en-US" dirty="0" smtClean="0"/>
              <a:t> method for each button</a:t>
            </a:r>
          </a:p>
          <a:p>
            <a:pPr lvl="1"/>
            <a:r>
              <a:rPr lang="en-US" dirty="0" smtClean="0"/>
              <a:t>generally same method</a:t>
            </a:r>
          </a:p>
          <a:p>
            <a:r>
              <a:rPr lang="en-US" dirty="0" smtClean="0"/>
              <a:t>Collected in </a:t>
            </a:r>
            <a:r>
              <a:rPr lang="en-US" dirty="0" err="1" smtClean="0"/>
              <a:t>RadioGroup</a:t>
            </a:r>
            <a:endParaRPr lang="en-US" dirty="0" smtClean="0"/>
          </a:p>
          <a:p>
            <a:pPr lvl="1"/>
            <a:r>
              <a:rPr lang="en-US" dirty="0" smtClean="0"/>
              <a:t>sub class of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vertical or horizontal orientation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3558209"/>
            <a:ext cx="41238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599"/>
            <a:ext cx="3611336" cy="23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69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err="1" smtClean="0"/>
              <a:t>TimePicker</a:t>
            </a:r>
            <a:r>
              <a:rPr lang="en-US" dirty="0" smtClean="0"/>
              <a:t> and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Typically displayed in a </a:t>
            </a:r>
            <a:r>
              <a:rPr lang="en-US" dirty="0" err="1" smtClean="0"/>
              <a:t>TimePickerDialog</a:t>
            </a:r>
            <a:r>
              <a:rPr lang="en-US" dirty="0" smtClean="0"/>
              <a:t> or </a:t>
            </a:r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smtClean="0"/>
              <a:t>dialogs are small windows that appear in front of the current activity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788701"/>
            <a:ext cx="6400800" cy="30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81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5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Variety of built in indicators in addition to TextView</a:t>
            </a:r>
          </a:p>
          <a:p>
            <a:r>
              <a:rPr lang="en-US" dirty="0" err="1"/>
              <a:t>ProgressBar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RatingBar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Chronometer</a:t>
            </a:r>
          </a:p>
          <a:p>
            <a:r>
              <a:rPr lang="en-US" dirty="0" err="1"/>
              <a:t>DigitalClock</a:t>
            </a:r>
            <a:endParaRPr lang="en-US" dirty="0"/>
          </a:p>
          <a:p>
            <a:r>
              <a:rPr lang="en-US" dirty="0" err="1"/>
              <a:t>AnalogClock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962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4" y="3352800"/>
            <a:ext cx="2088604" cy="16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94" y="5257800"/>
            <a:ext cx="2171700" cy="129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728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slider</a:t>
            </a:r>
          </a:p>
          <a:p>
            <a:r>
              <a:rPr lang="en-US" dirty="0" smtClean="0"/>
              <a:t>Subclass of progress bar</a:t>
            </a:r>
          </a:p>
          <a:p>
            <a:r>
              <a:rPr lang="en-US" dirty="0" smtClean="0"/>
              <a:t>implement a </a:t>
            </a:r>
            <a:r>
              <a:rPr lang="en-US" dirty="0" err="1" smtClean="0">
                <a:hlinkClick r:id="rId2"/>
              </a:rPr>
              <a:t>SeekBar.OnSeekBarChangeListener</a:t>
            </a:r>
            <a:r>
              <a:rPr lang="en-US" dirty="0" smtClean="0"/>
              <a:t> to respond to changes in setting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91112"/>
            <a:ext cx="3527175" cy="28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8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534400" cy="5211763"/>
          </a:xfrm>
        </p:spPr>
        <p:txBody>
          <a:bodyPr/>
          <a:lstStyle/>
          <a:p>
            <a:r>
              <a:rPr lang="en-US" dirty="0" smtClean="0"/>
              <a:t>What is the purpose of the xml files in the res/layout directory in an Android project?</a:t>
            </a:r>
          </a:p>
          <a:p>
            <a:pPr marL="742950" indent="-742950">
              <a:buAutoNum type="alphaUcPeriod"/>
            </a:pPr>
            <a:r>
              <a:rPr lang="en-US" dirty="0" smtClean="0"/>
              <a:t>define all the Java classes in the project</a:t>
            </a:r>
          </a:p>
          <a:p>
            <a:pPr marL="742950" indent="-742950">
              <a:buAutoNum type="alphaUcPeriod"/>
            </a:pPr>
            <a:r>
              <a:rPr lang="en-US" dirty="0" smtClean="0"/>
              <a:t>define user interfaces</a:t>
            </a:r>
          </a:p>
          <a:p>
            <a:pPr marL="742950" indent="-742950">
              <a:buAutoNum type="alphaUcPeriod"/>
            </a:pPr>
            <a:r>
              <a:rPr lang="en-US" dirty="0" smtClean="0"/>
              <a:t>localize String resources</a:t>
            </a:r>
          </a:p>
          <a:p>
            <a:pPr marL="742950" indent="-742950">
              <a:buAutoNum type="alphaUcPeriod"/>
            </a:pPr>
            <a:r>
              <a:rPr lang="en-US" dirty="0" smtClean="0"/>
              <a:t>store graphic image resources such as jpeg and </a:t>
            </a:r>
            <a:r>
              <a:rPr lang="en-US" dirty="0" err="1" smtClean="0"/>
              <a:t>png</a:t>
            </a:r>
            <a:r>
              <a:rPr lang="en-US" dirty="0" smtClean="0"/>
              <a:t> files</a:t>
            </a:r>
          </a:p>
          <a:p>
            <a:pPr marL="742950" indent="-742950">
              <a:buAutoNum type="alphaUcPeriod"/>
            </a:pPr>
            <a:r>
              <a:rPr lang="en-US" dirty="0" smtClean="0"/>
              <a:t>list the permissions the app requests</a:t>
            </a:r>
          </a:p>
          <a:p>
            <a:pPr marL="742950" indent="-742950"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widgets simply display information.</a:t>
            </a:r>
          </a:p>
          <a:p>
            <a:pPr lvl="1"/>
            <a:r>
              <a:rPr lang="en-US" dirty="0" smtClean="0"/>
              <a:t>TextView,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Many widgets respond to the user.</a:t>
            </a:r>
          </a:p>
          <a:p>
            <a:r>
              <a:rPr lang="en-US" dirty="0" smtClean="0"/>
              <a:t>We must implement code to respond to the user action.</a:t>
            </a:r>
          </a:p>
          <a:p>
            <a:r>
              <a:rPr lang="en-US" dirty="0" smtClean="0"/>
              <a:t>Typically we implement a listener and connect to the widget in code.</a:t>
            </a:r>
          </a:p>
          <a:p>
            <a:pPr lvl="1"/>
            <a:r>
              <a:rPr lang="en-US" dirty="0" smtClean="0"/>
              <a:t>logic / response in the code</a:t>
            </a:r>
          </a:p>
        </p:txBody>
      </p:sp>
    </p:spTree>
    <p:extLst>
      <p:ext uri="{BB962C8B-B14F-4D97-AF65-F5344CB8AC3E}">
        <p14:creationId xmlns:p14="http://schemas.microsoft.com/office/powerpoint/2010/main" val="197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r>
              <a:rPr lang="en-US" dirty="0" smtClean="0"/>
              <a:t>Including:</a:t>
            </a:r>
          </a:p>
          <a:p>
            <a:r>
              <a:rPr lang="en-US" dirty="0" smtClean="0"/>
              <a:t>Text Views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Check Boxes</a:t>
            </a:r>
          </a:p>
          <a:p>
            <a:r>
              <a:rPr lang="en-US" dirty="0" smtClean="0"/>
              <a:t>Spinners (drop down menus)</a:t>
            </a:r>
          </a:p>
          <a:p>
            <a:r>
              <a:rPr lang="en-US" dirty="0" smtClean="0"/>
              <a:t>and many, many more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31" y="1066800"/>
            <a:ext cx="366556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Display Random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41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to display crests of British Premier League Football teams</a:t>
            </a:r>
          </a:p>
          <a:p>
            <a:r>
              <a:rPr lang="en-US" dirty="0" smtClean="0"/>
              <a:t>Allow user to select team from spinner control</a:t>
            </a:r>
          </a:p>
          <a:p>
            <a:r>
              <a:rPr lang="en-US" dirty="0" smtClean="0"/>
              <a:t>Or, press button to display a random crest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328793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371600"/>
            <a:ext cx="149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TextView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2098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Spinner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776" y="3200400"/>
            <a:ext cx="15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ImageView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199" y="4114800"/>
            <a:ext cx="117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7086600" y="1524000"/>
            <a:ext cx="609600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1894820"/>
            <a:ext cx="1466848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3200" y="3200400"/>
            <a:ext cx="990600" cy="22574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29400" y="4233535"/>
            <a:ext cx="1085848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 XML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button reacts when pressed, but nothing happens</a:t>
            </a:r>
          </a:p>
          <a:p>
            <a:r>
              <a:rPr lang="en-US" dirty="0" smtClean="0"/>
              <a:t>Possible to disable button so it does not react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" y="1219200"/>
            <a:ext cx="90862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2628900"/>
            <a:ext cx="67056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r>
              <a:rPr lang="en-US" dirty="0" smtClean="0"/>
              <a:t>Hard way, create a listener and attach to the button</a:t>
            </a:r>
          </a:p>
          <a:p>
            <a:pPr lvl="1"/>
            <a:r>
              <a:rPr lang="en-US" dirty="0" smtClean="0"/>
              <a:t>shorter way exists for Views, but this approach is typical for many, many other widgets behaviors besides clicking</a:t>
            </a:r>
          </a:p>
          <a:p>
            <a:r>
              <a:rPr lang="en-US" dirty="0" smtClean="0"/>
              <a:t>Implement an </a:t>
            </a:r>
            <a:r>
              <a:rPr lang="en-US" dirty="0" err="1" smtClean="0"/>
              <a:t>onClickListener</a:t>
            </a:r>
            <a:r>
              <a:rPr lang="en-US" dirty="0" smtClean="0"/>
              <a:t> and attach to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Button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R.java file automatically generated and creates ids for resources in project folder</a:t>
            </a:r>
          </a:p>
          <a:p>
            <a:pPr lvl="1"/>
            <a:r>
              <a:rPr lang="en-US" dirty="0" smtClean="0"/>
              <a:t>if id attribute declared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6981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53087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0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Activity Layout /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 the GUI for an </a:t>
            </a:r>
            <a:r>
              <a:rPr lang="en-US" i="1" dirty="0" smtClean="0"/>
              <a:t>Activity </a:t>
            </a:r>
            <a:r>
              <a:rPr lang="en-US" dirty="0" smtClean="0"/>
              <a:t>is set in the </a:t>
            </a:r>
            <a:r>
              <a:rPr lang="en-US" dirty="0" err="1" smtClean="0"/>
              <a:t>onCreate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Typically a layout file is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content view will </a:t>
            </a:r>
            <a:r>
              <a:rPr lang="en-US" i="1" dirty="0" smtClean="0"/>
              <a:t>inflate</a:t>
            </a:r>
            <a:r>
              <a:rPr lang="en-US" dirty="0" smtClean="0"/>
              <a:t> runtime objects for all the widgets in the layout file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6651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33775"/>
            <a:ext cx="81971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71474" y="4467224"/>
            <a:ext cx="7477125" cy="66675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attach a listener we need a handle (reference) to the runtime object for the button (or desired widget)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7229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71475" y="4572001"/>
            <a:ext cx="5343526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findViewById</a:t>
            </a:r>
            <a:r>
              <a:rPr lang="en-US" dirty="0" smtClean="0"/>
              <a:t> returns a View object</a:t>
            </a:r>
          </a:p>
          <a:p>
            <a:pPr lvl="1"/>
            <a:r>
              <a:rPr lang="en-US" dirty="0" smtClean="0"/>
              <a:t>often necessary to cast to correct type</a:t>
            </a:r>
          </a:p>
          <a:p>
            <a:r>
              <a:rPr lang="en-US" dirty="0" smtClean="0"/>
              <a:t>A whole host of methods to access resources in your /res directory programmatically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219200"/>
            <a:ext cx="9429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attaching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setOnClickerListener</a:t>
            </a:r>
            <a:r>
              <a:rPr lang="en-US" dirty="0" smtClean="0"/>
              <a:t> is method that attaches the listener</a:t>
            </a:r>
          </a:p>
          <a:p>
            <a:r>
              <a:rPr lang="en-US" dirty="0" err="1" smtClean="0"/>
              <a:t>View.onClickListener</a:t>
            </a:r>
            <a:r>
              <a:rPr lang="en-US" dirty="0" smtClean="0"/>
              <a:t> is a Java interface with one method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We are implementing interface with an </a:t>
            </a:r>
            <a:r>
              <a:rPr lang="en-US" i="1" dirty="0" smtClean="0"/>
              <a:t>anonymous inner class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100005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49"/>
            <a:ext cx="9144000" cy="5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have an </a:t>
            </a:r>
            <a:r>
              <a:rPr lang="en-US" dirty="0" err="1" smtClean="0"/>
              <a:t>onClick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method to call when the View is clicked</a:t>
            </a:r>
          </a:p>
          <a:p>
            <a:r>
              <a:rPr lang="en-US" dirty="0" smtClean="0"/>
              <a:t>Can set </a:t>
            </a:r>
            <a:r>
              <a:rPr lang="en-US" dirty="0" err="1" smtClean="0"/>
              <a:t>onClick</a:t>
            </a:r>
            <a:r>
              <a:rPr lang="en-US" dirty="0" smtClean="0"/>
              <a:t> attribute to a method in Activity that is called when View is clicked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191000"/>
            <a:ext cx="6296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90600" y="6010275"/>
            <a:ext cx="5638800" cy="485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layout width</a:t>
            </a:r>
          </a:p>
          <a:p>
            <a:pPr lvl="1"/>
            <a:r>
              <a:rPr lang="en-US" dirty="0" smtClean="0"/>
              <a:t>layout height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</a:p>
          <a:p>
            <a:endParaRPr lang="en-US" dirty="0" smtClean="0"/>
          </a:p>
        </p:txBody>
      </p:sp>
      <p:pic>
        <p:nvPicPr>
          <p:cNvPr id="1026" name="Picture 2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31" y="1095375"/>
            <a:ext cx="5512338" cy="2590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1090"/>
            <a:ext cx="2362200" cy="16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062275"/>
            <a:ext cx="2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specified margin </a:t>
            </a:r>
            <a:br>
              <a:rPr lang="en-US" dirty="0" smtClean="0"/>
            </a:br>
            <a:r>
              <a:rPr lang="en-US" dirty="0" smtClean="0"/>
              <a:t>or padding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099344"/>
            <a:ext cx="2282496" cy="18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0900" y="6098916"/>
            <a:ext cx="28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Margin of 30dp</a:t>
            </a:r>
            <a:br>
              <a:rPr lang="en-US" dirty="0" smtClean="0"/>
            </a:br>
            <a:r>
              <a:rPr lang="en-US" dirty="0" smtClean="0"/>
              <a:t>(density independent pixels)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89606"/>
            <a:ext cx="2362200" cy="21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6048384"/>
            <a:ext cx="290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Margin of </a:t>
            </a:r>
            <a:r>
              <a:rPr lang="en-US" dirty="0" smtClean="0"/>
              <a:t>30dp, </a:t>
            </a:r>
          </a:p>
          <a:p>
            <a:r>
              <a:rPr lang="en-US" dirty="0" smtClean="0"/>
              <a:t>padding of 20dp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05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In Activity: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demo when method signature wrong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95400"/>
            <a:ext cx="8839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r>
              <a:rPr lang="en-US" dirty="0" smtClean="0"/>
              <a:t>What method do we use </a:t>
            </a:r>
            <a:r>
              <a:rPr lang="en-US" smtClean="0"/>
              <a:t>to </a:t>
            </a:r>
            <a:r>
              <a:rPr lang="en-US" smtClean="0"/>
              <a:t>associate </a:t>
            </a:r>
            <a:r>
              <a:rPr lang="en-US" dirty="0" smtClean="0"/>
              <a:t>a variable with the runtime object of a UI component declared in a layout xml file?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setContentView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startActivity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smtClean="0"/>
              <a:t>a constructor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findViewById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for widgets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view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r>
              <a:rPr lang="en-US" dirty="0" smtClean="0"/>
              <a:t> -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Layouts are subclasses of </a:t>
            </a:r>
            <a:r>
              <a:rPr lang="en-US" dirty="0" err="1" smtClean="0"/>
              <a:t>ViewGroup</a:t>
            </a:r>
            <a:endParaRPr lang="en-US" dirty="0"/>
          </a:p>
          <a:p>
            <a:r>
              <a:rPr lang="en-US" dirty="0" smtClean="0"/>
              <a:t>Still a view but doesn't actually draw anything</a:t>
            </a:r>
          </a:p>
          <a:p>
            <a:r>
              <a:rPr lang="en-US" dirty="0" smtClean="0"/>
              <a:t>serves as a container for other views</a:t>
            </a:r>
          </a:p>
          <a:p>
            <a:pPr lvl="1"/>
            <a:r>
              <a:rPr lang="en-US" dirty="0" smtClean="0"/>
              <a:t>similar to Java layout managers</a:t>
            </a:r>
          </a:p>
          <a:p>
            <a:r>
              <a:rPr lang="en-US" dirty="0" smtClean="0"/>
              <a:t>options on how sub views (and view groups) are arranged</a:t>
            </a:r>
          </a:p>
          <a:p>
            <a:r>
              <a:rPr lang="en-US" dirty="0" smtClean="0"/>
              <a:t>Useful Layouts: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RelativeLayout,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smtClean="0"/>
              <a:t>, DrawerLayout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  <a:p>
            <a:pPr lvl="1"/>
            <a:r>
              <a:rPr lang="en-US" dirty="0"/>
              <a:t>simplest type of layout object</a:t>
            </a:r>
          </a:p>
          <a:p>
            <a:pPr lvl="1"/>
            <a:r>
              <a:rPr lang="en-US" dirty="0"/>
              <a:t>fill with a single object (such as a picture) that can be switched in and out</a:t>
            </a:r>
          </a:p>
          <a:p>
            <a:pPr lvl="1"/>
            <a:r>
              <a:rPr lang="en-US" dirty="0"/>
              <a:t>child elements pinned to top left corner of screen and cannot be move</a:t>
            </a:r>
          </a:p>
          <a:p>
            <a:pPr lvl="1"/>
            <a:r>
              <a:rPr lang="en-US" dirty="0"/>
              <a:t>adding a new element / child draws over the last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20624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aligns child elements (such as buttons, edit text boxes, pictures, etc.) in a single direction</a:t>
            </a:r>
          </a:p>
          <a:p>
            <a:r>
              <a:rPr lang="en-US" dirty="0" smtClean="0"/>
              <a:t>orientation attribute defines direction:</a:t>
            </a:r>
          </a:p>
          <a:p>
            <a:pPr lvl="1"/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</a:t>
            </a:r>
            <a:r>
              <a:rPr lang="en-US" i="1" dirty="0" smtClean="0"/>
              <a:t>"</a:t>
            </a:r>
          </a:p>
          <a:p>
            <a:pPr lvl="1"/>
            <a:r>
              <a:rPr lang="en-US" dirty="0" smtClean="0"/>
              <a:t>attribute of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24" y="1066800"/>
            <a:ext cx="3247621" cy="534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previous slide demonstrates inflating a layout for an Activity </a:t>
            </a:r>
          </a:p>
          <a:p>
            <a:r>
              <a:rPr lang="en-US" dirty="0" smtClean="0"/>
              <a:t>… and programmatically changing an attribute of the layout (or view)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560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211763"/>
          </a:xfrm>
        </p:spPr>
        <p:txBody>
          <a:bodyPr/>
          <a:lstStyle/>
          <a:p>
            <a:r>
              <a:rPr lang="en-US" dirty="0" smtClean="0"/>
              <a:t>in xml, programmatically, and visual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754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983" y="990600"/>
            <a:ext cx="3886200" cy="5211763"/>
          </a:xfrm>
        </p:spPr>
        <p:txBody>
          <a:bodyPr/>
          <a:lstStyle/>
          <a:p>
            <a:r>
              <a:rPr lang="en-US" dirty="0" smtClean="0"/>
              <a:t>Child element's gravity attribute</a:t>
            </a:r>
          </a:p>
          <a:p>
            <a:pPr lvl="1"/>
            <a:r>
              <a:rPr lang="en-US" dirty="0" smtClean="0"/>
              <a:t>where to position in the outer container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39744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589049"/>
            <a:ext cx="96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2819400"/>
            <a:ext cx="914400" cy="769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7261" y="2133600"/>
            <a:ext cx="125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21244" y="2333551"/>
            <a:ext cx="936017" cy="92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8768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layout_weight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"importance" of a view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if set &gt; 0 takes up more of parent space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68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options:</a:t>
            </a:r>
          </a:p>
          <a:p>
            <a:r>
              <a:rPr lang="en-US" dirty="0" smtClean="0"/>
              <a:t>Specified (hard coded) size in </a:t>
            </a:r>
            <a:r>
              <a:rPr lang="en-US" dirty="0" err="1" smtClean="0"/>
              <a:t>dp</a:t>
            </a:r>
            <a:r>
              <a:rPr lang="en-US" dirty="0" smtClean="0"/>
              <a:t>, density independent pixels </a:t>
            </a:r>
          </a:p>
          <a:p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en-US" dirty="0" smtClean="0"/>
              <a:t>widget is just big enough to show content inside the widget (text, icon)</a:t>
            </a:r>
          </a:p>
          <a:p>
            <a:r>
              <a:rPr lang="en-US" dirty="0" err="1" smtClean="0"/>
              <a:t>match_parent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match my parent's size</a:t>
            </a:r>
          </a:p>
          <a:p>
            <a:pPr lvl="1"/>
            <a:r>
              <a:rPr lang="en-US" dirty="0" smtClean="0"/>
              <a:t>widgets stored in a </a:t>
            </a:r>
            <a:r>
              <a:rPr lang="en-US" i="1" dirty="0" smtClean="0"/>
              <a:t>container or </a:t>
            </a:r>
            <a:r>
              <a:rPr lang="en-US" i="1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Weight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7" y="2097107"/>
            <a:ext cx="2763105" cy="46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57" y="990600"/>
            <a:ext cx="3250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and bottom edit text weight of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</a:t>
            </a:r>
            <a:r>
              <a:rPr lang="en-US" sz="2800" dirty="0" smtClean="0"/>
              <a:t>weight 1 and </a:t>
            </a:r>
            <a:r>
              <a:rPr lang="en-US" sz="2800" dirty="0"/>
              <a:t>bottom edit text weight of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97107"/>
            <a:ext cx="2731076" cy="453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-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margins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5242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199" cy="5211763"/>
          </a:xfrm>
        </p:spPr>
        <p:txBody>
          <a:bodyPr/>
          <a:lstStyle/>
          <a:p>
            <a:r>
              <a:rPr lang="en-US" dirty="0" smtClean="0"/>
              <a:t>rows and columns</a:t>
            </a:r>
          </a:p>
          <a:p>
            <a:r>
              <a:rPr lang="en-US" dirty="0" smtClean="0"/>
              <a:t>rows normally </a:t>
            </a:r>
            <a:r>
              <a:rPr lang="en-US" dirty="0" err="1" smtClean="0"/>
              <a:t>TableRows</a:t>
            </a:r>
            <a:r>
              <a:rPr lang="en-US" dirty="0" smtClean="0"/>
              <a:t> (subclass of </a:t>
            </a:r>
            <a:r>
              <a:rPr lang="en-US" dirty="0" err="1" smtClean="0"/>
              <a:t>LinearLayout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TableRows</a:t>
            </a:r>
            <a:r>
              <a:rPr lang="en-US" dirty="0" smtClean="0"/>
              <a:t> contain other elements such as buttons, text,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3609"/>
            <a:ext cx="3406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children specify position relative to parent or to each other (specified by ID)</a:t>
            </a:r>
          </a:p>
          <a:p>
            <a:r>
              <a:rPr lang="en-US" dirty="0" smtClean="0"/>
              <a:t>First element listed is placed in "center" </a:t>
            </a:r>
          </a:p>
          <a:p>
            <a:r>
              <a:rPr lang="en-US" dirty="0" smtClean="0"/>
              <a:t>other elements placed based on position to other elements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96857"/>
            <a:ext cx="5181600" cy="2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 XML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" y="1447800"/>
            <a:ext cx="89598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RelativeLayout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39075" cy="45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Android 4.0</a:t>
            </a:r>
          </a:p>
          <a:p>
            <a:r>
              <a:rPr lang="en-US" dirty="0" smtClean="0"/>
              <a:t>child views / controls can span multiple rows and columns</a:t>
            </a:r>
          </a:p>
          <a:p>
            <a:pPr lvl="1"/>
            <a:r>
              <a:rPr lang="en-US" dirty="0" smtClean="0"/>
              <a:t>different than </a:t>
            </a:r>
            <a:r>
              <a:rPr lang="en-US" dirty="0" err="1" smtClean="0"/>
              <a:t>TableLayout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child views specify row and column they are in or what rows and columns they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Control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Layouts shown are useful for positioning UI elements</a:t>
            </a:r>
          </a:p>
          <a:p>
            <a:pPr lvl="1"/>
            <a:r>
              <a:rPr lang="en-US" dirty="0" smtClean="0"/>
              <a:t>the layouts themselves are not interactive although the child Views may be</a:t>
            </a:r>
          </a:p>
          <a:p>
            <a:r>
              <a:rPr lang="en-US" dirty="0" smtClean="0"/>
              <a:t>Other available layouts add a level of interactivity between the user and the child Views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Tabs with </a:t>
            </a:r>
            <a:r>
              <a:rPr lang="en-US" dirty="0" err="1" smtClean="0"/>
              <a:t>TabHost</a:t>
            </a:r>
            <a:r>
              <a:rPr lang="en-US" dirty="0" smtClean="0"/>
              <a:t>, </a:t>
            </a:r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HorizontalScrollView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and </a:t>
            </a:r>
            <a:r>
              <a:rPr lang="en-US" sz="2800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14400"/>
            <a:ext cx="5746941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Containers that display repetitive child Views 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vertical scroll, horizontal row entries, pick item</a:t>
            </a:r>
          </a:p>
          <a:p>
            <a:pPr lvl="1"/>
            <a:r>
              <a:rPr lang="en-US" dirty="0" smtClean="0"/>
              <a:t>consider using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specified number of rows and columns</a:t>
            </a:r>
          </a:p>
          <a:p>
            <a:r>
              <a:rPr lang="en-US" dirty="0" err="1" smtClean="0"/>
              <a:t>GalleryView</a:t>
            </a:r>
            <a:endParaRPr lang="en-US" dirty="0" smtClean="0"/>
          </a:p>
          <a:p>
            <a:pPr lvl="1"/>
            <a:r>
              <a:rPr lang="en-US" dirty="0" smtClean="0"/>
              <a:t>horizontal scrolling list, typically 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41" y="1066800"/>
            <a:ext cx="332085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Containers are used to organize multiple widgets into a structure</a:t>
            </a:r>
          </a:p>
          <a:p>
            <a:r>
              <a:rPr lang="en-US" dirty="0" smtClean="0"/>
              <a:t>Similar to layout managers in Java</a:t>
            </a:r>
          </a:p>
          <a:p>
            <a:r>
              <a:rPr lang="en-US" dirty="0" smtClean="0"/>
              <a:t>aka </a:t>
            </a:r>
            <a:r>
              <a:rPr lang="en-US" dirty="0" err="1" smtClean="0"/>
              <a:t>ViewGroups</a:t>
            </a:r>
            <a:endParaRPr lang="en-US" dirty="0" smtClean="0"/>
          </a:p>
          <a:p>
            <a:r>
              <a:rPr lang="en-US" dirty="0" smtClean="0"/>
              <a:t>Containers have children</a:t>
            </a:r>
          </a:p>
          <a:p>
            <a:r>
              <a:rPr lang="en-US" dirty="0" smtClean="0"/>
              <a:t>Children can be UI widgets or other containers</a:t>
            </a:r>
          </a:p>
          <a:p>
            <a:r>
              <a:rPr lang="en-US" dirty="0" smtClean="0"/>
              <a:t>Containers have a set of rules governing how it lays out its children in the screen space the container occupies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019800" cy="5867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and </a:t>
            </a:r>
            <a:r>
              <a:rPr lang="en-US" dirty="0" err="1" smtClean="0"/>
              <a:t>GalleryView</a:t>
            </a:r>
            <a:r>
              <a:rPr lang="en-US" dirty="0" smtClean="0"/>
              <a:t> are all sub classes of </a:t>
            </a:r>
            <a:r>
              <a:rPr lang="en-US" dirty="0" err="1" smtClean="0"/>
              <a:t>AdapterView</a:t>
            </a:r>
            <a:endParaRPr lang="en-US" dirty="0" smtClean="0"/>
          </a:p>
          <a:p>
            <a:r>
              <a:rPr lang="en-US" dirty="0" smtClean="0"/>
              <a:t>Adapter generates child Views from some data source and populates the larger View</a:t>
            </a:r>
          </a:p>
          <a:p>
            <a:r>
              <a:rPr lang="en-US" dirty="0" smtClean="0"/>
              <a:t>Most common Adapters</a:t>
            </a:r>
          </a:p>
          <a:p>
            <a:pPr lvl="1"/>
            <a:r>
              <a:rPr lang="en-US" dirty="0" err="1" smtClean="0"/>
              <a:t>CursorAdapter</a:t>
            </a:r>
            <a:r>
              <a:rPr lang="en-US" dirty="0" smtClean="0"/>
              <a:t> used when to read from database</a:t>
            </a:r>
          </a:p>
          <a:p>
            <a:pPr lvl="1"/>
            <a:r>
              <a:rPr lang="en-US" dirty="0" err="1" smtClean="0"/>
              <a:t>ArrayAdapter</a:t>
            </a:r>
            <a:r>
              <a:rPr lang="en-US" dirty="0" smtClean="0"/>
              <a:t> to read from resource, typically an XML file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2999"/>
            <a:ext cx="3124200" cy="44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an Adapter a layout is defined for each child element (View)</a:t>
            </a:r>
          </a:p>
          <a:p>
            <a:r>
              <a:rPr lang="en-US" dirty="0" smtClean="0"/>
              <a:t>The adapter creates Views based on layout for each element in data source and fills the containing View (List, Grid, Gallery) with the created Views</a:t>
            </a:r>
          </a:p>
          <a:p>
            <a:pPr lvl="1"/>
            <a:r>
              <a:rPr lang="en-US" dirty="0" smtClean="0"/>
              <a:t>binding</a:t>
            </a:r>
          </a:p>
          <a:p>
            <a:r>
              <a:rPr lang="en-US" dirty="0" smtClean="0"/>
              <a:t>child Views can be as simple as a TextView or more complex layouts / controls</a:t>
            </a:r>
          </a:p>
          <a:p>
            <a:pPr lvl="1"/>
            <a:r>
              <a:rPr lang="en-US" dirty="0" smtClean="0"/>
              <a:t>simple ones provided in </a:t>
            </a:r>
            <a:r>
              <a:rPr lang="en-US" dirty="0" err="1" smtClean="0"/>
              <a:t>android.R.layout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Adapter Example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0205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Source - countries resource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990600"/>
            <a:ext cx="6781800" cy="58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ListView</a:t>
            </a:r>
            <a:r>
              <a:rPr lang="en-US" dirty="0" smtClean="0"/>
              <a:t> filled with </a:t>
            </a:r>
            <a:r>
              <a:rPr lang="en-US" dirty="0" err="1" smtClean="0"/>
              <a:t>TextViews</a:t>
            </a:r>
            <a:endParaRPr lang="en-US" dirty="0" smtClean="0"/>
          </a:p>
          <a:p>
            <a:r>
              <a:rPr lang="en-US" dirty="0" err="1" smtClean="0"/>
              <a:t>TextViews</a:t>
            </a:r>
            <a:r>
              <a:rPr lang="en-US" dirty="0" smtClean="0"/>
              <a:t> store data from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15733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3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657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6004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Typically user can select one item of data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OnItemClickListener</a:t>
            </a:r>
            <a:r>
              <a:rPr lang="en-US" dirty="0" smtClean="0"/>
              <a:t> class and set it as the listener</a:t>
            </a:r>
          </a:p>
          <a:p>
            <a:pPr lvl="1"/>
            <a:r>
              <a:rPr lang="en-US" dirty="0" smtClean="0"/>
              <a:t>we will do this  a lot:</a:t>
            </a:r>
          </a:p>
          <a:p>
            <a:pPr lvl="1"/>
            <a:r>
              <a:rPr lang="en-US" dirty="0" smtClean="0"/>
              <a:t>create a class that implements some kind of listener</a:t>
            </a:r>
          </a:p>
          <a:p>
            <a:pPr lvl="1"/>
            <a:r>
              <a:rPr lang="en-US" dirty="0" smtClean="0"/>
              <a:t>register it with a control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Data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read data from resource file</a:t>
            </a:r>
          </a:p>
          <a:p>
            <a:r>
              <a:rPr lang="en-US" dirty="0" smtClean="0"/>
              <a:t>What if we want to update list view as data changes?</a:t>
            </a:r>
          </a:p>
          <a:p>
            <a:pPr lvl="1"/>
            <a:r>
              <a:rPr lang="en-US" dirty="0" smtClean="0"/>
              <a:t>add and remove items</a:t>
            </a:r>
            <a:endParaRPr lang="en-US" dirty="0"/>
          </a:p>
          <a:p>
            <a:r>
              <a:rPr lang="en-US" dirty="0" smtClean="0"/>
              <a:t>Example: remove countries from list and view when selected</a:t>
            </a:r>
          </a:p>
        </p:txBody>
      </p:sp>
    </p:spTree>
    <p:extLst>
      <p:ext uri="{BB962C8B-B14F-4D97-AF65-F5344CB8AC3E}">
        <p14:creationId xmlns:p14="http://schemas.microsoft.com/office/powerpoint/2010/main" val="247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serves as a bridge between a data source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Previous example, data was an array resource file</a:t>
            </a:r>
          </a:p>
          <a:p>
            <a:pPr lvl="1"/>
            <a:r>
              <a:rPr lang="en-US" dirty="0" smtClean="0"/>
              <a:t>resource file won't change</a:t>
            </a:r>
          </a:p>
          <a:p>
            <a:r>
              <a:rPr lang="en-US" dirty="0" smtClean="0"/>
              <a:t>Dump data to List (ArrayList) and create </a:t>
            </a:r>
            <a:r>
              <a:rPr lang="en-US" dirty="0" err="1" smtClean="0"/>
              <a:t>ArrayAdapter</a:t>
            </a:r>
            <a:r>
              <a:rPr lang="en-US" dirty="0" smtClean="0"/>
              <a:t> from that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3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Containers (</a:t>
            </a:r>
            <a:r>
              <a:rPr lang="en-US" dirty="0" err="1" smtClean="0"/>
              <a:t>ViewGroups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Widgets (Views)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9271"/>
            <a:ext cx="72440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720150"/>
            <a:ext cx="35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layout, for example a linear 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2089482"/>
            <a:ext cx="838200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55391"/>
            <a:ext cx="35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layout, for example a table 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1588" y="3324723"/>
            <a:ext cx="428212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133" y="5983069"/>
            <a:ext cx="314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TextViews</a:t>
            </a:r>
            <a:r>
              <a:rPr lang="en-US" dirty="0" smtClean="0">
                <a:solidFill>
                  <a:srgbClr val="FF0000"/>
                </a:solidFill>
              </a:rPr>
              <a:t> (labels), </a:t>
            </a:r>
            <a:r>
              <a:rPr lang="en-US" dirty="0" err="1" smtClean="0">
                <a:solidFill>
                  <a:srgbClr val="FF0000"/>
                </a:solidFill>
              </a:rPr>
              <a:t>ImageViews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Controls such as buttons, etc.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43055" y="5799335"/>
            <a:ext cx="620852" cy="288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4813546"/>
            <a:ext cx="1143000" cy="1169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33564" y="4813546"/>
            <a:ext cx="95836" cy="1164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95845" y="5978236"/>
            <a:ext cx="4195325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3299363" y="5957546"/>
            <a:ext cx="2390770" cy="3486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ArrayList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1295400"/>
            <a:ext cx="92520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Data on Select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1142999"/>
            <a:ext cx="9144000" cy="32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4" y="152400"/>
            <a:ext cx="3900488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36" y="1295400"/>
            <a:ext cx="50746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3329917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Toast</a:t>
            </a:r>
          </a:p>
          <a:p>
            <a:r>
              <a:rPr lang="en-US" sz="2800" dirty="0"/>
              <a:t>    "A toast provides simple feedback about an operation in a small popup</a:t>
            </a:r>
            <a:r>
              <a:rPr lang="en-US" sz="2800" dirty="0" smtClean="0"/>
              <a:t>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OnItemClickListener</a:t>
            </a:r>
            <a:r>
              <a:rPr lang="en-US" dirty="0" smtClean="0"/>
              <a:t> anonymous inner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0189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List View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each item in a list to have more than simple text?</a:t>
            </a:r>
          </a:p>
          <a:p>
            <a:r>
              <a:rPr lang="en-US" dirty="0" smtClean="0"/>
              <a:t>Let's add a switch to each </a:t>
            </a:r>
            <a:r>
              <a:rPr lang="en-US" dirty="0" err="1" smtClean="0"/>
              <a:t>ListView</a:t>
            </a:r>
            <a:r>
              <a:rPr lang="en-US" dirty="0" smtClean="0"/>
              <a:t> item to show if the Country listed is "safe" </a:t>
            </a:r>
            <a:br>
              <a:rPr lang="en-US" dirty="0" smtClean="0"/>
            </a:br>
            <a:r>
              <a:rPr lang="en-US" dirty="0" smtClean="0"/>
              <a:t>or not?</a:t>
            </a:r>
          </a:p>
          <a:p>
            <a:r>
              <a:rPr lang="en-US" dirty="0" smtClean="0"/>
              <a:t>Each View element in the list will be a horizontal linear layout with a TextView and a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726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6467475"/>
            <a:ext cx="3526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of layout file shown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use the complex layout for each </a:t>
            </a:r>
            <a:r>
              <a:rPr lang="en-US" dirty="0" err="1" smtClean="0"/>
              <a:t>ListView</a:t>
            </a:r>
            <a:r>
              <a:rPr lang="en-US" dirty="0" smtClean="0"/>
              <a:t> item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514600"/>
            <a:ext cx="96107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791200" y="4419600"/>
            <a:ext cx="1143000" cy="9906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429000" cy="5211763"/>
          </a:xfrm>
        </p:spPr>
        <p:txBody>
          <a:bodyPr/>
          <a:lstStyle/>
          <a:p>
            <a:r>
              <a:rPr lang="en-US" dirty="0" smtClean="0"/>
              <a:t>Looks okay.</a:t>
            </a:r>
          </a:p>
          <a:p>
            <a:r>
              <a:rPr lang="en-US" dirty="0" smtClean="0"/>
              <a:t>However...</a:t>
            </a:r>
          </a:p>
          <a:p>
            <a:r>
              <a:rPr lang="en-US" dirty="0" smtClean="0"/>
              <a:t>Scroll the list and notice all safe switches set to Yes!</a:t>
            </a:r>
          </a:p>
          <a:p>
            <a:r>
              <a:rPr lang="en-US" dirty="0" smtClean="0"/>
              <a:t>Flip a couple and scroll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3324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6700"/>
            <a:ext cx="8229600" cy="1143000"/>
          </a:xfrm>
        </p:spPr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6300"/>
            <a:ext cx="3390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3327" y="1447800"/>
            <a:ext cx="0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6219" y="3143250"/>
            <a:ext cx="111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Scroll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75262"/>
            <a:ext cx="33909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572000" y="4267200"/>
            <a:ext cx="4800600" cy="1447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6019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UH 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a </a:t>
            </a:r>
            <a:r>
              <a:rPr lang="en-US" dirty="0" err="1" smtClean="0"/>
              <a:t>ListView</a:t>
            </a:r>
            <a:r>
              <a:rPr lang="en-US" dirty="0" smtClean="0"/>
              <a:t> tied to contacts on a phone or some other possibly large data set.</a:t>
            </a:r>
          </a:p>
          <a:p>
            <a:r>
              <a:rPr lang="en-US" dirty="0" smtClean="0"/>
              <a:t>Some people have 1000's of contacts.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distinct object for every list element (the Views) would require a LOT of memory. </a:t>
            </a:r>
          </a:p>
          <a:p>
            <a:r>
              <a:rPr lang="en-US" dirty="0" smtClean="0"/>
              <a:t>So, the rows in a list view get </a:t>
            </a:r>
            <a:r>
              <a:rPr lang="en-US" b="1" i="1" dirty="0" smtClean="0"/>
              <a:t>recycled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Enough objects are created for the visible items, but as they scroll off the objects are reused and the data in the widgets is </a:t>
            </a:r>
            <a:r>
              <a:rPr lang="en-US" b="1" u="sng" dirty="0" smtClean="0"/>
              <a:t>reset</a:t>
            </a:r>
            <a:r>
              <a:rPr lang="en-US" dirty="0" smtClean="0"/>
              <a:t> to what the user should see.</a:t>
            </a:r>
          </a:p>
        </p:txBody>
      </p:sp>
    </p:spTree>
    <p:extLst>
      <p:ext uri="{BB962C8B-B14F-4D97-AF65-F5344CB8AC3E}">
        <p14:creationId xmlns:p14="http://schemas.microsoft.com/office/powerpoint/2010/main" val="22304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 can </a:t>
            </a:r>
            <a:r>
              <a:rPr lang="en-US" dirty="0" smtClean="0"/>
              <a:t>contain UI </a:t>
            </a:r>
            <a:r>
              <a:rPr lang="en-US" dirty="0"/>
              <a:t>elements </a:t>
            </a:r>
            <a:r>
              <a:rPr lang="en-US" dirty="0" smtClean="0"/>
              <a:t>(built in Android and programmer created)</a:t>
            </a:r>
            <a:endParaRPr lang="en-US" dirty="0"/>
          </a:p>
          <a:p>
            <a:r>
              <a:rPr lang="en-US" dirty="0" smtClean="0"/>
              <a:t>res/layout</a:t>
            </a:r>
          </a:p>
          <a:p>
            <a:r>
              <a:rPr lang="en-US" dirty="0" smtClean="0"/>
              <a:t>"Design by Declaration"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tools to parse XML to display result in a graphical way</a:t>
            </a:r>
          </a:p>
          <a:p>
            <a:pPr lvl="1"/>
            <a:r>
              <a:rPr lang="en-US" dirty="0" smtClean="0"/>
              <a:t>build drag and drop editors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06692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1103947"/>
            <a:ext cx="5664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switch on the row that contains Andorra to</a:t>
            </a:r>
          </a:p>
          <a:p>
            <a:r>
              <a:rPr lang="en-US" dirty="0" smtClean="0"/>
              <a:t>no. The we scrolled down the list. The List View item that</a:t>
            </a:r>
          </a:p>
          <a:p>
            <a:r>
              <a:rPr lang="en-US" dirty="0" smtClean="0"/>
              <a:t>contains Andorra is recycled. </a:t>
            </a:r>
          </a:p>
          <a:p>
            <a:r>
              <a:rPr lang="en-US" dirty="0" smtClean="0"/>
              <a:t>The adapter we are using automatically alters the text, but</a:t>
            </a:r>
          </a:p>
          <a:p>
            <a:r>
              <a:rPr lang="en-US" dirty="0" smtClean="0"/>
              <a:t>the switch is still set to no!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4" y="2600325"/>
            <a:ext cx="2362200" cy="42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95529" y="27432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05054" y="32766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14579" y="3124200"/>
            <a:ext cx="1867021" cy="1752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35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 of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track the status of </a:t>
            </a:r>
            <a:r>
              <a:rPr lang="en-US" b="1" i="1" dirty="0" smtClean="0"/>
              <a:t>safe</a:t>
            </a:r>
            <a:r>
              <a:rPr lang="en-US" dirty="0" smtClean="0"/>
              <a:t> for each country and change the switch position as appropriate when a list view item gets recycled</a:t>
            </a:r>
          </a:p>
          <a:p>
            <a:r>
              <a:rPr lang="en-US" dirty="0" smtClean="0"/>
              <a:t>This requires creating two classes:</a:t>
            </a:r>
          </a:p>
          <a:p>
            <a:pPr lvl="1"/>
            <a:r>
              <a:rPr lang="en-US" dirty="0" smtClean="0"/>
              <a:t>one to model the data for each row</a:t>
            </a:r>
          </a:p>
          <a:p>
            <a:pPr lvl="1"/>
            <a:r>
              <a:rPr lang="en-US" dirty="0" smtClean="0"/>
              <a:t>our own Adapter that extends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0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CountryRowData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nested class to model and track the data in a row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9"/>
            <a:ext cx="8429625" cy="436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266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 of </a:t>
            </a:r>
            <a:r>
              <a:rPr lang="en-US" dirty="0" err="1" smtClean="0"/>
              <a:t>CountryRowData</a:t>
            </a:r>
            <a:r>
              <a:rPr lang="en-US" dirty="0" smtClean="0"/>
              <a:t> objects and send to our new Adapter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34369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296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791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6625"/>
            <a:ext cx="9410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505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Changes to Switches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600200"/>
            <a:ext cx="9048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497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Switch to Correct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8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15400" cy="94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2400" y="3886200"/>
            <a:ext cx="8686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092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SafeAdapter</a:t>
            </a:r>
            <a:r>
              <a:rPr lang="en-US" dirty="0" smtClean="0"/>
              <a:t> class lets </a:t>
            </a:r>
            <a:r>
              <a:rPr lang="en-US" dirty="0" err="1" smtClean="0"/>
              <a:t>ArrayAdapter</a:t>
            </a:r>
            <a:r>
              <a:rPr lang="en-US" dirty="0" smtClean="0"/>
              <a:t> inflate and recycle the row</a:t>
            </a:r>
          </a:p>
          <a:p>
            <a:pPr lvl="1"/>
            <a:r>
              <a:rPr lang="en-US" dirty="0" smtClean="0"/>
              <a:t>call to </a:t>
            </a:r>
            <a:r>
              <a:rPr lang="en-US" dirty="0" err="1" smtClean="0"/>
              <a:t>super.getView</a:t>
            </a:r>
            <a:endParaRPr lang="en-US" dirty="0" smtClean="0"/>
          </a:p>
          <a:p>
            <a:pPr lvl="1"/>
            <a:r>
              <a:rPr lang="en-US" dirty="0" smtClean="0"/>
              <a:t>this will set the country name</a:t>
            </a:r>
          </a:p>
          <a:p>
            <a:pPr lvl="1"/>
            <a:r>
              <a:rPr lang="en-US" dirty="0" smtClean="0"/>
              <a:t>inflate = take an xml layout and create a runtime object to model it, measure and draw the object</a:t>
            </a:r>
          </a:p>
          <a:p>
            <a:r>
              <a:rPr lang="en-US" dirty="0" smtClean="0"/>
              <a:t>Then we check to see if we have a </a:t>
            </a:r>
            <a:r>
              <a:rPr lang="en-US" b="1" i="1" dirty="0" err="1" smtClean="0"/>
              <a:t>ViewHolder</a:t>
            </a:r>
            <a:r>
              <a:rPr lang="en-US" dirty="0" smtClean="0"/>
              <a:t> in the rows </a:t>
            </a:r>
            <a:r>
              <a:rPr lang="en-US" b="1" i="1" dirty="0" smtClean="0"/>
              <a:t>tag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58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don't have a </a:t>
            </a:r>
            <a:r>
              <a:rPr lang="en-US" dirty="0" err="1" smtClean="0">
                <a:hlinkClick r:id="rId2"/>
              </a:rPr>
              <a:t>ViewHolder</a:t>
            </a:r>
            <a:r>
              <a:rPr lang="en-US" dirty="0" smtClean="0"/>
              <a:t> for the current row we create one and associate it with the row</a:t>
            </a:r>
          </a:p>
          <a:p>
            <a:r>
              <a:rPr lang="en-US" dirty="0" smtClean="0"/>
              <a:t>We add a switch listener for the switch in the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77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and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(all GUI widgets are descendants of View) have a </a:t>
            </a:r>
            <a:r>
              <a:rPr lang="en-US" b="1" dirty="0" err="1" smtClean="0"/>
              <a:t>setTag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getTag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These methods allow us to associate an arbitrary object with the View (widget)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holder pattern </a:t>
            </a:r>
            <a:r>
              <a:rPr lang="en-US" dirty="0" smtClean="0"/>
              <a:t>uses the widget tag to hold an object which in turn holds each of child widgets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10870</TotalTime>
  <Words>2957</Words>
  <Application>Microsoft Office PowerPoint</Application>
  <PresentationFormat>On-screen Show (4:3)</PresentationFormat>
  <Paragraphs>564</Paragraphs>
  <Slides>121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4" baseType="lpstr">
      <vt:lpstr>Arial</vt:lpstr>
      <vt:lpstr>Calibri</vt:lpstr>
      <vt:lpstr>Office Theme</vt:lpstr>
      <vt:lpstr>CS371m - Mobile Computing</vt:lpstr>
      <vt:lpstr>Clicker Question</vt:lpstr>
      <vt:lpstr>UI Programming with Widgets</vt:lpstr>
      <vt:lpstr>Widgets</vt:lpstr>
      <vt:lpstr>Widget Attributes</vt:lpstr>
      <vt:lpstr>Size</vt:lpstr>
      <vt:lpstr>Containers</vt:lpstr>
      <vt:lpstr>Containers (ViewGroups)  and Widgets (Views)</vt:lpstr>
      <vt:lpstr>XML UI Configuration</vt:lpstr>
      <vt:lpstr>UI Via XML</vt:lpstr>
      <vt:lpstr>Size - Wrap Content</vt:lpstr>
      <vt:lpstr>Size - Match Parent</vt:lpstr>
      <vt:lpstr>Widgets and Android Studio </vt:lpstr>
      <vt:lpstr>Attributes</vt:lpstr>
      <vt:lpstr>Attributes</vt:lpstr>
      <vt:lpstr>PowerPoint Presentation</vt:lpstr>
      <vt:lpstr>TYPES OF WIDGETS</vt:lpstr>
      <vt:lpstr>Android Controls</vt:lpstr>
      <vt:lpstr>Adding Controls</vt:lpstr>
      <vt:lpstr>Common Controls - TextView</vt:lpstr>
      <vt:lpstr>TextView</vt:lpstr>
      <vt:lpstr>Common Controls - Button</vt:lpstr>
      <vt:lpstr>Common Controls - EditText</vt:lpstr>
      <vt:lpstr>EditText</vt:lpstr>
      <vt:lpstr>EditText</vt:lpstr>
      <vt:lpstr>Auto Complete Options</vt:lpstr>
      <vt:lpstr>AutoCompleteTextView</vt:lpstr>
      <vt:lpstr>AutoComplete Using Array</vt:lpstr>
      <vt:lpstr>EditText</vt:lpstr>
      <vt:lpstr>Spinner Controls</vt:lpstr>
      <vt:lpstr>Spinner Control</vt:lpstr>
      <vt:lpstr>Simple User Selections</vt:lpstr>
      <vt:lpstr>RadioButton and RadioGroup</vt:lpstr>
      <vt:lpstr>Pickers</vt:lpstr>
      <vt:lpstr>Indicators</vt:lpstr>
      <vt:lpstr>SeekBar</vt:lpstr>
      <vt:lpstr>Clicker</vt:lpstr>
      <vt:lpstr>interacting with widgets</vt:lpstr>
      <vt:lpstr>Interacting with Widgets</vt:lpstr>
      <vt:lpstr>Example - Display Random Image</vt:lpstr>
      <vt:lpstr>Button in XML layout file</vt:lpstr>
      <vt:lpstr>Responding to Button Press</vt:lpstr>
      <vt:lpstr>Accessing Button in Code</vt:lpstr>
      <vt:lpstr>Setting Activity Layout / GUI</vt:lpstr>
      <vt:lpstr>Accessing Layout Widget</vt:lpstr>
      <vt:lpstr>Accessing Layout Widget</vt:lpstr>
      <vt:lpstr>Creating and attaching a Listener</vt:lpstr>
      <vt:lpstr>onClick Logic</vt:lpstr>
      <vt:lpstr>Shortcut for Clicks</vt:lpstr>
      <vt:lpstr>Shortcut for Clicks</vt:lpstr>
      <vt:lpstr>Clicker</vt:lpstr>
      <vt:lpstr>containers for widgets  view groups</vt:lpstr>
      <vt:lpstr>ViewGroups - Layouts</vt:lpstr>
      <vt:lpstr>FrameLayout</vt:lpstr>
      <vt:lpstr>LinearLayout</vt:lpstr>
      <vt:lpstr>Activity and Layout</vt:lpstr>
      <vt:lpstr>Modifying Attributes</vt:lpstr>
      <vt:lpstr>Gravity Attribute</vt:lpstr>
      <vt:lpstr>Weight</vt:lpstr>
      <vt:lpstr>Another Weight Example</vt:lpstr>
      <vt:lpstr>LinearLayout - Horizontal Orientation</vt:lpstr>
      <vt:lpstr>TableLayout</vt:lpstr>
      <vt:lpstr>RelativeLayout</vt:lpstr>
      <vt:lpstr>RelativeLayout XML</vt:lpstr>
      <vt:lpstr>RelativeLayout XML</vt:lpstr>
      <vt:lpstr>GridLayout</vt:lpstr>
      <vt:lpstr>Container Control Classes</vt:lpstr>
      <vt:lpstr>Data driven containers  ListView and gridview</vt:lpstr>
      <vt:lpstr>Data Driven Containers</vt:lpstr>
      <vt:lpstr>AdapterView</vt:lpstr>
      <vt:lpstr>Adapters</vt:lpstr>
      <vt:lpstr>Typical Adapter Example</vt:lpstr>
      <vt:lpstr>Data Source - countries resource file</vt:lpstr>
      <vt:lpstr>TextView for Data</vt:lpstr>
      <vt:lpstr>ListView and GridView Results</vt:lpstr>
      <vt:lpstr>Selection Events</vt:lpstr>
      <vt:lpstr>Altering the Data and Display</vt:lpstr>
      <vt:lpstr>Altering Data</vt:lpstr>
      <vt:lpstr>Source Code</vt:lpstr>
      <vt:lpstr>Create ArrayList</vt:lpstr>
      <vt:lpstr>Alter Data on Select</vt:lpstr>
      <vt:lpstr>PowerPoint Presentation</vt:lpstr>
      <vt:lpstr>Creating a Toast</vt:lpstr>
      <vt:lpstr>More Complex List View Items</vt:lpstr>
      <vt:lpstr>PowerPoint Presentation</vt:lpstr>
      <vt:lpstr>Setting Adapter</vt:lpstr>
      <vt:lpstr>Result</vt:lpstr>
      <vt:lpstr>View Recycling</vt:lpstr>
      <vt:lpstr>View Recycling</vt:lpstr>
      <vt:lpstr>View Recycling</vt:lpstr>
      <vt:lpstr>Taking Control of Recycling</vt:lpstr>
      <vt:lpstr>CountryRowData</vt:lpstr>
      <vt:lpstr>New onCreate Method</vt:lpstr>
      <vt:lpstr>Extending ArrayAdapter</vt:lpstr>
      <vt:lpstr>Listening for Changes to Switches</vt:lpstr>
      <vt:lpstr>Set Switch to Correct Value</vt:lpstr>
      <vt:lpstr>Explanation of Adapter</vt:lpstr>
      <vt:lpstr>Explanation of Adapter</vt:lpstr>
      <vt:lpstr>ViewHolder and Tags</vt:lpstr>
      <vt:lpstr>ViewHolder and Tags</vt:lpstr>
      <vt:lpstr>Recycling of ListView Elements</vt:lpstr>
      <vt:lpstr>Other Layouts - Tabbed Layouts</vt:lpstr>
      <vt:lpstr>Scrolling</vt:lpstr>
      <vt:lpstr>Concrete UI Example - tip calculator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</vt:vector>
  </TitlesOfParts>
  <Company>University of Texas at Austin Computer Science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scottm</cp:lastModifiedBy>
  <cp:revision>193</cp:revision>
  <cp:lastPrinted>2012-01-30T16:00:04Z</cp:lastPrinted>
  <dcterms:created xsi:type="dcterms:W3CDTF">2012-01-17T18:47:14Z</dcterms:created>
  <dcterms:modified xsi:type="dcterms:W3CDTF">2017-01-27T18:18:28Z</dcterms:modified>
</cp:coreProperties>
</file>