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99" r:id="rId3"/>
    <p:sldId id="273" r:id="rId4"/>
    <p:sldId id="297" r:id="rId5"/>
    <p:sldId id="298" r:id="rId6"/>
    <p:sldId id="290" r:id="rId7"/>
    <p:sldId id="257" r:id="rId8"/>
    <p:sldId id="258" r:id="rId9"/>
    <p:sldId id="259" r:id="rId10"/>
    <p:sldId id="260" r:id="rId11"/>
    <p:sldId id="262" r:id="rId12"/>
    <p:sldId id="289" r:id="rId13"/>
    <p:sldId id="292" r:id="rId14"/>
    <p:sldId id="288" r:id="rId15"/>
    <p:sldId id="263" r:id="rId16"/>
    <p:sldId id="264" r:id="rId17"/>
    <p:sldId id="268" r:id="rId18"/>
    <p:sldId id="265" r:id="rId19"/>
    <p:sldId id="293" r:id="rId20"/>
    <p:sldId id="266" r:id="rId21"/>
    <p:sldId id="291" r:id="rId22"/>
    <p:sldId id="267" r:id="rId23"/>
    <p:sldId id="270" r:id="rId24"/>
    <p:sldId id="269" r:id="rId25"/>
    <p:sldId id="271" r:id="rId26"/>
    <p:sldId id="272" r:id="rId27"/>
    <p:sldId id="274" r:id="rId28"/>
    <p:sldId id="275" r:id="rId29"/>
    <p:sldId id="276" r:id="rId30"/>
    <p:sldId id="277" r:id="rId31"/>
    <p:sldId id="278" r:id="rId32"/>
    <p:sldId id="296" r:id="rId33"/>
    <p:sldId id="279" r:id="rId34"/>
    <p:sldId id="280" r:id="rId35"/>
    <p:sldId id="281" r:id="rId36"/>
    <p:sldId id="294" r:id="rId37"/>
    <p:sldId id="282" r:id="rId38"/>
    <p:sldId id="283" r:id="rId39"/>
    <p:sldId id="284" r:id="rId40"/>
    <p:sldId id="285" r:id="rId41"/>
    <p:sldId id="286" r:id="rId42"/>
    <p:sldId id="287" r:id="rId43"/>
    <p:sldId id="308" r:id="rId44"/>
    <p:sldId id="300" r:id="rId45"/>
    <p:sldId id="301" r:id="rId46"/>
    <p:sldId id="302" r:id="rId47"/>
    <p:sldId id="303" r:id="rId48"/>
    <p:sldId id="304" r:id="rId49"/>
    <p:sldId id="305" r:id="rId50"/>
    <p:sldId id="306" r:id="rId51"/>
    <p:sldId id="307" r:id="rId52"/>
  </p:sldIdLst>
  <p:sldSz cx="9144000" cy="6858000" type="screen4x3"/>
  <p:notesSz cx="9229725" cy="7000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09" autoAdjust="0"/>
    <p:restoredTop sz="78417" autoAdjust="0"/>
  </p:normalViewPr>
  <p:slideViewPr>
    <p:cSldViewPr>
      <p:cViewPr varScale="1">
        <p:scale>
          <a:sx n="85" d="100"/>
          <a:sy n="85" d="100"/>
        </p:scale>
        <p:origin x="187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999548" cy="3504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8085" y="1"/>
            <a:ext cx="3999548" cy="350405"/>
          </a:xfrm>
          <a:prstGeom prst="rect">
            <a:avLst/>
          </a:prstGeom>
        </p:spPr>
        <p:txBody>
          <a:bodyPr vert="horz" lIns="91440" tIns="45720" rIns="91440" bIns="45720" rtlCol="0"/>
          <a:lstStyle>
            <a:lvl1pPr algn="r">
              <a:defRPr sz="1200"/>
            </a:lvl1pPr>
          </a:lstStyle>
          <a:p>
            <a:fld id="{192D050E-68A7-4BF6-AD9D-1C7A44A395DD}" type="datetimeFigureOut">
              <a:rPr lang="en-US" smtClean="0"/>
              <a:t>2/3/2017</a:t>
            </a:fld>
            <a:endParaRPr lang="en-US"/>
          </a:p>
        </p:txBody>
      </p:sp>
      <p:sp>
        <p:nvSpPr>
          <p:cNvPr id="4" name="Footer Placeholder 3"/>
          <p:cNvSpPr>
            <a:spLocks noGrp="1"/>
          </p:cNvSpPr>
          <p:nvPr>
            <p:ph type="ftr" sz="quarter" idx="2"/>
          </p:nvPr>
        </p:nvSpPr>
        <p:spPr>
          <a:xfrm>
            <a:off x="1" y="6649266"/>
            <a:ext cx="3999548" cy="3504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8085" y="6649266"/>
            <a:ext cx="3999548" cy="350405"/>
          </a:xfrm>
          <a:prstGeom prst="rect">
            <a:avLst/>
          </a:prstGeom>
        </p:spPr>
        <p:txBody>
          <a:bodyPr vert="horz" lIns="91440" tIns="45720" rIns="91440" bIns="45720" rtlCol="0" anchor="b"/>
          <a:lstStyle>
            <a:lvl1pPr algn="r">
              <a:defRPr sz="12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999548" cy="350044"/>
          </a:xfrm>
          <a:prstGeom prst="rect">
            <a:avLst/>
          </a:prstGeom>
        </p:spPr>
        <p:txBody>
          <a:bodyPr vert="horz" lIns="92738" tIns="46369" rIns="92738" bIns="46369" rtlCol="0"/>
          <a:lstStyle>
            <a:lvl1pPr algn="l">
              <a:defRPr sz="1200"/>
            </a:lvl1pPr>
          </a:lstStyle>
          <a:p>
            <a:endParaRPr lang="en-US"/>
          </a:p>
        </p:txBody>
      </p:sp>
      <p:sp>
        <p:nvSpPr>
          <p:cNvPr id="3" name="Date Placeholder 2"/>
          <p:cNvSpPr>
            <a:spLocks noGrp="1"/>
          </p:cNvSpPr>
          <p:nvPr>
            <p:ph type="dt" idx="1"/>
          </p:nvPr>
        </p:nvSpPr>
        <p:spPr>
          <a:xfrm>
            <a:off x="5228042" y="0"/>
            <a:ext cx="3999548" cy="350044"/>
          </a:xfrm>
          <a:prstGeom prst="rect">
            <a:avLst/>
          </a:prstGeom>
        </p:spPr>
        <p:txBody>
          <a:bodyPr vert="horz" lIns="92738" tIns="46369" rIns="92738" bIns="46369" rtlCol="0"/>
          <a:lstStyle>
            <a:lvl1pPr algn="r">
              <a:defRPr sz="1200"/>
            </a:lvl1pPr>
          </a:lstStyle>
          <a:p>
            <a:fld id="{346C757F-8E6F-4388-B04F-98E120A4A3FC}" type="datetimeFigureOut">
              <a:rPr lang="en-US" smtClean="0"/>
              <a:t>2/3/2017</a:t>
            </a:fld>
            <a:endParaRPr lang="en-US"/>
          </a:p>
        </p:txBody>
      </p:sp>
      <p:sp>
        <p:nvSpPr>
          <p:cNvPr id="4" name="Slide Image Placeholder 3"/>
          <p:cNvSpPr>
            <a:spLocks noGrp="1" noRot="1" noChangeAspect="1"/>
          </p:cNvSpPr>
          <p:nvPr>
            <p:ph type="sldImg" idx="2"/>
          </p:nvPr>
        </p:nvSpPr>
        <p:spPr>
          <a:xfrm>
            <a:off x="2865438" y="525463"/>
            <a:ext cx="3498850" cy="2624137"/>
          </a:xfrm>
          <a:prstGeom prst="rect">
            <a:avLst/>
          </a:prstGeom>
          <a:noFill/>
          <a:ln w="12700">
            <a:solidFill>
              <a:prstClr val="black"/>
            </a:solidFill>
          </a:ln>
        </p:spPr>
        <p:txBody>
          <a:bodyPr vert="horz" lIns="92738" tIns="46369" rIns="92738" bIns="46369" rtlCol="0" anchor="ctr"/>
          <a:lstStyle/>
          <a:p>
            <a:endParaRPr lang="en-US"/>
          </a:p>
        </p:txBody>
      </p:sp>
      <p:sp>
        <p:nvSpPr>
          <p:cNvPr id="5" name="Notes Placeholder 4"/>
          <p:cNvSpPr>
            <a:spLocks noGrp="1"/>
          </p:cNvSpPr>
          <p:nvPr>
            <p:ph type="body" sz="quarter" idx="3"/>
          </p:nvPr>
        </p:nvSpPr>
        <p:spPr>
          <a:xfrm>
            <a:off x="922973" y="3325416"/>
            <a:ext cx="7383780" cy="3150394"/>
          </a:xfrm>
          <a:prstGeom prst="rect">
            <a:avLst/>
          </a:prstGeom>
        </p:spPr>
        <p:txBody>
          <a:bodyPr vert="horz" lIns="92738" tIns="46369" rIns="92738" bIns="463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49616"/>
            <a:ext cx="3999548" cy="350044"/>
          </a:xfrm>
          <a:prstGeom prst="rect">
            <a:avLst/>
          </a:prstGeom>
        </p:spPr>
        <p:txBody>
          <a:bodyPr vert="horz" lIns="92738" tIns="46369" rIns="92738" bIns="46369" rtlCol="0" anchor="b"/>
          <a:lstStyle>
            <a:lvl1pPr algn="l">
              <a:defRPr sz="1200"/>
            </a:lvl1pPr>
          </a:lstStyle>
          <a:p>
            <a:endParaRPr lang="en-US"/>
          </a:p>
        </p:txBody>
      </p:sp>
      <p:sp>
        <p:nvSpPr>
          <p:cNvPr id="7" name="Slide Number Placeholder 6"/>
          <p:cNvSpPr>
            <a:spLocks noGrp="1"/>
          </p:cNvSpPr>
          <p:nvPr>
            <p:ph type="sldNum" sz="quarter" idx="5"/>
          </p:nvPr>
        </p:nvSpPr>
        <p:spPr>
          <a:xfrm>
            <a:off x="5228042" y="6649616"/>
            <a:ext cx="3999548" cy="350044"/>
          </a:xfrm>
          <a:prstGeom prst="rect">
            <a:avLst/>
          </a:prstGeom>
        </p:spPr>
        <p:txBody>
          <a:bodyPr vert="horz" lIns="92738" tIns="46369" rIns="92738" bIns="46369" rtlCol="0" anchor="b"/>
          <a:lstStyle>
            <a:lvl1pPr algn="r">
              <a:defRPr sz="12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3</a:t>
            </a:fld>
            <a:endParaRPr lang="en-US"/>
          </a:p>
        </p:txBody>
      </p:sp>
    </p:spTree>
    <p:extLst>
      <p:ext uri="{BB962C8B-B14F-4D97-AF65-F5344CB8AC3E}">
        <p14:creationId xmlns:p14="http://schemas.microsoft.com/office/powerpoint/2010/main" val="128848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21</a:t>
            </a:fld>
            <a:endParaRPr lang="en-US"/>
          </a:p>
        </p:txBody>
      </p:sp>
    </p:spTree>
    <p:extLst>
      <p:ext uri="{BB962C8B-B14F-4D97-AF65-F5344CB8AC3E}">
        <p14:creationId xmlns:p14="http://schemas.microsoft.com/office/powerpoint/2010/main" val="206166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22</a:t>
            </a:fld>
            <a:endParaRPr lang="en-US"/>
          </a:p>
        </p:txBody>
      </p:sp>
    </p:spTree>
    <p:extLst>
      <p:ext uri="{BB962C8B-B14F-4D97-AF65-F5344CB8AC3E}">
        <p14:creationId xmlns:p14="http://schemas.microsoft.com/office/powerpoint/2010/main" val="3143426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F96ADEF3-B9C9-476C-9AB5-AAF35D60D2EA}" type="datetime1">
              <a:rPr lang="en-US" smtClean="0"/>
              <a:t>2/3/2017</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04AC8-055C-4EA9-8033-FF1D7CBCA0A7}"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6014D-304D-4A44-94C7-BF59058A9794}"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53F9CE-1FDA-419A-8649-97E908247E42}"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3B5B27-0FF0-4305-AA89-7214ECDB5460}"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CE562-F775-45C2-8DFE-BAD76E4B71D7}" type="datetime1">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5723A9-AF0E-4C6D-9A06-B20A1985764D}" type="datetime1">
              <a:rPr lang="en-US" smtClean="0"/>
              <a:t>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C2BC36-2C30-4BA6-AC42-A7884CEA82F2}" type="datetime1">
              <a:rPr lang="en-US" smtClean="0"/>
              <a:t>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ECE57-2D28-4F68-BBD1-AEA93B16BF3D}" type="datetime1">
              <a:rPr lang="en-US" smtClean="0"/>
              <a:t>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F0D9D-0EA9-4373-B5F8-11DD73996946}" type="datetime1">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A96A05-1941-4665-B211-0ADE40B90835}" type="datetime1">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2D3549A6-BED6-4A78-96BF-8BF50E77BB7E}" type="datetime1">
              <a:rPr lang="en-US" smtClean="0"/>
              <a:t>2/3/2017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android.com/guide/components/intents-filters.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guide/appendix/g-app-intent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eveloper.android.com/guide/topics/security/permissions.html#perm-grou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CS371m - Mobile Computing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Intents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F43637C-DFDA-4D48-8BAD-E22581FA0542}" type="slidenum">
              <a:rPr lang="en-US" smtClean="0"/>
              <a:pPr/>
              <a:t>1</a:t>
            </a:fld>
            <a:endParaRPr lang="en-US"/>
          </a:p>
        </p:txBody>
      </p:sp>
    </p:spTree>
    <p:extLst>
      <p:ext uri="{BB962C8B-B14F-4D97-AF65-F5344CB8AC3E}">
        <p14:creationId xmlns:p14="http://schemas.microsoft.com/office/powerpoint/2010/main" val="481014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AndroidManifest.xml Purpose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contains Java package name of application - unique id for application</a:t>
            </a:r>
          </a:p>
          <a:p>
            <a:r>
              <a:rPr lang="en-US" dirty="0" smtClean="0"/>
              <a:t>describes components of application: activities, services, broadcast receivers, content providers and </a:t>
            </a:r>
            <a:r>
              <a:rPr lang="en-US" i="1" dirty="0" smtClean="0"/>
              <a:t>intent messages each component can handle</a:t>
            </a:r>
            <a:endParaRPr lang="en-US" dirty="0" smtClean="0"/>
          </a:p>
          <a:p>
            <a:r>
              <a:rPr lang="en-US" dirty="0" smtClean="0"/>
              <a:t>declares permissions requested by application</a:t>
            </a:r>
          </a:p>
          <a:p>
            <a:r>
              <a:rPr lang="en-US" dirty="0" smtClean="0"/>
              <a:t>minimum required API level</a:t>
            </a:r>
          </a:p>
          <a:p>
            <a:r>
              <a:rPr lang="en-US" dirty="0" smtClean="0"/>
              <a:t>libraries application links to</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10</a:t>
            </a:fld>
            <a:endParaRPr lang="en-US"/>
          </a:p>
        </p:txBody>
      </p:sp>
    </p:spTree>
    <p:extLst>
      <p:ext uri="{BB962C8B-B14F-4D97-AF65-F5344CB8AC3E}">
        <p14:creationId xmlns:p14="http://schemas.microsoft.com/office/powerpoint/2010/main" val="2751856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AndroidManifest.xml - Launcher Intent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6196853" y="2971800"/>
            <a:ext cx="1042147" cy="12954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1200" y="2076271"/>
            <a:ext cx="3981718" cy="1200329"/>
          </a:xfrm>
          <a:prstGeom prst="rect">
            <a:avLst/>
          </a:prstGeom>
          <a:noFill/>
        </p:spPr>
        <p:txBody>
          <a:bodyPr wrap="square" rtlCol="0">
            <a:spAutoFit/>
          </a:bodyPr>
          <a:lstStyle/>
          <a:p>
            <a:r>
              <a:rPr lang="en-US" sz="2400" dirty="0" smtClean="0"/>
              <a:t>Declare this as Activity</a:t>
            </a:r>
          </a:p>
          <a:p>
            <a:r>
              <a:rPr lang="en-US" sz="2400" dirty="0" smtClean="0"/>
              <a:t>to start when application</a:t>
            </a:r>
          </a:p>
          <a:p>
            <a:r>
              <a:rPr lang="en-US" sz="2400" dirty="0" smtClean="0"/>
              <a:t>started</a:t>
            </a:r>
            <a:endParaRPr lang="en-US" sz="2400" dirty="0"/>
          </a:p>
        </p:txBody>
      </p:sp>
      <p:sp>
        <p:nvSpPr>
          <p:cNvPr id="3" name="Slide Number Placeholder 2"/>
          <p:cNvSpPr>
            <a:spLocks noGrp="1"/>
          </p:cNvSpPr>
          <p:nvPr>
            <p:ph type="sldNum" sz="quarter" idx="12"/>
          </p:nvPr>
        </p:nvSpPr>
        <p:spPr/>
        <p:txBody>
          <a:bodyPr/>
          <a:lstStyle/>
          <a:p>
            <a:fld id="{DF43637C-DFDA-4D48-8BAD-E22581FA0542}" type="slidenum">
              <a:rPr lang="en-US" smtClean="0"/>
              <a:t>11</a:t>
            </a:fld>
            <a:endParaRPr lang="en-US"/>
          </a:p>
        </p:txBody>
      </p:sp>
    </p:spTree>
    <p:extLst>
      <p:ext uri="{BB962C8B-B14F-4D97-AF65-F5344CB8AC3E}">
        <p14:creationId xmlns:p14="http://schemas.microsoft.com/office/powerpoint/2010/main" val="3373120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Intents</a:t>
            </a:r>
            <a:endParaRPr lang="en-US" dirty="0"/>
          </a:p>
        </p:txBody>
      </p:sp>
      <p:sp>
        <p:nvSpPr>
          <p:cNvPr id="3" name="Content Placeholder 2"/>
          <p:cNvSpPr>
            <a:spLocks noGrp="1"/>
          </p:cNvSpPr>
          <p:nvPr>
            <p:ph idx="1"/>
          </p:nvPr>
        </p:nvSpPr>
        <p:spPr/>
        <p:txBody>
          <a:bodyPr>
            <a:normAutofit/>
          </a:bodyPr>
          <a:lstStyle/>
          <a:p>
            <a:r>
              <a:rPr lang="en-US" sz="2000" dirty="0">
                <a:hlinkClick r:id="rId2"/>
              </a:rPr>
              <a:t>http://</a:t>
            </a:r>
            <a:r>
              <a:rPr lang="en-US" sz="2000" dirty="0" smtClean="0">
                <a:hlinkClick r:id="rId2"/>
              </a:rPr>
              <a:t>developer.android.com/reference/android/content/Intent.html</a:t>
            </a:r>
            <a:endParaRPr lang="en-US" sz="2000" dirty="0" smtClean="0"/>
          </a:p>
          <a:p>
            <a:r>
              <a:rPr lang="en-US" dirty="0" smtClean="0"/>
              <a:t>Categories include:</a:t>
            </a:r>
          </a:p>
          <a:p>
            <a:r>
              <a:rPr lang="en-US" dirty="0" smtClean="0"/>
              <a:t>Action</a:t>
            </a:r>
          </a:p>
          <a:p>
            <a:pPr lvl="1"/>
            <a:r>
              <a:rPr lang="en-US" sz="3600" dirty="0" smtClean="0"/>
              <a:t>e.g. VIEW, EDIT, CALL, DIAL, SEARCH</a:t>
            </a:r>
          </a:p>
          <a:p>
            <a:r>
              <a:rPr lang="en-US" sz="4000" dirty="0" smtClean="0"/>
              <a:t>Broadcast Action</a:t>
            </a:r>
          </a:p>
          <a:p>
            <a:pPr lvl="1"/>
            <a:r>
              <a:rPr lang="en-US" dirty="0" smtClean="0"/>
              <a:t>e.g. </a:t>
            </a:r>
            <a:r>
              <a:rPr lang="en-US" sz="3600" dirty="0" smtClean="0"/>
              <a:t>TIMEZONE_CHANGED, POWER_CONNECTED</a:t>
            </a:r>
          </a:p>
          <a:p>
            <a:pPr lvl="1"/>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12</a:t>
            </a:fld>
            <a:endParaRPr lang="en-US"/>
          </a:p>
        </p:txBody>
      </p:sp>
    </p:spTree>
    <p:extLst>
      <p:ext uri="{BB962C8B-B14F-4D97-AF65-F5344CB8AC3E}">
        <p14:creationId xmlns:p14="http://schemas.microsoft.com/office/powerpoint/2010/main" val="935879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 y="1313329"/>
            <a:ext cx="9165867"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6248400"/>
            <a:ext cx="6680611" cy="369332"/>
          </a:xfrm>
          <a:prstGeom prst="rect">
            <a:avLst/>
          </a:prstGeom>
          <a:noFill/>
        </p:spPr>
        <p:txBody>
          <a:bodyPr wrap="none" rtlCol="0">
            <a:spAutoFit/>
          </a:bodyPr>
          <a:lstStyle/>
          <a:p>
            <a:r>
              <a:rPr lang="en-US" dirty="0">
                <a:hlinkClick r:id="rId3"/>
              </a:rPr>
              <a:t>http://developer.android.com/guide/components/intents-filters.html</a:t>
            </a:r>
            <a:endParaRPr lang="en-US" dirty="0"/>
          </a:p>
        </p:txBody>
      </p:sp>
      <p:sp>
        <p:nvSpPr>
          <p:cNvPr id="3" name="Slide Number Placeholder 2"/>
          <p:cNvSpPr>
            <a:spLocks noGrp="1"/>
          </p:cNvSpPr>
          <p:nvPr>
            <p:ph type="sldNum" sz="quarter" idx="12"/>
          </p:nvPr>
        </p:nvSpPr>
        <p:spPr/>
        <p:txBody>
          <a:bodyPr/>
          <a:lstStyle/>
          <a:p>
            <a:fld id="{DF43637C-DFDA-4D48-8BAD-E22581FA0542}" type="slidenum">
              <a:rPr lang="en-US" smtClean="0"/>
              <a:t>13</a:t>
            </a:fld>
            <a:endParaRPr lang="en-US"/>
          </a:p>
        </p:txBody>
      </p:sp>
    </p:spTree>
    <p:extLst>
      <p:ext uri="{BB962C8B-B14F-4D97-AF65-F5344CB8AC3E}">
        <p14:creationId xmlns:p14="http://schemas.microsoft.com/office/powerpoint/2010/main" val="125828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Apps To Handle Intent</a:t>
            </a:r>
            <a:endParaRPr lang="en-US" dirty="0"/>
          </a:p>
        </p:txBody>
      </p:sp>
      <p:sp>
        <p:nvSpPr>
          <p:cNvPr id="3" name="Content Placeholder 2"/>
          <p:cNvSpPr>
            <a:spLocks noGrp="1"/>
          </p:cNvSpPr>
          <p:nvPr>
            <p:ph idx="1"/>
          </p:nvPr>
        </p:nvSpPr>
        <p:spPr>
          <a:xfrm>
            <a:off x="0" y="1112837"/>
            <a:ext cx="5791200" cy="5211763"/>
          </a:xfrm>
        </p:spPr>
        <p:txBody>
          <a:bodyPr>
            <a:normAutofit lnSpcReduction="10000"/>
          </a:bodyPr>
          <a:lstStyle/>
          <a:p>
            <a:r>
              <a:rPr lang="en-US" dirty="0" smtClean="0"/>
              <a:t>Intent class contains constants for Intents</a:t>
            </a:r>
          </a:p>
          <a:p>
            <a:r>
              <a:rPr lang="en-US" dirty="0" smtClean="0"/>
              <a:t>Applications and activities list intents they can handle in manifest</a:t>
            </a:r>
          </a:p>
          <a:p>
            <a:pPr lvl="1"/>
            <a:r>
              <a:rPr lang="en-US" dirty="0" smtClean="0"/>
              <a:t>Intent Filters</a:t>
            </a:r>
          </a:p>
          <a:p>
            <a:r>
              <a:rPr lang="en-US" dirty="0" smtClean="0"/>
              <a:t>If multiple available asked to choose</a:t>
            </a:r>
          </a:p>
          <a:p>
            <a:r>
              <a:rPr lang="en-US" sz="2800" dirty="0" err="1"/>
              <a:t>android.intent.action.WEB_SEARCH</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295400"/>
            <a:ext cx="3218329" cy="531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DF43637C-DFDA-4D48-8BAD-E22581FA0542}" type="slidenum">
              <a:rPr lang="en-US" smtClean="0"/>
              <a:t>14</a:t>
            </a:fld>
            <a:endParaRPr lang="en-US"/>
          </a:p>
        </p:txBody>
      </p:sp>
    </p:spTree>
    <p:extLst>
      <p:ext uri="{BB962C8B-B14F-4D97-AF65-F5344CB8AC3E}">
        <p14:creationId xmlns:p14="http://schemas.microsoft.com/office/powerpoint/2010/main" val="28905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Class and Objects</a:t>
            </a:r>
            <a:endParaRPr lang="en-US" dirty="0"/>
          </a:p>
        </p:txBody>
      </p:sp>
      <p:sp>
        <p:nvSpPr>
          <p:cNvPr id="3" name="Content Placeholder 2"/>
          <p:cNvSpPr>
            <a:spLocks noGrp="1"/>
          </p:cNvSpPr>
          <p:nvPr>
            <p:ph idx="1"/>
          </p:nvPr>
        </p:nvSpPr>
        <p:spPr/>
        <p:txBody>
          <a:bodyPr/>
          <a:lstStyle/>
          <a:p>
            <a:r>
              <a:rPr lang="en-US" dirty="0" err="1" smtClean="0">
                <a:hlinkClick r:id="rId2"/>
              </a:rPr>
              <a:t>android.content.Intent</a:t>
            </a:r>
            <a:endParaRPr lang="en-US" dirty="0" smtClean="0"/>
          </a:p>
          <a:p>
            <a:r>
              <a:rPr lang="en-US" dirty="0" smtClean="0"/>
              <a:t>passive data structure</a:t>
            </a:r>
          </a:p>
          <a:p>
            <a:pPr lvl="1"/>
            <a:r>
              <a:rPr lang="en-US" dirty="0" smtClean="0"/>
              <a:t> description of action to performed or if created by a broadcast, a description of something that has happened and is being announced to broadcast receivers</a:t>
            </a:r>
          </a:p>
          <a:p>
            <a:r>
              <a:rPr lang="en-US" dirty="0" smtClean="0"/>
              <a:t>Intent objects carry information, but do not perform any actions themselves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15</a:t>
            </a:fld>
            <a:endParaRPr lang="en-US"/>
          </a:p>
        </p:txBody>
      </p:sp>
    </p:spTree>
    <p:extLst>
      <p:ext uri="{BB962C8B-B14F-4D97-AF65-F5344CB8AC3E}">
        <p14:creationId xmlns:p14="http://schemas.microsoft.com/office/powerpoint/2010/main" val="3159117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Intents and App Components</a:t>
            </a:r>
            <a:endParaRPr lang="en-US" dirty="0"/>
          </a:p>
        </p:txBody>
      </p:sp>
      <p:sp>
        <p:nvSpPr>
          <p:cNvPr id="4" name="TextBox 3"/>
          <p:cNvSpPr txBox="1"/>
          <p:nvPr/>
        </p:nvSpPr>
        <p:spPr>
          <a:xfrm>
            <a:off x="53091" y="953005"/>
            <a:ext cx="2728247" cy="1015663"/>
          </a:xfrm>
          <a:prstGeom prst="rect">
            <a:avLst/>
          </a:prstGeom>
          <a:noFill/>
          <a:ln>
            <a:noFill/>
          </a:ln>
        </p:spPr>
        <p:txBody>
          <a:bodyPr wrap="none" rtlCol="0">
            <a:spAutoFit/>
          </a:bodyPr>
          <a:lstStyle/>
          <a:p>
            <a:r>
              <a:rPr lang="en-US" sz="2000" dirty="0" smtClean="0"/>
              <a:t>Intent to Launch Activity</a:t>
            </a:r>
            <a:br>
              <a:rPr lang="en-US" sz="2000" dirty="0" smtClean="0"/>
            </a:br>
            <a:r>
              <a:rPr lang="en-US" sz="2000" dirty="0" smtClean="0"/>
              <a:t>or change purpose of </a:t>
            </a:r>
            <a:br>
              <a:rPr lang="en-US" sz="2000" dirty="0" smtClean="0"/>
            </a:br>
            <a:r>
              <a:rPr lang="en-US" sz="2000" dirty="0" smtClean="0"/>
              <a:t>existing Activity</a:t>
            </a:r>
            <a:endParaRPr lang="en-US" sz="2000" dirty="0"/>
          </a:p>
        </p:txBody>
      </p:sp>
      <p:sp>
        <p:nvSpPr>
          <p:cNvPr id="5" name="Rounded Rectangle 4"/>
          <p:cNvSpPr/>
          <p:nvPr/>
        </p:nvSpPr>
        <p:spPr>
          <a:xfrm>
            <a:off x="76200" y="813137"/>
            <a:ext cx="2743200" cy="1295400"/>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flipV="1">
            <a:off x="2819400" y="1232237"/>
            <a:ext cx="1066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08612" y="799689"/>
            <a:ext cx="5262979" cy="1015663"/>
          </a:xfrm>
          <a:prstGeom prst="rect">
            <a:avLst/>
          </a:prstGeom>
          <a:noFill/>
        </p:spPr>
        <p:txBody>
          <a:bodyPr wrap="none" rtlCol="0">
            <a:spAutoFit/>
          </a:bodyPr>
          <a:lstStyle/>
          <a:p>
            <a:r>
              <a:rPr lang="en-US" sz="2000" b="1" dirty="0" err="1" smtClean="0">
                <a:latin typeface="Courier New" pitchFamily="49" charset="0"/>
                <a:cs typeface="Courier New" pitchFamily="49" charset="0"/>
              </a:rPr>
              <a:t>Context.startActivity</a:t>
            </a:r>
            <a:r>
              <a:rPr lang="en-US" sz="2000" b="1" dirty="0" smtClean="0">
                <a:latin typeface="Courier New" pitchFamily="49" charset="0"/>
                <a:cs typeface="Courier New" pitchFamily="49" charset="0"/>
              </a:rPr>
              <a:t>()</a:t>
            </a:r>
            <a:br>
              <a:rPr lang="en-US" sz="2000" b="1" dirty="0" smtClean="0">
                <a:latin typeface="Courier New" pitchFamily="49" charset="0"/>
                <a:cs typeface="Courier New" pitchFamily="49" charset="0"/>
              </a:rPr>
            </a:br>
            <a:r>
              <a:rPr lang="en-US" sz="2000" b="1" dirty="0" err="1" smtClean="0">
                <a:latin typeface="Courier New" pitchFamily="49" charset="0"/>
                <a:cs typeface="Courier New" pitchFamily="49" charset="0"/>
              </a:rPr>
              <a:t>Activity.startActivityForResult</a:t>
            </a:r>
            <a:r>
              <a:rPr lang="en-US" sz="2000" b="1" dirty="0" smtClean="0">
                <a:latin typeface="Courier New" pitchFamily="49" charset="0"/>
                <a:cs typeface="Courier New" pitchFamily="49" charset="0"/>
              </a:rPr>
              <a:t>()</a:t>
            </a:r>
            <a:br>
              <a:rPr lang="en-US" sz="2000" b="1" dirty="0" smtClean="0">
                <a:latin typeface="Courier New" pitchFamily="49" charset="0"/>
                <a:cs typeface="Courier New" pitchFamily="49" charset="0"/>
              </a:rPr>
            </a:br>
            <a:r>
              <a:rPr lang="en-US" sz="2000" b="1" dirty="0" err="1" smtClean="0">
                <a:latin typeface="Courier New" pitchFamily="49" charset="0"/>
                <a:cs typeface="Courier New" pitchFamily="49" charset="0"/>
              </a:rPr>
              <a:t>Activity.setResult</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9" name="TextBox 8"/>
          <p:cNvSpPr txBox="1"/>
          <p:nvPr/>
        </p:nvSpPr>
        <p:spPr>
          <a:xfrm>
            <a:off x="232621" y="2633007"/>
            <a:ext cx="2691827" cy="1015663"/>
          </a:xfrm>
          <a:prstGeom prst="rect">
            <a:avLst/>
          </a:prstGeom>
          <a:noFill/>
          <a:ln>
            <a:noFill/>
          </a:ln>
        </p:spPr>
        <p:txBody>
          <a:bodyPr wrap="none" rtlCol="0">
            <a:spAutoFit/>
          </a:bodyPr>
          <a:lstStyle/>
          <a:p>
            <a:r>
              <a:rPr lang="en-US" sz="2000" dirty="0" smtClean="0"/>
              <a:t>Intent to Initiate Service</a:t>
            </a:r>
            <a:br>
              <a:rPr lang="en-US" sz="2000" dirty="0" smtClean="0"/>
            </a:br>
            <a:r>
              <a:rPr lang="en-US" sz="2000" dirty="0" smtClean="0"/>
              <a:t>or give new instructions</a:t>
            </a:r>
            <a:br>
              <a:rPr lang="en-US" sz="2000" dirty="0" smtClean="0"/>
            </a:br>
            <a:r>
              <a:rPr lang="en-US" sz="2000" dirty="0" smtClean="0"/>
              <a:t>to existing Service</a:t>
            </a:r>
            <a:endParaRPr lang="en-US" sz="2000" dirty="0"/>
          </a:p>
        </p:txBody>
      </p:sp>
      <p:sp>
        <p:nvSpPr>
          <p:cNvPr id="10" name="Rounded Rectangle 9"/>
          <p:cNvSpPr/>
          <p:nvPr/>
        </p:nvSpPr>
        <p:spPr>
          <a:xfrm>
            <a:off x="76200" y="2502985"/>
            <a:ext cx="2848248" cy="1281952"/>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3"/>
          </p:cNvCxnSpPr>
          <p:nvPr/>
        </p:nvCxnSpPr>
        <p:spPr>
          <a:xfrm flipV="1">
            <a:off x="2924448" y="2922085"/>
            <a:ext cx="961752" cy="2218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08612" y="2489537"/>
            <a:ext cx="3570208" cy="707886"/>
          </a:xfrm>
          <a:prstGeom prst="rect">
            <a:avLst/>
          </a:prstGeom>
          <a:noFill/>
        </p:spPr>
        <p:txBody>
          <a:bodyPr wrap="none" rtlCol="0">
            <a:spAutoFit/>
          </a:bodyPr>
          <a:lstStyle/>
          <a:p>
            <a:r>
              <a:rPr lang="en-US" sz="2000" b="1" dirty="0" err="1" smtClean="0">
                <a:latin typeface="Courier New" pitchFamily="49" charset="0"/>
                <a:cs typeface="Courier New" pitchFamily="49" charset="0"/>
              </a:rPr>
              <a:t>Context.startService</a:t>
            </a:r>
            <a:r>
              <a:rPr lang="en-US" sz="2000" b="1" dirty="0" smtClean="0">
                <a:latin typeface="Courier New" pitchFamily="49" charset="0"/>
                <a:cs typeface="Courier New" pitchFamily="49" charset="0"/>
              </a:rPr>
              <a:t>()</a:t>
            </a:r>
            <a:br>
              <a:rPr lang="en-US" sz="2000" b="1" dirty="0" smtClean="0">
                <a:latin typeface="Courier New" pitchFamily="49" charset="0"/>
                <a:cs typeface="Courier New" pitchFamily="49" charset="0"/>
              </a:rPr>
            </a:br>
            <a:r>
              <a:rPr lang="en-US" sz="2000" b="1" dirty="0" err="1" smtClean="0">
                <a:latin typeface="Courier New" pitchFamily="49" charset="0"/>
                <a:cs typeface="Courier New" pitchFamily="49" charset="0"/>
              </a:rPr>
              <a:t>Context.bindService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3" name="TextBox 12"/>
          <p:cNvSpPr txBox="1"/>
          <p:nvPr/>
        </p:nvSpPr>
        <p:spPr>
          <a:xfrm>
            <a:off x="232621" y="4427719"/>
            <a:ext cx="2670346" cy="830997"/>
          </a:xfrm>
          <a:prstGeom prst="rect">
            <a:avLst/>
          </a:prstGeom>
          <a:noFill/>
          <a:ln>
            <a:noFill/>
          </a:ln>
        </p:spPr>
        <p:txBody>
          <a:bodyPr wrap="none" rtlCol="0">
            <a:spAutoFit/>
          </a:bodyPr>
          <a:lstStyle/>
          <a:p>
            <a:r>
              <a:rPr lang="en-US" sz="2400" dirty="0" smtClean="0"/>
              <a:t>Intents sent to </a:t>
            </a:r>
            <a:br>
              <a:rPr lang="en-US" sz="2400" dirty="0" smtClean="0"/>
            </a:br>
            <a:r>
              <a:rPr lang="en-US" sz="2400" dirty="0" smtClean="0"/>
              <a:t>Broadcast Receivers</a:t>
            </a:r>
            <a:endParaRPr lang="en-US" sz="2400" dirty="0"/>
          </a:p>
        </p:txBody>
      </p:sp>
      <p:sp>
        <p:nvSpPr>
          <p:cNvPr id="14" name="Rounded Rectangle 13"/>
          <p:cNvSpPr/>
          <p:nvPr/>
        </p:nvSpPr>
        <p:spPr>
          <a:xfrm>
            <a:off x="79984" y="4331784"/>
            <a:ext cx="2968015" cy="1002215"/>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4" idx="3"/>
          </p:cNvCxnSpPr>
          <p:nvPr/>
        </p:nvCxnSpPr>
        <p:spPr>
          <a:xfrm flipV="1">
            <a:off x="3047999" y="4750886"/>
            <a:ext cx="841986" cy="8200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12397" y="4318337"/>
            <a:ext cx="4801314" cy="1015663"/>
          </a:xfrm>
          <a:prstGeom prst="rect">
            <a:avLst/>
          </a:prstGeom>
          <a:noFill/>
        </p:spPr>
        <p:txBody>
          <a:bodyPr wrap="none" rtlCol="0">
            <a:spAutoFit/>
          </a:bodyPr>
          <a:lstStyle/>
          <a:p>
            <a:r>
              <a:rPr lang="en-US" sz="2000" b="1" dirty="0" err="1" smtClean="0">
                <a:latin typeface="Courier New" pitchFamily="49" charset="0"/>
                <a:cs typeface="Courier New" pitchFamily="49" charset="0"/>
              </a:rPr>
              <a:t>Context.sendBroadcast</a:t>
            </a:r>
            <a:r>
              <a:rPr lang="en-US" sz="2000" b="1" dirty="0" smtClean="0">
                <a:latin typeface="Courier New" pitchFamily="49" charset="0"/>
                <a:cs typeface="Courier New" pitchFamily="49" charset="0"/>
              </a:rPr>
              <a:t>()</a:t>
            </a:r>
            <a:br>
              <a:rPr lang="en-US" sz="2000" b="1" dirty="0" smtClean="0">
                <a:latin typeface="Courier New" pitchFamily="49" charset="0"/>
                <a:cs typeface="Courier New" pitchFamily="49" charset="0"/>
              </a:rPr>
            </a:br>
            <a:r>
              <a:rPr lang="en-US" sz="2000" b="1" dirty="0" err="1" smtClean="0">
                <a:latin typeface="Courier New" pitchFamily="49" charset="0"/>
                <a:cs typeface="Courier New" pitchFamily="49" charset="0"/>
              </a:rPr>
              <a:t>Context.sendOrderedBroadcast</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en-US" sz="2000" b="1" dirty="0" err="1" smtClean="0">
                <a:latin typeface="Courier New" pitchFamily="49" charset="0"/>
                <a:cs typeface="Courier New" pitchFamily="49" charset="0"/>
              </a:rPr>
              <a:t>Context.sendStickyBroadcast</a:t>
            </a:r>
            <a:r>
              <a:rPr lang="en-US" sz="2000" b="1" dirty="0">
                <a:latin typeface="Courier New" pitchFamily="49" charset="0"/>
                <a:cs typeface="Courier New" pitchFamily="49" charset="0"/>
              </a:rPr>
              <a:t>()</a:t>
            </a:r>
          </a:p>
        </p:txBody>
      </p:sp>
      <p:sp>
        <p:nvSpPr>
          <p:cNvPr id="21" name="TextBox 20"/>
          <p:cNvSpPr txBox="1"/>
          <p:nvPr/>
        </p:nvSpPr>
        <p:spPr>
          <a:xfrm>
            <a:off x="79984" y="5562600"/>
            <a:ext cx="8835415" cy="954107"/>
          </a:xfrm>
          <a:prstGeom prst="rect">
            <a:avLst/>
          </a:prstGeom>
          <a:noFill/>
        </p:spPr>
        <p:txBody>
          <a:bodyPr wrap="square" rtlCol="0">
            <a:spAutoFit/>
          </a:bodyPr>
          <a:lstStyle/>
          <a:p>
            <a:r>
              <a:rPr lang="en-US" sz="2800" dirty="0" smtClean="0"/>
              <a:t>The Android System finds the right application  component to respond to intents, instantiating them if necessary.</a:t>
            </a:r>
            <a:endParaRPr lang="en-US" sz="1600" dirty="0"/>
          </a:p>
        </p:txBody>
      </p:sp>
      <p:sp>
        <p:nvSpPr>
          <p:cNvPr id="3" name="Slide Number Placeholder 2"/>
          <p:cNvSpPr>
            <a:spLocks noGrp="1"/>
          </p:cNvSpPr>
          <p:nvPr>
            <p:ph type="sldNum" sz="quarter" idx="12"/>
          </p:nvPr>
        </p:nvSpPr>
        <p:spPr/>
        <p:txBody>
          <a:bodyPr/>
          <a:lstStyle/>
          <a:p>
            <a:fld id="{DF43637C-DFDA-4D48-8BAD-E22581FA0542}" type="slidenum">
              <a:rPr lang="en-US" smtClean="0"/>
              <a:t>16</a:t>
            </a:fld>
            <a:endParaRPr lang="en-US"/>
          </a:p>
        </p:txBody>
      </p:sp>
    </p:spTree>
    <p:extLst>
      <p:ext uri="{BB962C8B-B14F-4D97-AF65-F5344CB8AC3E}">
        <p14:creationId xmlns:p14="http://schemas.microsoft.com/office/powerpoint/2010/main" val="3753539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Object Information</a:t>
            </a:r>
            <a:endParaRPr lang="en-US" dirty="0"/>
          </a:p>
        </p:txBody>
      </p:sp>
      <p:sp>
        <p:nvSpPr>
          <p:cNvPr id="3" name="Content Placeholder 2"/>
          <p:cNvSpPr>
            <a:spLocks noGrp="1"/>
          </p:cNvSpPr>
          <p:nvPr>
            <p:ph idx="1"/>
          </p:nvPr>
        </p:nvSpPr>
        <p:spPr/>
        <p:txBody>
          <a:bodyPr>
            <a:normAutofit/>
          </a:bodyPr>
          <a:lstStyle/>
          <a:p>
            <a:r>
              <a:rPr lang="en-US" b="1" dirty="0"/>
              <a:t>c</a:t>
            </a:r>
            <a:r>
              <a:rPr lang="en-US" b="1" dirty="0" smtClean="0"/>
              <a:t>omponent name </a:t>
            </a:r>
            <a:r>
              <a:rPr lang="en-US" sz="3200" dirty="0" smtClean="0"/>
              <a:t>(of desired component)</a:t>
            </a:r>
          </a:p>
          <a:p>
            <a:r>
              <a:rPr lang="en-US" b="1" dirty="0" smtClean="0"/>
              <a:t>action </a:t>
            </a:r>
            <a:r>
              <a:rPr lang="en-US" dirty="0" smtClean="0"/>
              <a:t>(to execute)</a:t>
            </a:r>
          </a:p>
          <a:p>
            <a:r>
              <a:rPr lang="en-US" dirty="0"/>
              <a:t>category (of action</a:t>
            </a:r>
            <a:r>
              <a:rPr lang="en-US" dirty="0" smtClean="0"/>
              <a:t>)</a:t>
            </a:r>
          </a:p>
          <a:p>
            <a:r>
              <a:rPr lang="en-US" b="1" dirty="0" smtClean="0"/>
              <a:t>data</a:t>
            </a:r>
            <a:r>
              <a:rPr lang="en-US" dirty="0" smtClean="0"/>
              <a:t> (to work on)</a:t>
            </a:r>
          </a:p>
          <a:p>
            <a:r>
              <a:rPr lang="en-US" dirty="0"/>
              <a:t>type (of intent data</a:t>
            </a:r>
            <a:r>
              <a:rPr lang="en-US" dirty="0" smtClean="0"/>
              <a:t>)</a:t>
            </a:r>
          </a:p>
          <a:p>
            <a:r>
              <a:rPr lang="en-US" b="1" dirty="0" smtClean="0"/>
              <a:t>extras</a:t>
            </a:r>
            <a:r>
              <a:rPr lang="en-US" dirty="0" smtClean="0"/>
              <a:t> (a Bundle with more data)</a:t>
            </a:r>
          </a:p>
          <a:p>
            <a:r>
              <a:rPr lang="en-US" dirty="0" smtClean="0"/>
              <a:t>flags</a:t>
            </a:r>
            <a:r>
              <a:rPr lang="en-US" sz="3200" dirty="0" smtClean="0"/>
              <a:t> (to help control how Intent is handled)</a:t>
            </a:r>
            <a:endParaRPr lang="en-US" sz="3200" dirty="0"/>
          </a:p>
        </p:txBody>
      </p:sp>
      <p:sp>
        <p:nvSpPr>
          <p:cNvPr id="4" name="Slide Number Placeholder 3"/>
          <p:cNvSpPr>
            <a:spLocks noGrp="1"/>
          </p:cNvSpPr>
          <p:nvPr>
            <p:ph type="sldNum" sz="quarter" idx="12"/>
          </p:nvPr>
        </p:nvSpPr>
        <p:spPr/>
        <p:txBody>
          <a:bodyPr/>
          <a:lstStyle/>
          <a:p>
            <a:fld id="{DF43637C-DFDA-4D48-8BAD-E22581FA0542}" type="slidenum">
              <a:rPr lang="en-US" smtClean="0"/>
              <a:t>17</a:t>
            </a:fld>
            <a:endParaRPr lang="en-US"/>
          </a:p>
        </p:txBody>
      </p:sp>
    </p:spTree>
    <p:extLst>
      <p:ext uri="{BB962C8B-B14F-4D97-AF65-F5344CB8AC3E}">
        <p14:creationId xmlns:p14="http://schemas.microsoft.com/office/powerpoint/2010/main" val="384508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Object Info</a:t>
            </a:r>
            <a:endParaRPr lang="en-US" i="1" dirty="0"/>
          </a:p>
        </p:txBody>
      </p:sp>
      <p:sp>
        <p:nvSpPr>
          <p:cNvPr id="3" name="Content Placeholder 2"/>
          <p:cNvSpPr>
            <a:spLocks noGrp="1"/>
          </p:cNvSpPr>
          <p:nvPr>
            <p:ph idx="1"/>
          </p:nvPr>
        </p:nvSpPr>
        <p:spPr/>
        <p:txBody>
          <a:bodyPr/>
          <a:lstStyle/>
          <a:p>
            <a:r>
              <a:rPr lang="en-US" dirty="0" smtClean="0"/>
              <a:t>data for the component that receives the intent</a:t>
            </a:r>
          </a:p>
          <a:p>
            <a:pPr lvl="1"/>
            <a:r>
              <a:rPr lang="en-US" dirty="0" smtClean="0"/>
              <a:t>action to take</a:t>
            </a:r>
          </a:p>
          <a:p>
            <a:pPr lvl="1"/>
            <a:r>
              <a:rPr lang="en-US" dirty="0" smtClean="0"/>
              <a:t> data to act on</a:t>
            </a:r>
          </a:p>
          <a:p>
            <a:r>
              <a:rPr lang="en-US" dirty="0" smtClean="0"/>
              <a:t>data for the Android system</a:t>
            </a:r>
          </a:p>
          <a:p>
            <a:pPr lvl="1"/>
            <a:r>
              <a:rPr lang="en-US" dirty="0" smtClean="0"/>
              <a:t>category of component to handle intent (activity, service, broadcast receiver)</a:t>
            </a:r>
          </a:p>
          <a:p>
            <a:pPr lvl="1"/>
            <a:r>
              <a:rPr lang="en-US" dirty="0" smtClean="0"/>
              <a:t>instructions on how to launch component if necessary</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18</a:t>
            </a:fld>
            <a:endParaRPr lang="en-US"/>
          </a:p>
        </p:txBody>
      </p:sp>
    </p:spTree>
    <p:extLst>
      <p:ext uri="{BB962C8B-B14F-4D97-AF65-F5344CB8AC3E}">
        <p14:creationId xmlns:p14="http://schemas.microsoft.com/office/powerpoint/2010/main" val="1448529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Constructors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83340"/>
            <a:ext cx="8534400" cy="547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3429000" y="2438400"/>
            <a:ext cx="2133600" cy="11430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00600" y="3162300"/>
            <a:ext cx="2133600" cy="11430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172200" y="4191000"/>
            <a:ext cx="2133600" cy="11430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F43637C-DFDA-4D48-8BAD-E22581FA0542}" type="slidenum">
              <a:rPr lang="en-US" smtClean="0"/>
              <a:t>19</a:t>
            </a:fld>
            <a:endParaRPr lang="en-US"/>
          </a:p>
        </p:txBody>
      </p:sp>
    </p:spTree>
    <p:extLst>
      <p:ext uri="{BB962C8B-B14F-4D97-AF65-F5344CB8AC3E}">
        <p14:creationId xmlns:p14="http://schemas.microsoft.com/office/powerpoint/2010/main" val="410310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Clicker</a:t>
            </a:r>
            <a:endParaRPr lang="en-US" dirty="0"/>
          </a:p>
        </p:txBody>
      </p:sp>
      <p:sp>
        <p:nvSpPr>
          <p:cNvPr id="3" name="Content Placeholder 2"/>
          <p:cNvSpPr>
            <a:spLocks noGrp="1"/>
          </p:cNvSpPr>
          <p:nvPr>
            <p:ph idx="1"/>
          </p:nvPr>
        </p:nvSpPr>
        <p:spPr/>
        <p:txBody>
          <a:bodyPr>
            <a:normAutofit lnSpcReduction="10000"/>
          </a:bodyPr>
          <a:lstStyle/>
          <a:p>
            <a:r>
              <a:rPr lang="en-US" dirty="0" smtClean="0"/>
              <a:t>What are the four types of components that can serve as entry points from the Android system to your app?</a:t>
            </a:r>
          </a:p>
          <a:p>
            <a:pPr marL="742950" indent="-742950">
              <a:buAutoNum type="alphaUcPeriod"/>
            </a:pPr>
            <a:r>
              <a:rPr lang="en-US" dirty="0" smtClean="0"/>
              <a:t>Activity, Broadcast Receiver, Content Provider, Service</a:t>
            </a:r>
          </a:p>
          <a:p>
            <a:pPr marL="742950" indent="-742950">
              <a:buAutoNum type="alphaUcPeriod"/>
            </a:pPr>
            <a:r>
              <a:rPr lang="en-US" dirty="0" smtClean="0"/>
              <a:t>Activity, Intent, Layout, Log</a:t>
            </a:r>
          </a:p>
          <a:p>
            <a:pPr marL="742950" indent="-742950">
              <a:buAutoNum type="alphaUcPeriod"/>
            </a:pPr>
            <a:r>
              <a:rPr lang="en-US" dirty="0" smtClean="0"/>
              <a:t>Intent, Layout, Log, Service</a:t>
            </a:r>
          </a:p>
          <a:p>
            <a:pPr marL="742950" indent="-742950">
              <a:buAutoNum type="alphaUcPeriod"/>
            </a:pPr>
            <a:r>
              <a:rPr lang="en-US" dirty="0" smtClean="0"/>
              <a:t>Activity, Broadcast Receiver, Layout, Manifest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a:t>
            </a:fld>
            <a:endParaRPr lang="en-US"/>
          </a:p>
        </p:txBody>
      </p:sp>
    </p:spTree>
    <p:extLst>
      <p:ext uri="{BB962C8B-B14F-4D97-AF65-F5344CB8AC3E}">
        <p14:creationId xmlns:p14="http://schemas.microsoft.com/office/powerpoint/2010/main" val="2997778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Info - </a:t>
            </a:r>
            <a:r>
              <a:rPr lang="en-US" i="1" dirty="0" smtClean="0"/>
              <a:t>Component</a:t>
            </a:r>
            <a:endParaRPr lang="en-US" i="1" dirty="0"/>
          </a:p>
        </p:txBody>
      </p:sp>
      <p:sp>
        <p:nvSpPr>
          <p:cNvPr id="3" name="Content Placeholder 2"/>
          <p:cNvSpPr>
            <a:spLocks noGrp="1"/>
          </p:cNvSpPr>
          <p:nvPr>
            <p:ph idx="1"/>
          </p:nvPr>
        </p:nvSpPr>
        <p:spPr/>
        <p:txBody>
          <a:bodyPr>
            <a:normAutofit fontScale="92500" lnSpcReduction="20000"/>
          </a:bodyPr>
          <a:lstStyle/>
          <a:p>
            <a:r>
              <a:rPr lang="en-US" dirty="0" smtClean="0"/>
              <a:t>Component name that should deal with Intent</a:t>
            </a:r>
          </a:p>
          <a:p>
            <a:r>
              <a:rPr lang="en-US" dirty="0" smtClean="0"/>
              <a:t>fully qualified class name of component and</a:t>
            </a:r>
          </a:p>
          <a:p>
            <a:r>
              <a:rPr lang="en-US" dirty="0" smtClean="0"/>
              <a:t>the </a:t>
            </a:r>
            <a:r>
              <a:rPr lang="en-US" dirty="0"/>
              <a:t>package name set in the manifest file of the application where the component resides </a:t>
            </a:r>
            <a:endParaRPr lang="en-US" dirty="0" smtClean="0"/>
          </a:p>
          <a:p>
            <a:r>
              <a:rPr lang="en-US" dirty="0" smtClean="0"/>
              <a:t>optional! </a:t>
            </a:r>
          </a:p>
          <a:p>
            <a:pPr lvl="1"/>
            <a:r>
              <a:rPr lang="en-US" dirty="0" smtClean="0"/>
              <a:t>if not provided Android system resolves suitable target</a:t>
            </a:r>
          </a:p>
          <a:p>
            <a:r>
              <a:rPr lang="en-US" dirty="0" smtClean="0"/>
              <a:t>name </a:t>
            </a:r>
            <a:r>
              <a:rPr lang="en-US" dirty="0"/>
              <a:t>is set by </a:t>
            </a:r>
            <a:r>
              <a:rPr lang="en-US" dirty="0" err="1"/>
              <a:t>setComponent</a:t>
            </a:r>
            <a:r>
              <a:rPr lang="en-US" dirty="0"/>
              <a:t>(), </a:t>
            </a:r>
            <a:r>
              <a:rPr lang="en-US" dirty="0" err="1"/>
              <a:t>setClass</a:t>
            </a:r>
            <a:r>
              <a:rPr lang="en-US" dirty="0"/>
              <a:t>(), or </a:t>
            </a:r>
            <a:r>
              <a:rPr lang="en-US" dirty="0" err="1"/>
              <a:t>setClassName</a:t>
            </a:r>
            <a:r>
              <a:rPr lang="en-US" dirty="0"/>
              <a:t>()</a:t>
            </a:r>
          </a:p>
        </p:txBody>
      </p:sp>
      <p:sp>
        <p:nvSpPr>
          <p:cNvPr id="4" name="Slide Number Placeholder 3"/>
          <p:cNvSpPr>
            <a:spLocks noGrp="1"/>
          </p:cNvSpPr>
          <p:nvPr>
            <p:ph type="sldNum" sz="quarter" idx="12"/>
          </p:nvPr>
        </p:nvSpPr>
        <p:spPr/>
        <p:txBody>
          <a:bodyPr/>
          <a:lstStyle/>
          <a:p>
            <a:fld id="{DF43637C-DFDA-4D48-8BAD-E22581FA0542}" type="slidenum">
              <a:rPr lang="en-US" smtClean="0"/>
              <a:t>20</a:t>
            </a:fld>
            <a:endParaRPr lang="en-US"/>
          </a:p>
        </p:txBody>
      </p:sp>
    </p:spTree>
    <p:extLst>
      <p:ext uri="{BB962C8B-B14F-4D97-AF65-F5344CB8AC3E}">
        <p14:creationId xmlns:p14="http://schemas.microsoft.com/office/powerpoint/2010/main" val="1755701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MyFirstActivity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23" y="1371600"/>
            <a:ext cx="9022977"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7086600" y="1066800"/>
            <a:ext cx="1752600" cy="10668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096000" y="3810000"/>
            <a:ext cx="1866900" cy="12954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10000" y="4267200"/>
            <a:ext cx="1866900" cy="12954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8" y="5715000"/>
            <a:ext cx="8500533"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DF43637C-DFDA-4D48-8BAD-E22581FA0542}" type="slidenum">
              <a:rPr lang="en-US" smtClean="0"/>
              <a:t>21</a:t>
            </a:fld>
            <a:endParaRPr lang="en-US"/>
          </a:p>
        </p:txBody>
      </p:sp>
    </p:spTree>
    <p:extLst>
      <p:ext uri="{BB962C8B-B14F-4D97-AF65-F5344CB8AC3E}">
        <p14:creationId xmlns:p14="http://schemas.microsoft.com/office/powerpoint/2010/main" val="1864104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Intent Info - </a:t>
            </a:r>
            <a:r>
              <a:rPr lang="en-US" i="1" dirty="0" smtClean="0"/>
              <a:t>Action Name</a:t>
            </a:r>
            <a:endParaRPr lang="en-US" i="1" dirty="0"/>
          </a:p>
        </p:txBody>
      </p:sp>
      <p:sp>
        <p:nvSpPr>
          <p:cNvPr id="3" name="Content Placeholder 2"/>
          <p:cNvSpPr>
            <a:spLocks noGrp="1"/>
          </p:cNvSpPr>
          <p:nvPr>
            <p:ph idx="1"/>
          </p:nvPr>
        </p:nvSpPr>
        <p:spPr>
          <a:xfrm>
            <a:off x="381000" y="884237"/>
            <a:ext cx="8305800" cy="5516563"/>
          </a:xfrm>
        </p:spPr>
        <p:txBody>
          <a:bodyPr>
            <a:normAutofit fontScale="92500" lnSpcReduction="10000"/>
          </a:bodyPr>
          <a:lstStyle/>
          <a:p>
            <a:r>
              <a:rPr lang="en-US" dirty="0" smtClean="0"/>
              <a:t>Action desired (or for broadcast intents, the action / event that took place</a:t>
            </a:r>
            <a:r>
              <a:rPr lang="en-US" dirty="0" smtClean="0"/>
              <a:t>)</a:t>
            </a:r>
          </a:p>
          <a:p>
            <a:pPr lvl="1"/>
            <a:r>
              <a:rPr lang="en-US" dirty="0" smtClean="0"/>
              <a:t>None for </a:t>
            </a:r>
            <a:r>
              <a:rPr lang="en-US" smtClean="0"/>
              <a:t>explicit intents</a:t>
            </a:r>
            <a:endParaRPr lang="en-US" dirty="0" smtClean="0"/>
          </a:p>
          <a:p>
            <a:r>
              <a:rPr lang="en-US" dirty="0" smtClean="0"/>
              <a:t>Many actions defined in Intent class</a:t>
            </a:r>
          </a:p>
          <a:p>
            <a:r>
              <a:rPr lang="en-US" dirty="0" smtClean="0"/>
              <a:t>Other actions defined through the API</a:t>
            </a:r>
          </a:p>
          <a:p>
            <a:pPr lvl="1"/>
            <a:r>
              <a:rPr lang="en-US" dirty="0" smtClean="0"/>
              <a:t>example, </a:t>
            </a:r>
            <a:r>
              <a:rPr lang="en-US" dirty="0" err="1" smtClean="0"/>
              <a:t>MediaStore</a:t>
            </a:r>
            <a:r>
              <a:rPr lang="en-US" dirty="0" smtClean="0"/>
              <a:t> class declares</a:t>
            </a:r>
            <a:br>
              <a:rPr lang="en-US" dirty="0" smtClean="0"/>
            </a:br>
            <a:r>
              <a:rPr lang="en-US" dirty="0" smtClean="0"/>
              <a:t>ACTION_IMAGE_CAPTURE and ACTION_VIDEO_CAPTURE</a:t>
            </a:r>
          </a:p>
          <a:p>
            <a:r>
              <a:rPr lang="en-US" dirty="0" smtClean="0"/>
              <a:t>You can define your own Intent Action names so other applications can activate the components in your application</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22</a:t>
            </a:fld>
            <a:endParaRPr lang="en-US"/>
          </a:p>
        </p:txBody>
      </p:sp>
    </p:spTree>
    <p:extLst>
      <p:ext uri="{BB962C8B-B14F-4D97-AF65-F5344CB8AC3E}">
        <p14:creationId xmlns:p14="http://schemas.microsoft.com/office/powerpoint/2010/main" val="3571943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a:t>
            </a:r>
            <a:r>
              <a:rPr lang="en-US" i="1" dirty="0" smtClean="0"/>
              <a:t>Action Name</a:t>
            </a:r>
            <a:endParaRPr lang="en-US" i="1" dirty="0"/>
          </a:p>
        </p:txBody>
      </p:sp>
      <p:sp>
        <p:nvSpPr>
          <p:cNvPr id="3" name="Content Placeholder 2"/>
          <p:cNvSpPr>
            <a:spLocks noGrp="1"/>
          </p:cNvSpPr>
          <p:nvPr>
            <p:ph idx="1"/>
          </p:nvPr>
        </p:nvSpPr>
        <p:spPr/>
        <p:txBody>
          <a:bodyPr/>
          <a:lstStyle/>
          <a:p>
            <a:r>
              <a:rPr lang="en-US" dirty="0" smtClean="0"/>
              <a:t>Action acts like a method name</a:t>
            </a:r>
          </a:p>
          <a:p>
            <a:r>
              <a:rPr lang="en-US" dirty="0" smtClean="0"/>
              <a:t>determines what rest of data in Intent object is and how it is structured, especially the </a:t>
            </a:r>
            <a:r>
              <a:rPr lang="en-US" i="1" dirty="0" smtClean="0"/>
              <a:t>data </a:t>
            </a:r>
            <a:r>
              <a:rPr lang="en-US" dirty="0" smtClean="0"/>
              <a:t>and </a:t>
            </a:r>
            <a:r>
              <a:rPr lang="en-US" i="1" dirty="0" smtClean="0"/>
              <a:t>extras</a:t>
            </a:r>
            <a:endParaRPr lang="en-US" dirty="0" smtClean="0"/>
          </a:p>
          <a:p>
            <a:r>
              <a:rPr lang="en-US" dirty="0" err="1" smtClean="0"/>
              <a:t>setAction</a:t>
            </a:r>
            <a:r>
              <a:rPr lang="en-US" dirty="0" smtClean="0"/>
              <a:t>() and </a:t>
            </a:r>
            <a:r>
              <a:rPr lang="en-US" dirty="0" err="1" smtClean="0"/>
              <a:t>getAction</a:t>
            </a:r>
            <a:r>
              <a:rPr lang="en-US" dirty="0" smtClean="0"/>
              <a:t>() methods from Intent class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23</a:t>
            </a:fld>
            <a:endParaRPr lang="en-US"/>
          </a:p>
        </p:txBody>
      </p:sp>
    </p:spTree>
    <p:extLst>
      <p:ext uri="{BB962C8B-B14F-4D97-AF65-F5344CB8AC3E}">
        <p14:creationId xmlns:p14="http://schemas.microsoft.com/office/powerpoint/2010/main" val="2232384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Action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8" y="990712"/>
            <a:ext cx="8727141" cy="511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5858" y="2286227"/>
            <a:ext cx="883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F43637C-DFDA-4D48-8BAD-E22581FA0542}" type="slidenum">
              <a:rPr lang="en-US" smtClean="0"/>
              <a:t>24</a:t>
            </a:fld>
            <a:endParaRPr lang="en-US"/>
          </a:p>
        </p:txBody>
      </p:sp>
    </p:spTree>
    <p:extLst>
      <p:ext uri="{BB962C8B-B14F-4D97-AF65-F5344CB8AC3E}">
        <p14:creationId xmlns:p14="http://schemas.microsoft.com/office/powerpoint/2010/main" val="2308514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Info</a:t>
            </a:r>
            <a:r>
              <a:rPr lang="en-US" i="1" dirty="0" smtClean="0"/>
              <a:t> - </a:t>
            </a:r>
            <a:r>
              <a:rPr lang="en-US" i="1" dirty="0"/>
              <a:t>D</a:t>
            </a:r>
            <a:r>
              <a:rPr lang="en-US" i="1" dirty="0" smtClean="0"/>
              <a:t>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URI (uniform resource identifier) of data to work with / on</a:t>
            </a:r>
          </a:p>
          <a:p>
            <a:pPr lvl="1"/>
            <a:r>
              <a:rPr lang="en-US" dirty="0" smtClean="0"/>
              <a:t>for content on device a content provider and identifying information, for example an audio file or image or contact</a:t>
            </a:r>
          </a:p>
          <a:p>
            <a:r>
              <a:rPr lang="en-US" dirty="0"/>
              <a:t>MIME (Multipurpose Internet Mail </a:t>
            </a:r>
            <a:r>
              <a:rPr lang="en-US" dirty="0" smtClean="0"/>
              <a:t>Extension, now internet media type) initially for email types, but extended to describe type information in general about data / content</a:t>
            </a:r>
          </a:p>
          <a:p>
            <a:pPr lvl="1"/>
            <a:r>
              <a:rPr lang="en-US" dirty="0" smtClean="0">
                <a:latin typeface="Courier New" pitchFamily="49" charset="0"/>
                <a:cs typeface="Courier New" pitchFamily="49" charset="0"/>
              </a:rPr>
              <a:t>image/</a:t>
            </a:r>
            <a:r>
              <a:rPr lang="en-US" dirty="0" err="1" smtClean="0">
                <a:latin typeface="Courier New" pitchFamily="49" charset="0"/>
                <a:cs typeface="Courier New" pitchFamily="49" charset="0"/>
              </a:rPr>
              <a:t>png</a:t>
            </a:r>
            <a:r>
              <a:rPr lang="en-US" dirty="0" smtClean="0"/>
              <a:t> </a:t>
            </a:r>
            <a:r>
              <a:rPr lang="en-US" dirty="0"/>
              <a:t>or </a:t>
            </a:r>
            <a:r>
              <a:rPr lang="en-US" dirty="0" smtClean="0">
                <a:latin typeface="Courier New" pitchFamily="49" charset="0"/>
                <a:cs typeface="Courier New" pitchFamily="49" charset="0"/>
              </a:rPr>
              <a:t>audio/mpeg</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DF43637C-DFDA-4D48-8BAD-E22581FA0542}" type="slidenum">
              <a:rPr lang="en-US" smtClean="0"/>
              <a:t>25</a:t>
            </a:fld>
            <a:endParaRPr lang="en-US"/>
          </a:p>
        </p:txBody>
      </p:sp>
    </p:spTree>
    <p:extLst>
      <p:ext uri="{BB962C8B-B14F-4D97-AF65-F5344CB8AC3E}">
        <p14:creationId xmlns:p14="http://schemas.microsoft.com/office/powerpoint/2010/main" val="483453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Info - </a:t>
            </a:r>
            <a:r>
              <a:rPr lang="en-US" i="1" dirty="0" smtClean="0"/>
              <a:t>Category</a:t>
            </a:r>
            <a:endParaRPr lang="en-US" i="1" dirty="0"/>
          </a:p>
        </p:txBody>
      </p:sp>
      <p:sp>
        <p:nvSpPr>
          <p:cNvPr id="3" name="Content Placeholder 2"/>
          <p:cNvSpPr>
            <a:spLocks noGrp="1"/>
          </p:cNvSpPr>
          <p:nvPr>
            <p:ph idx="1"/>
          </p:nvPr>
        </p:nvSpPr>
        <p:spPr/>
        <p:txBody>
          <a:bodyPr/>
          <a:lstStyle/>
          <a:p>
            <a:r>
              <a:rPr lang="en-US" dirty="0" smtClean="0"/>
              <a:t>String with more information on what kind of component should handle Intent</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 y="2519082"/>
            <a:ext cx="9351450"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85800" y="4953000"/>
            <a:ext cx="12115799" cy="6858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26</a:t>
            </a:fld>
            <a:endParaRPr lang="en-US"/>
          </a:p>
        </p:txBody>
      </p:sp>
    </p:spTree>
    <p:extLst>
      <p:ext uri="{BB962C8B-B14F-4D97-AF65-F5344CB8AC3E}">
        <p14:creationId xmlns:p14="http://schemas.microsoft.com/office/powerpoint/2010/main" val="4003516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 </a:t>
            </a:r>
            <a:r>
              <a:rPr lang="en-US" i="1" dirty="0" smtClean="0"/>
              <a:t>Extras</a:t>
            </a:r>
            <a:endParaRPr lang="en-US" i="1" dirty="0"/>
          </a:p>
        </p:txBody>
      </p:sp>
      <p:sp>
        <p:nvSpPr>
          <p:cNvPr id="3" name="Content Placeholder 2"/>
          <p:cNvSpPr>
            <a:spLocks noGrp="1"/>
          </p:cNvSpPr>
          <p:nvPr>
            <p:ph idx="1"/>
          </p:nvPr>
        </p:nvSpPr>
        <p:spPr/>
        <p:txBody>
          <a:bodyPr>
            <a:normAutofit lnSpcReduction="10000"/>
          </a:bodyPr>
          <a:lstStyle/>
          <a:p>
            <a:r>
              <a:rPr lang="en-US" dirty="0" smtClean="0"/>
              <a:t>A </a:t>
            </a:r>
            <a:r>
              <a:rPr lang="en-US" i="1" dirty="0" smtClean="0"/>
              <a:t>Bundle </a:t>
            </a:r>
            <a:r>
              <a:rPr lang="en-US" dirty="0" smtClean="0"/>
              <a:t>(a map / dictionary, key-value pairs) of additional information to be given to the component handling the Intent</a:t>
            </a:r>
          </a:p>
          <a:p>
            <a:r>
              <a:rPr lang="en-US" dirty="0" smtClean="0"/>
              <a:t>Some Action will have specified extras</a:t>
            </a:r>
          </a:p>
          <a:p>
            <a:pPr lvl="1"/>
            <a:r>
              <a:rPr lang="en-US" dirty="0" smtClean="0"/>
              <a:t>ACTION_TIMEZONE_CHANGED will have an extra </a:t>
            </a:r>
            <a:r>
              <a:rPr lang="en-US" dirty="0"/>
              <a:t>with key of </a:t>
            </a:r>
            <a:r>
              <a:rPr lang="en-US" dirty="0" smtClean="0"/>
              <a:t>"time-zone" (documentation is your friend)</a:t>
            </a:r>
          </a:p>
          <a:p>
            <a:pPr lvl="1"/>
            <a:r>
              <a:rPr lang="en-US" dirty="0" smtClean="0"/>
              <a:t>Intent method has put methods or put a whole Bundle</a:t>
            </a:r>
          </a:p>
          <a:p>
            <a:pPr lvl="1"/>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27</a:t>
            </a:fld>
            <a:endParaRPr lang="en-US"/>
          </a:p>
        </p:txBody>
      </p:sp>
    </p:spTree>
    <p:extLst>
      <p:ext uri="{BB962C8B-B14F-4D97-AF65-F5344CB8AC3E}">
        <p14:creationId xmlns:p14="http://schemas.microsoft.com/office/powerpoint/2010/main" val="2976953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Use an Intent so app asks camera to take picture and displays the resulting picture</a:t>
            </a:r>
          </a:p>
          <a:p>
            <a:r>
              <a:rPr lang="en-US" dirty="0" smtClean="0"/>
              <a:t>important details:</a:t>
            </a:r>
          </a:p>
          <a:p>
            <a:pPr lvl="1"/>
            <a:r>
              <a:rPr lang="en-US" dirty="0" smtClean="0"/>
              <a:t>permission to write and read (</a:t>
            </a:r>
            <a:r>
              <a:rPr lang="en-US" dirty="0" err="1" smtClean="0"/>
              <a:t>JellyBean</a:t>
            </a:r>
            <a:r>
              <a:rPr lang="en-US" dirty="0" smtClean="0"/>
              <a:t>) to and from SD card</a:t>
            </a:r>
          </a:p>
          <a:p>
            <a:pPr lvl="1"/>
            <a:r>
              <a:rPr lang="en-US" dirty="0" smtClean="0"/>
              <a:t>getting file names correct</a:t>
            </a:r>
          </a:p>
          <a:p>
            <a:pPr lvl="1"/>
            <a:r>
              <a:rPr lang="en-US" dirty="0" smtClean="0"/>
              <a:t>reduce size of original image </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28</a:t>
            </a:fld>
            <a:endParaRPr lang="en-US"/>
          </a:p>
        </p:txBody>
      </p:sp>
    </p:spTree>
    <p:extLst>
      <p:ext uri="{BB962C8B-B14F-4D97-AF65-F5344CB8AC3E}">
        <p14:creationId xmlns:p14="http://schemas.microsoft.com/office/powerpoint/2010/main" val="1630561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IntentExample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22253" y="2392050"/>
            <a:ext cx="554030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20156" y="2370618"/>
            <a:ext cx="5621645"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F43637C-DFDA-4D48-8BAD-E22581FA0542}" type="slidenum">
              <a:rPr lang="en-US" smtClean="0"/>
              <a:t>29</a:t>
            </a:fld>
            <a:endParaRPr lang="en-US"/>
          </a:p>
        </p:txBody>
      </p:sp>
    </p:spTree>
    <p:extLst>
      <p:ext uri="{BB962C8B-B14F-4D97-AF65-F5344CB8AC3E}">
        <p14:creationId xmlns:p14="http://schemas.microsoft.com/office/powerpoint/2010/main" val="3525534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p:txBody>
          <a:bodyPr>
            <a:normAutofit fontScale="92500"/>
          </a:bodyPr>
          <a:lstStyle/>
          <a:p>
            <a:r>
              <a:rPr lang="en-US" dirty="0" smtClean="0"/>
              <a:t>Allow us to use applications and components that are already part of Android System</a:t>
            </a:r>
          </a:p>
          <a:p>
            <a:pPr lvl="1"/>
            <a:r>
              <a:rPr lang="en-US" dirty="0" smtClean="0"/>
              <a:t>start activities</a:t>
            </a:r>
          </a:p>
          <a:p>
            <a:pPr lvl="1"/>
            <a:r>
              <a:rPr lang="en-US" dirty="0" smtClean="0"/>
              <a:t>start services</a:t>
            </a:r>
          </a:p>
          <a:p>
            <a:pPr lvl="1"/>
            <a:r>
              <a:rPr lang="en-US" dirty="0" smtClean="0"/>
              <a:t>deliver broadcasts</a:t>
            </a:r>
          </a:p>
          <a:p>
            <a:r>
              <a:rPr lang="en-US" dirty="0" smtClean="0"/>
              <a:t>… and allow other applications to use the components of the applications we create</a:t>
            </a:r>
          </a:p>
          <a:p>
            <a:r>
              <a:rPr lang="en-US" dirty="0" smtClean="0"/>
              <a:t>Examples of Google applications: </a:t>
            </a:r>
            <a:br>
              <a:rPr lang="en-US" dirty="0" smtClean="0"/>
            </a:br>
            <a:r>
              <a:rPr lang="en-US" sz="2000" dirty="0" smtClean="0">
                <a:hlinkClick r:id="rId3"/>
              </a:rPr>
              <a:t>http</a:t>
            </a:r>
            <a:r>
              <a:rPr lang="en-US" sz="2000" dirty="0">
                <a:hlinkClick r:id="rId3"/>
              </a:rPr>
              <a:t>://developer.android.com/guide/appendix/g-app-intents.html</a:t>
            </a:r>
            <a:endParaRPr lang="en-US" sz="2000" dirty="0"/>
          </a:p>
        </p:txBody>
      </p:sp>
      <p:sp>
        <p:nvSpPr>
          <p:cNvPr id="4" name="Slide Number Placeholder 3"/>
          <p:cNvSpPr>
            <a:spLocks noGrp="1"/>
          </p:cNvSpPr>
          <p:nvPr>
            <p:ph type="sldNum" sz="quarter" idx="12"/>
          </p:nvPr>
        </p:nvSpPr>
        <p:spPr/>
        <p:txBody>
          <a:bodyPr/>
          <a:lstStyle/>
          <a:p>
            <a:fld id="{DF43637C-DFDA-4D48-8BAD-E22581FA0542}" type="slidenum">
              <a:rPr lang="en-US" smtClean="0"/>
              <a:t>3</a:t>
            </a:fld>
            <a:endParaRPr lang="en-US"/>
          </a:p>
        </p:txBody>
      </p:sp>
    </p:spTree>
    <p:extLst>
      <p:ext uri="{BB962C8B-B14F-4D97-AF65-F5344CB8AC3E}">
        <p14:creationId xmlns:p14="http://schemas.microsoft.com/office/powerpoint/2010/main" val="4115917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p:txBody>
          <a:bodyPr/>
          <a:lstStyle/>
          <a:p>
            <a:r>
              <a:rPr lang="en-US" dirty="0" err="1" smtClean="0"/>
              <a:t>LinearLayout</a:t>
            </a:r>
            <a:r>
              <a:rPr lang="en-US" dirty="0" smtClean="0"/>
              <a:t> with </a:t>
            </a:r>
          </a:p>
          <a:p>
            <a:pPr lvl="1"/>
            <a:r>
              <a:rPr lang="en-US" dirty="0" smtClean="0"/>
              <a:t>button</a:t>
            </a:r>
          </a:p>
          <a:p>
            <a:pPr lvl="1"/>
            <a:r>
              <a:rPr lang="en-US" dirty="0" err="1" smtClean="0"/>
              <a:t>ImageView</a:t>
            </a:r>
            <a:endParaRPr lang="en-US" dirty="0" smtClean="0"/>
          </a:p>
          <a:p>
            <a:r>
              <a:rPr lang="en-US" dirty="0" err="1" smtClean="0"/>
              <a:t>ImageView</a:t>
            </a:r>
            <a:r>
              <a:rPr lang="en-US" dirty="0" smtClean="0"/>
              <a:t> initially displays default Image</a:t>
            </a:r>
          </a:p>
          <a:p>
            <a:r>
              <a:rPr lang="en-US" dirty="0" smtClean="0"/>
              <a:t>button click results in call to </a:t>
            </a:r>
            <a:r>
              <a:rPr lang="en-US" dirty="0" err="1" smtClean="0"/>
              <a:t>takePhoto</a:t>
            </a:r>
            <a:endParaRPr lang="en-US" dirty="0" smtClean="0"/>
          </a:p>
          <a:p>
            <a:pPr lvl="1"/>
            <a:r>
              <a:rPr lang="en-US" dirty="0" err="1" smtClean="0"/>
              <a:t>android:onClick</a:t>
            </a:r>
            <a:r>
              <a:rPr lang="en-US" dirty="0" smtClean="0"/>
              <a:t> attribute set</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30</a:t>
            </a:fld>
            <a:endParaRPr lang="en-US"/>
          </a:p>
        </p:txBody>
      </p:sp>
    </p:spTree>
    <p:extLst>
      <p:ext uri="{BB962C8B-B14F-4D97-AF65-F5344CB8AC3E}">
        <p14:creationId xmlns:p14="http://schemas.microsoft.com/office/powerpoint/2010/main" val="405883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takePhoto</a:t>
            </a:r>
            <a:r>
              <a:rPr lang="en-US" dirty="0" smtClean="0"/>
              <a:t> in </a:t>
            </a:r>
            <a:r>
              <a:rPr lang="en-US" dirty="0" err="1" smtClean="0"/>
              <a:t>IntentExample</a:t>
            </a:r>
            <a:r>
              <a:rPr lang="en-US" dirty="0" smtClean="0"/>
              <a:t> Activity</a:t>
            </a:r>
            <a:endParaRPr lang="en-US" dirty="0"/>
          </a:p>
        </p:txBody>
      </p:sp>
      <p:sp>
        <p:nvSpPr>
          <p:cNvPr id="3" name="Slide Number Placeholder 2"/>
          <p:cNvSpPr>
            <a:spLocks noGrp="1"/>
          </p:cNvSpPr>
          <p:nvPr>
            <p:ph type="sldNum" sz="quarter" idx="12"/>
          </p:nvPr>
        </p:nvSpPr>
        <p:spPr/>
        <p:txBody>
          <a:bodyPr/>
          <a:lstStyle/>
          <a:p>
            <a:fld id="{DF43637C-DFDA-4D48-8BAD-E22581FA0542}" type="slidenum">
              <a:rPr lang="en-US" smtClean="0"/>
              <a:t>31</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7" y="990600"/>
            <a:ext cx="9031941"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14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ensure Intent can be resolved</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43000"/>
            <a:ext cx="937486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808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0" y="1198562"/>
            <a:ext cx="5410200" cy="5211763"/>
          </a:xfrm>
        </p:spPr>
        <p:txBody>
          <a:bodyPr/>
          <a:lstStyle/>
          <a:p>
            <a:r>
              <a:rPr lang="en-US" dirty="0" smtClean="0"/>
              <a:t>Clicking button starts Camera Activity</a:t>
            </a:r>
          </a:p>
          <a:p>
            <a:r>
              <a:rPr lang="en-US" dirty="0" err="1" smtClean="0"/>
              <a:t>IntentExample</a:t>
            </a:r>
            <a:r>
              <a:rPr lang="en-US" dirty="0" smtClean="0"/>
              <a:t> stops</a:t>
            </a:r>
          </a:p>
          <a:p>
            <a:pPr lvl="1"/>
            <a:r>
              <a:rPr lang="en-US" dirty="0" smtClean="0"/>
              <a:t>recall Activity lifecycle, play well with others</a:t>
            </a:r>
          </a:p>
          <a:p>
            <a:r>
              <a:rPr lang="en-US" dirty="0" smtClean="0"/>
              <a:t>when picture taken return to </a:t>
            </a:r>
            <a:r>
              <a:rPr lang="en-US" dirty="0" err="1" smtClean="0"/>
              <a:t>IntentExample</a:t>
            </a:r>
            <a:r>
              <a:rPr lang="en-US" dirty="0" smtClean="0"/>
              <a:t> activity</a:t>
            </a:r>
          </a:p>
          <a:p>
            <a:pPr lvl="1"/>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302918" y="2012436"/>
            <a:ext cx="6167438"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F43637C-DFDA-4D48-8BAD-E22581FA0542}" type="slidenum">
              <a:rPr lang="en-US" smtClean="0"/>
              <a:t>33</a:t>
            </a:fld>
            <a:endParaRPr lang="en-US"/>
          </a:p>
        </p:txBody>
      </p:sp>
    </p:spTree>
    <p:extLst>
      <p:ext uri="{BB962C8B-B14F-4D97-AF65-F5344CB8AC3E}">
        <p14:creationId xmlns:p14="http://schemas.microsoft.com/office/powerpoint/2010/main" val="1682194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onActivtyResult</a:t>
            </a:r>
            <a:endParaRPr lang="en-US" dirty="0"/>
          </a:p>
        </p:txBody>
      </p:sp>
      <p:sp>
        <p:nvSpPr>
          <p:cNvPr id="3" name="Content Placeholder 2"/>
          <p:cNvSpPr>
            <a:spLocks noGrp="1"/>
          </p:cNvSpPr>
          <p:nvPr>
            <p:ph idx="1"/>
          </p:nvPr>
        </p:nvSpPr>
        <p:spPr/>
        <p:txBody>
          <a:bodyPr/>
          <a:lstStyle/>
          <a:p>
            <a:r>
              <a:rPr lang="en-US" dirty="0" smtClean="0"/>
              <a:t>when camera app finishes, Android system will call this method (callback) </a:t>
            </a:r>
          </a:p>
          <a:p>
            <a:r>
              <a:rPr lang="en-US" dirty="0" smtClean="0"/>
              <a:t>look at result and take appropriate action</a:t>
            </a:r>
          </a:p>
          <a:p>
            <a:r>
              <a:rPr lang="en-US" dirty="0" smtClean="0"/>
              <a:t>verify our requested action was completed</a:t>
            </a:r>
          </a:p>
        </p:txBody>
      </p:sp>
      <p:sp>
        <p:nvSpPr>
          <p:cNvPr id="4" name="Slide Number Placeholder 3"/>
          <p:cNvSpPr>
            <a:spLocks noGrp="1"/>
          </p:cNvSpPr>
          <p:nvPr>
            <p:ph type="sldNum" sz="quarter" idx="12"/>
          </p:nvPr>
        </p:nvSpPr>
        <p:spPr/>
        <p:txBody>
          <a:bodyPr/>
          <a:lstStyle/>
          <a:p>
            <a:fld id="{DF43637C-DFDA-4D48-8BAD-E22581FA0542}" type="slidenum">
              <a:rPr lang="en-US" smtClean="0"/>
              <a:t>34</a:t>
            </a:fld>
            <a:endParaRPr lang="en-US"/>
          </a:p>
        </p:txBody>
      </p:sp>
    </p:spTree>
    <p:extLst>
      <p:ext uri="{BB962C8B-B14F-4D97-AF65-F5344CB8AC3E}">
        <p14:creationId xmlns:p14="http://schemas.microsoft.com/office/powerpoint/2010/main" val="3098019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onActivtyResult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223682"/>
            <a:ext cx="9379466" cy="5100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DF43637C-DFDA-4D48-8BAD-E22581FA0542}" type="slidenum">
              <a:rPr lang="en-US" smtClean="0"/>
              <a:t>35</a:t>
            </a:fld>
            <a:endParaRPr lang="en-US"/>
          </a:p>
        </p:txBody>
      </p:sp>
    </p:spTree>
    <p:extLst>
      <p:ext uri="{BB962C8B-B14F-4D97-AF65-F5344CB8AC3E}">
        <p14:creationId xmlns:p14="http://schemas.microsoft.com/office/powerpoint/2010/main" val="3815686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320" y="3933825"/>
            <a:ext cx="297180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smtClean="0"/>
              <a:t>onActivityResult</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 y="1299883"/>
            <a:ext cx="9176084"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DF43637C-DFDA-4D48-8BAD-E22581FA0542}" type="slidenum">
              <a:rPr lang="en-US" smtClean="0"/>
              <a:t>36</a:t>
            </a:fld>
            <a:endParaRPr lang="en-US"/>
          </a:p>
        </p:txBody>
      </p:sp>
    </p:spTree>
    <p:extLst>
      <p:ext uri="{BB962C8B-B14F-4D97-AF65-F5344CB8AC3E}">
        <p14:creationId xmlns:p14="http://schemas.microsoft.com/office/powerpoint/2010/main" val="2015926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Intent Resolution</a:t>
            </a:r>
            <a:endParaRPr lang="en-US" dirty="0"/>
          </a:p>
        </p:txBody>
      </p:sp>
      <p:sp>
        <p:nvSpPr>
          <p:cNvPr id="3" name="Content Placeholder 2"/>
          <p:cNvSpPr>
            <a:spLocks noGrp="1"/>
          </p:cNvSpPr>
          <p:nvPr>
            <p:ph idx="1"/>
          </p:nvPr>
        </p:nvSpPr>
        <p:spPr>
          <a:xfrm>
            <a:off x="152399" y="609600"/>
            <a:ext cx="8772525" cy="5211763"/>
          </a:xfrm>
        </p:spPr>
        <p:txBody>
          <a:bodyPr/>
          <a:lstStyle/>
          <a:p>
            <a:r>
              <a:rPr lang="en-US" dirty="0" smtClean="0"/>
              <a:t>How does the Android system determine what component should handle an Intent?</a:t>
            </a:r>
          </a:p>
          <a:p>
            <a:r>
              <a:rPr lang="en-US" dirty="0" smtClean="0"/>
              <a:t>explicit</a:t>
            </a:r>
          </a:p>
          <a:p>
            <a:pPr lvl="1"/>
            <a:r>
              <a:rPr lang="en-US" dirty="0" smtClean="0"/>
              <a:t>Intent designates target component by name</a:t>
            </a:r>
          </a:p>
          <a:p>
            <a:pPr lvl="1"/>
            <a:r>
              <a:rPr lang="en-US" dirty="0" smtClean="0"/>
              <a:t>typically used for inter application messaging and activity starting</a:t>
            </a:r>
          </a:p>
          <a:p>
            <a:pPr lvl="1"/>
            <a:r>
              <a:rPr lang="en-US" dirty="0" smtClean="0"/>
              <a:t>recall, </a:t>
            </a:r>
            <a:r>
              <a:rPr lang="en-US" dirty="0" err="1" smtClean="0"/>
              <a:t>LifeCycleTest</a:t>
            </a:r>
            <a:endParaRPr lang="en-US"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6" y="4894729"/>
            <a:ext cx="915169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F43637C-DFDA-4D48-8BAD-E22581FA0542}" type="slidenum">
              <a:rPr lang="en-US" smtClean="0"/>
              <a:t>37</a:t>
            </a:fld>
            <a:endParaRPr lang="en-US"/>
          </a:p>
        </p:txBody>
      </p:sp>
    </p:spTree>
    <p:extLst>
      <p:ext uri="{BB962C8B-B14F-4D97-AF65-F5344CB8AC3E}">
        <p14:creationId xmlns:p14="http://schemas.microsoft.com/office/powerpoint/2010/main" val="3513797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Intent Resolution - Implicit</a:t>
            </a:r>
            <a:endParaRPr lang="en-US" dirty="0"/>
          </a:p>
        </p:txBody>
      </p:sp>
      <p:sp>
        <p:nvSpPr>
          <p:cNvPr id="3" name="Content Placeholder 2"/>
          <p:cNvSpPr>
            <a:spLocks noGrp="1"/>
          </p:cNvSpPr>
          <p:nvPr>
            <p:ph idx="1"/>
          </p:nvPr>
        </p:nvSpPr>
        <p:spPr/>
        <p:txBody>
          <a:bodyPr/>
          <a:lstStyle/>
          <a:p>
            <a:r>
              <a:rPr lang="en-US" dirty="0" smtClean="0"/>
              <a:t>component name is blank (unknown)</a:t>
            </a:r>
          </a:p>
          <a:p>
            <a:r>
              <a:rPr lang="en-US" dirty="0" smtClean="0"/>
              <a:t>typically used when starting component in another application</a:t>
            </a:r>
          </a:p>
          <a:p>
            <a:r>
              <a:rPr lang="en-US" dirty="0" smtClean="0"/>
              <a:t>Android system uses data from Intent (action, category, data) and tries to find / match best component for job</a:t>
            </a:r>
          </a:p>
          <a:p>
            <a:r>
              <a:rPr lang="en-US" i="1" dirty="0" smtClean="0"/>
              <a:t>Intent Filters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38</a:t>
            </a:fld>
            <a:endParaRPr lang="en-US"/>
          </a:p>
        </p:txBody>
      </p:sp>
    </p:spTree>
    <p:extLst>
      <p:ext uri="{BB962C8B-B14F-4D97-AF65-F5344CB8AC3E}">
        <p14:creationId xmlns:p14="http://schemas.microsoft.com/office/powerpoint/2010/main" val="4176893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Applications and components that can receive implicit Intents advertise what they can do via Intent Filters</a:t>
            </a:r>
          </a:p>
          <a:p>
            <a:r>
              <a:rPr lang="en-US" dirty="0" smtClean="0"/>
              <a:t>components with no Intent Filters can only receive explicit Intents</a:t>
            </a:r>
          </a:p>
          <a:p>
            <a:pPr lvl="1"/>
            <a:r>
              <a:rPr lang="en-US" dirty="0" smtClean="0"/>
              <a:t>typical of many activities</a:t>
            </a:r>
          </a:p>
          <a:p>
            <a:r>
              <a:rPr lang="en-US" dirty="0"/>
              <a:t>activities, services, and broadcast receivers can have one or more intent filters</a:t>
            </a:r>
          </a:p>
        </p:txBody>
      </p:sp>
      <p:sp>
        <p:nvSpPr>
          <p:cNvPr id="4" name="Slide Number Placeholder 3"/>
          <p:cNvSpPr>
            <a:spLocks noGrp="1"/>
          </p:cNvSpPr>
          <p:nvPr>
            <p:ph type="sldNum" sz="quarter" idx="12"/>
          </p:nvPr>
        </p:nvSpPr>
        <p:spPr/>
        <p:txBody>
          <a:bodyPr/>
          <a:lstStyle/>
          <a:p>
            <a:fld id="{DF43637C-DFDA-4D48-8BAD-E22581FA0542}" type="slidenum">
              <a:rPr lang="en-US" smtClean="0"/>
              <a:t>39</a:t>
            </a:fld>
            <a:endParaRPr lang="en-US"/>
          </a:p>
        </p:txBody>
      </p:sp>
    </p:spTree>
    <p:extLst>
      <p:ext uri="{BB962C8B-B14F-4D97-AF65-F5344CB8AC3E}">
        <p14:creationId xmlns:p14="http://schemas.microsoft.com/office/powerpoint/2010/main" val="95052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Intents - 1</a:t>
            </a:r>
            <a:endParaRPr lang="en-US" dirty="0"/>
          </a:p>
        </p:txBody>
      </p:sp>
      <p:sp>
        <p:nvSpPr>
          <p:cNvPr id="3" name="Content Placeholder 2"/>
          <p:cNvSpPr>
            <a:spLocks noGrp="1"/>
          </p:cNvSpPr>
          <p:nvPr>
            <p:ph idx="1"/>
          </p:nvPr>
        </p:nvSpPr>
        <p:spPr>
          <a:xfrm>
            <a:off x="457200" y="1112837"/>
            <a:ext cx="8686800" cy="5668963"/>
          </a:xfrm>
        </p:spPr>
        <p:txBody>
          <a:bodyPr>
            <a:normAutofit/>
          </a:bodyPr>
          <a:lstStyle/>
          <a:p>
            <a:r>
              <a:rPr lang="en-US" dirty="0" smtClean="0"/>
              <a:t>Alarm Clock (alarms, timers, show alarms)</a:t>
            </a:r>
          </a:p>
          <a:p>
            <a:r>
              <a:rPr lang="en-US" dirty="0" smtClean="0"/>
              <a:t>Calendar (add event)</a:t>
            </a:r>
          </a:p>
          <a:p>
            <a:r>
              <a:rPr lang="en-US" dirty="0" smtClean="0"/>
              <a:t>Camera (capture and return picture or video)</a:t>
            </a:r>
          </a:p>
          <a:p>
            <a:r>
              <a:rPr lang="en-US" dirty="0" smtClean="0"/>
              <a:t>Contacts (select a contact, select specific contact data, view contact, edit contact)</a:t>
            </a:r>
          </a:p>
          <a:p>
            <a:r>
              <a:rPr lang="en-US" dirty="0" smtClean="0"/>
              <a:t>Email (compose email)</a:t>
            </a:r>
          </a:p>
          <a:p>
            <a:r>
              <a:rPr lang="en-US" dirty="0" smtClean="0"/>
              <a:t>File storage (retrieve copy of file, open file)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a:t>
            </a:fld>
            <a:endParaRPr lang="en-US"/>
          </a:p>
        </p:txBody>
      </p:sp>
    </p:spTree>
    <p:extLst>
      <p:ext uri="{BB962C8B-B14F-4D97-AF65-F5344CB8AC3E}">
        <p14:creationId xmlns:p14="http://schemas.microsoft.com/office/powerpoint/2010/main" val="631535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Filters</a:t>
            </a:r>
            <a:endParaRPr lang="en-US" dirty="0"/>
          </a:p>
        </p:txBody>
      </p:sp>
      <p:sp>
        <p:nvSpPr>
          <p:cNvPr id="3" name="Content Placeholder 2"/>
          <p:cNvSpPr>
            <a:spLocks noGrp="1"/>
          </p:cNvSpPr>
          <p:nvPr>
            <p:ph idx="1"/>
          </p:nvPr>
        </p:nvSpPr>
        <p:spPr>
          <a:xfrm>
            <a:off x="304800" y="1112837"/>
            <a:ext cx="8534400" cy="5211763"/>
          </a:xfrm>
        </p:spPr>
        <p:txBody>
          <a:bodyPr>
            <a:normAutofit/>
          </a:bodyPr>
          <a:lstStyle/>
          <a:p>
            <a:r>
              <a:rPr lang="en-US" dirty="0" smtClean="0"/>
              <a:t>Android system should know what application can do without having to start the component</a:t>
            </a:r>
          </a:p>
          <a:p>
            <a:pPr lvl="1"/>
            <a:r>
              <a:rPr lang="en-US" dirty="0" smtClean="0"/>
              <a:t>before runtime</a:t>
            </a:r>
          </a:p>
          <a:p>
            <a:pPr lvl="1"/>
            <a:r>
              <a:rPr lang="en-US" dirty="0" smtClean="0"/>
              <a:t>exception is Broadcast Receivers registered dynamically; they create </a:t>
            </a:r>
            <a:r>
              <a:rPr lang="en-US" dirty="0" err="1" smtClean="0"/>
              <a:t>IntentFilter</a:t>
            </a:r>
            <a:r>
              <a:rPr lang="en-US" dirty="0" smtClean="0"/>
              <a:t> objects at runtime</a:t>
            </a:r>
          </a:p>
          <a:p>
            <a:r>
              <a:rPr lang="en-US" dirty="0" smtClean="0"/>
              <a:t>intent filters generally declared as element </a:t>
            </a:r>
            <a:r>
              <a:rPr lang="en-US" dirty="0"/>
              <a:t>of applications </a:t>
            </a:r>
            <a:r>
              <a:rPr lang="en-US" dirty="0" smtClean="0"/>
              <a:t>AndroidManifest.xml file</a:t>
            </a:r>
          </a:p>
          <a:p>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40</a:t>
            </a:fld>
            <a:endParaRPr lang="en-US"/>
          </a:p>
        </p:txBody>
      </p:sp>
    </p:spTree>
    <p:extLst>
      <p:ext uri="{BB962C8B-B14F-4D97-AF65-F5344CB8AC3E}">
        <p14:creationId xmlns:p14="http://schemas.microsoft.com/office/powerpoint/2010/main" val="864787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IntentFilter</a:t>
            </a:r>
            <a:r>
              <a:rPr lang="en-US" dirty="0" smtClean="0"/>
              <a:t> - Example</a:t>
            </a:r>
            <a:endParaRPr lang="en-US" dirty="0"/>
          </a:p>
        </p:txBody>
      </p:sp>
      <p:sp>
        <p:nvSpPr>
          <p:cNvPr id="3" name="Content Placeholder 2"/>
          <p:cNvSpPr>
            <a:spLocks noGrp="1"/>
          </p:cNvSpPr>
          <p:nvPr>
            <p:ph idx="1"/>
          </p:nvPr>
        </p:nvSpPr>
        <p:spPr/>
        <p:txBody>
          <a:bodyPr/>
          <a:lstStyle/>
          <a:p>
            <a:r>
              <a:rPr lang="en-US" dirty="0" smtClean="0"/>
              <a:t>filter declares action, category, and data</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18446"/>
            <a:ext cx="9144000" cy="355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F43637C-DFDA-4D48-8BAD-E22581FA0542}" type="slidenum">
              <a:rPr lang="en-US" smtClean="0"/>
              <a:t>41</a:t>
            </a:fld>
            <a:endParaRPr lang="en-US"/>
          </a:p>
        </p:txBody>
      </p:sp>
    </p:spTree>
    <p:extLst>
      <p:ext uri="{BB962C8B-B14F-4D97-AF65-F5344CB8AC3E}">
        <p14:creationId xmlns:p14="http://schemas.microsoft.com/office/powerpoint/2010/main" val="2949163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IntentFilter</a:t>
            </a:r>
            <a:r>
              <a:rPr lang="en-US" dirty="0" smtClean="0"/>
              <a:t> - Example</a:t>
            </a:r>
            <a:endParaRPr lang="en-US" dirty="0"/>
          </a:p>
        </p:txBody>
      </p:sp>
      <p:sp>
        <p:nvSpPr>
          <p:cNvPr id="3" name="Content Placeholder 2"/>
          <p:cNvSpPr>
            <a:spLocks noGrp="1"/>
          </p:cNvSpPr>
          <p:nvPr>
            <p:ph idx="1"/>
          </p:nvPr>
        </p:nvSpPr>
        <p:spPr/>
        <p:txBody>
          <a:bodyPr/>
          <a:lstStyle/>
          <a:p>
            <a:r>
              <a:rPr lang="en-US" dirty="0" smtClean="0"/>
              <a:t>The </a:t>
            </a:r>
            <a:r>
              <a:rPr lang="en-US" dirty="0"/>
              <a:t>Android system populates the application </a:t>
            </a:r>
            <a:r>
              <a:rPr lang="en-US" dirty="0" smtClean="0"/>
              <a:t>launcher via </a:t>
            </a:r>
            <a:r>
              <a:rPr lang="en-US" dirty="0" err="1" smtClean="0"/>
              <a:t>IntentFilters</a:t>
            </a:r>
            <a:endParaRPr lang="en-US" dirty="0" smtClean="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2667000"/>
            <a:ext cx="925444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F43637C-DFDA-4D48-8BAD-E22581FA0542}" type="slidenum">
              <a:rPr lang="en-US" smtClean="0"/>
              <a:t>42</a:t>
            </a:fld>
            <a:endParaRPr lang="en-US"/>
          </a:p>
        </p:txBody>
      </p:sp>
    </p:spTree>
    <p:extLst>
      <p:ext uri="{BB962C8B-B14F-4D97-AF65-F5344CB8AC3E}">
        <p14:creationId xmlns:p14="http://schemas.microsoft.com/office/powerpoint/2010/main" val="943291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permissions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43</a:t>
            </a:fld>
            <a:endParaRPr lang="en-US"/>
          </a:p>
        </p:txBody>
      </p:sp>
    </p:spTree>
    <p:extLst>
      <p:ext uri="{BB962C8B-B14F-4D97-AF65-F5344CB8AC3E}">
        <p14:creationId xmlns:p14="http://schemas.microsoft.com/office/powerpoint/2010/main" val="19343483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Content Placeholder 2"/>
          <p:cNvSpPr>
            <a:spLocks noGrp="1"/>
          </p:cNvSpPr>
          <p:nvPr>
            <p:ph idx="1"/>
          </p:nvPr>
        </p:nvSpPr>
        <p:spPr>
          <a:xfrm>
            <a:off x="457200" y="1112837"/>
            <a:ext cx="8382000" cy="5440363"/>
          </a:xfrm>
        </p:spPr>
        <p:txBody>
          <a:bodyPr>
            <a:normAutofit fontScale="92500" lnSpcReduction="10000"/>
          </a:bodyPr>
          <a:lstStyle/>
          <a:p>
            <a:r>
              <a:rPr lang="en-US" dirty="0" smtClean="0"/>
              <a:t>Apps must request </a:t>
            </a:r>
            <a:r>
              <a:rPr lang="en-US" i="1" dirty="0" smtClean="0"/>
              <a:t>permission</a:t>
            </a:r>
            <a:r>
              <a:rPr lang="en-US" dirty="0" smtClean="0"/>
              <a:t> for certain operations</a:t>
            </a:r>
          </a:p>
          <a:p>
            <a:r>
              <a:rPr lang="en-US" dirty="0" smtClean="0"/>
              <a:t>Initially app has zero permission</a:t>
            </a:r>
          </a:p>
          <a:p>
            <a:pPr lvl="1"/>
            <a:r>
              <a:rPr lang="en-US" dirty="0" smtClean="0"/>
              <a:t>goal is security and safety</a:t>
            </a:r>
          </a:p>
          <a:p>
            <a:pPr lvl="1"/>
            <a:r>
              <a:rPr lang="en-US" dirty="0" smtClean="0"/>
              <a:t>without permissions "app </a:t>
            </a:r>
            <a:r>
              <a:rPr lang="en-US" dirty="0"/>
              <a:t>cannot do anything that would adversely impact the user experience or any data on the device</a:t>
            </a:r>
            <a:r>
              <a:rPr lang="en-US" dirty="0" smtClean="0"/>
              <a:t>."</a:t>
            </a:r>
          </a:p>
          <a:p>
            <a:r>
              <a:rPr lang="en-US" dirty="0" smtClean="0"/>
              <a:t>request permissions in the app manifest</a:t>
            </a:r>
          </a:p>
          <a:p>
            <a:pPr lvl="1"/>
            <a:r>
              <a:rPr lang="en-US" dirty="0" smtClean="0"/>
              <a:t>user sees what they are allowing app to do when agree to download / install (5.1 / API 22 and lower)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44</a:t>
            </a:fld>
            <a:endParaRPr lang="en-US"/>
          </a:p>
        </p:txBody>
      </p:sp>
    </p:spTree>
    <p:extLst>
      <p:ext uri="{BB962C8B-B14F-4D97-AF65-F5344CB8AC3E}">
        <p14:creationId xmlns:p14="http://schemas.microsoft.com/office/powerpoint/2010/main" val="1836377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Types</a:t>
            </a:r>
            <a:endParaRPr lang="en-US" dirty="0"/>
          </a:p>
        </p:txBody>
      </p:sp>
      <p:sp>
        <p:nvSpPr>
          <p:cNvPr id="3" name="Content Placeholder 2"/>
          <p:cNvSpPr>
            <a:spLocks noGrp="1"/>
          </p:cNvSpPr>
          <p:nvPr>
            <p:ph idx="1"/>
          </p:nvPr>
        </p:nvSpPr>
        <p:spPr>
          <a:xfrm>
            <a:off x="-76200" y="1112837"/>
            <a:ext cx="8229600" cy="5211763"/>
          </a:xfrm>
        </p:spPr>
        <p:txBody>
          <a:bodyPr/>
          <a:lstStyle/>
          <a:p>
            <a:r>
              <a:rPr lang="en-US" dirty="0" smtClean="0"/>
              <a:t>In Android 6.0 / API level 23 permissions split into 2 types</a:t>
            </a:r>
          </a:p>
          <a:p>
            <a:r>
              <a:rPr lang="en-US" dirty="0" smtClean="0"/>
              <a:t>Normal Permissions</a:t>
            </a:r>
          </a:p>
          <a:p>
            <a:r>
              <a:rPr lang="en-US" dirty="0" smtClean="0"/>
              <a:t>Dangerous Permissions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567" y="3581400"/>
            <a:ext cx="543882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83609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Permissions</a:t>
            </a:r>
            <a:endParaRPr lang="en-US" dirty="0"/>
          </a:p>
        </p:txBody>
      </p:sp>
      <p:sp>
        <p:nvSpPr>
          <p:cNvPr id="3" name="Content Placeholder 2"/>
          <p:cNvSpPr>
            <a:spLocks noGrp="1"/>
          </p:cNvSpPr>
          <p:nvPr>
            <p:ph idx="1"/>
          </p:nvPr>
        </p:nvSpPr>
        <p:spPr/>
        <p:txBody>
          <a:bodyPr/>
          <a:lstStyle/>
          <a:p>
            <a:r>
              <a:rPr lang="en-US" dirty="0" smtClean="0"/>
              <a:t>"</a:t>
            </a:r>
            <a:r>
              <a:rPr lang="en-US" i="1" dirty="0"/>
              <a:t>Normal</a:t>
            </a:r>
            <a:r>
              <a:rPr lang="en-US" dirty="0"/>
              <a:t> permissions cover areas where your app needs to access data or resources outside the app's sandbox, but where there's very little risk to the user's privacy or the operation of other apps</a:t>
            </a:r>
            <a:r>
              <a:rPr lang="en-US" dirty="0" smtClean="0"/>
              <a:t>."</a:t>
            </a:r>
          </a:p>
          <a:p>
            <a:r>
              <a:rPr lang="en-US" dirty="0" smtClean="0"/>
              <a:t>Example: vibrate the devices as a part of UI feedback</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46</a:t>
            </a:fld>
            <a:endParaRPr lang="en-US"/>
          </a:p>
        </p:txBody>
      </p:sp>
    </p:spTree>
    <p:extLst>
      <p:ext uri="{BB962C8B-B14F-4D97-AF65-F5344CB8AC3E}">
        <p14:creationId xmlns:p14="http://schemas.microsoft.com/office/powerpoint/2010/main" val="2160819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Permissions</a:t>
            </a:r>
            <a:endParaRPr lang="en-US" dirty="0"/>
          </a:p>
        </p:txBody>
      </p:sp>
      <p:sp>
        <p:nvSpPr>
          <p:cNvPr id="3" name="Content Placeholder 2"/>
          <p:cNvSpPr>
            <a:spLocks noGrp="1"/>
          </p:cNvSpPr>
          <p:nvPr>
            <p:ph idx="1"/>
          </p:nvPr>
        </p:nvSpPr>
        <p:spPr>
          <a:xfrm>
            <a:off x="0" y="1112837"/>
            <a:ext cx="9144000" cy="5592763"/>
          </a:xfrm>
        </p:spPr>
        <p:txBody>
          <a:bodyPr numCol="3" spcCol="0">
            <a:normAutofit fontScale="55000" lnSpcReduction="20000"/>
          </a:bodyPr>
          <a:lstStyle/>
          <a:p>
            <a:r>
              <a:rPr lang="en-US" dirty="0" smtClean="0"/>
              <a:t>ACCESS_LOCATION</a:t>
            </a:r>
            <a:br>
              <a:rPr lang="en-US" dirty="0" smtClean="0"/>
            </a:br>
            <a:r>
              <a:rPr lang="en-US" dirty="0" smtClean="0"/>
              <a:t>_EXTRA_</a:t>
            </a:r>
            <a:br>
              <a:rPr lang="en-US" dirty="0" smtClean="0"/>
            </a:br>
            <a:r>
              <a:rPr lang="en-US" dirty="0" smtClean="0"/>
              <a:t>COMMANDS</a:t>
            </a:r>
            <a:endParaRPr lang="en-US" dirty="0"/>
          </a:p>
          <a:p>
            <a:r>
              <a:rPr lang="en-US" dirty="0" smtClean="0"/>
              <a:t>ACCESS_NETWORK</a:t>
            </a:r>
            <a:br>
              <a:rPr lang="en-US" dirty="0" smtClean="0"/>
            </a:br>
            <a:r>
              <a:rPr lang="en-US" dirty="0" smtClean="0"/>
              <a:t>_STATE</a:t>
            </a:r>
            <a:endParaRPr lang="en-US" dirty="0"/>
          </a:p>
          <a:p>
            <a:r>
              <a:rPr lang="en-US" dirty="0" smtClean="0"/>
              <a:t>ACCESS_NOTIFICATION_</a:t>
            </a:r>
            <a:br>
              <a:rPr lang="en-US" dirty="0" smtClean="0"/>
            </a:br>
            <a:r>
              <a:rPr lang="en-US" dirty="0" smtClean="0"/>
              <a:t>POLICY</a:t>
            </a:r>
            <a:endParaRPr lang="en-US" dirty="0"/>
          </a:p>
          <a:p>
            <a:r>
              <a:rPr lang="en-US" dirty="0" smtClean="0"/>
              <a:t>ACCESS_WIFI_STATE</a:t>
            </a:r>
            <a:endParaRPr lang="en-US" dirty="0"/>
          </a:p>
          <a:p>
            <a:r>
              <a:rPr lang="en-US" dirty="0" smtClean="0"/>
              <a:t>BLUETOOTH</a:t>
            </a:r>
            <a:endParaRPr lang="en-US" dirty="0"/>
          </a:p>
          <a:p>
            <a:r>
              <a:rPr lang="en-US" dirty="0" smtClean="0"/>
              <a:t>BLUETOOTH_ADMIN</a:t>
            </a:r>
            <a:endParaRPr lang="en-US" dirty="0"/>
          </a:p>
          <a:p>
            <a:r>
              <a:rPr lang="en-US" dirty="0" smtClean="0"/>
              <a:t>BROADCAST_STICKY</a:t>
            </a:r>
            <a:endParaRPr lang="en-US" dirty="0"/>
          </a:p>
          <a:p>
            <a:r>
              <a:rPr lang="en-US" dirty="0" smtClean="0"/>
              <a:t>CHANGE_NETWORK</a:t>
            </a:r>
            <a:br>
              <a:rPr lang="en-US" dirty="0" smtClean="0"/>
            </a:br>
            <a:r>
              <a:rPr lang="en-US" dirty="0" smtClean="0"/>
              <a:t>_STATE</a:t>
            </a:r>
            <a:endParaRPr lang="en-US" dirty="0"/>
          </a:p>
          <a:p>
            <a:r>
              <a:rPr lang="en-US" dirty="0" smtClean="0"/>
              <a:t>CHANGE_WIFI</a:t>
            </a:r>
            <a:br>
              <a:rPr lang="en-US" dirty="0" smtClean="0"/>
            </a:br>
            <a:r>
              <a:rPr lang="en-US" dirty="0" smtClean="0"/>
              <a:t>_MULTICAST_STATE</a:t>
            </a:r>
            <a:endParaRPr lang="en-US" dirty="0"/>
          </a:p>
          <a:p>
            <a:r>
              <a:rPr lang="en-US" dirty="0" smtClean="0"/>
              <a:t>CHANGE_WIFI_STATE</a:t>
            </a:r>
            <a:endParaRPr lang="en-US" dirty="0"/>
          </a:p>
          <a:p>
            <a:r>
              <a:rPr lang="en-US" dirty="0" smtClean="0"/>
              <a:t>DISABLE_KEYGUARD</a:t>
            </a:r>
            <a:endParaRPr lang="en-US" dirty="0"/>
          </a:p>
          <a:p>
            <a:r>
              <a:rPr lang="en-US" dirty="0" smtClean="0"/>
              <a:t>EXPAND_STATUS_BAR</a:t>
            </a:r>
            <a:endParaRPr lang="en-US" dirty="0"/>
          </a:p>
          <a:p>
            <a:r>
              <a:rPr lang="en-US" dirty="0" smtClean="0"/>
              <a:t>GET_PACKAGE_SIZE</a:t>
            </a:r>
            <a:endParaRPr lang="en-US" dirty="0"/>
          </a:p>
          <a:p>
            <a:r>
              <a:rPr lang="en-US" dirty="0" smtClean="0"/>
              <a:t>INSTALL_SHORTCUT</a:t>
            </a:r>
            <a:endParaRPr lang="en-US" dirty="0"/>
          </a:p>
          <a:p>
            <a:r>
              <a:rPr lang="en-US" dirty="0" smtClean="0"/>
              <a:t>INTERNET</a:t>
            </a:r>
            <a:endParaRPr lang="en-US" dirty="0"/>
          </a:p>
          <a:p>
            <a:r>
              <a:rPr lang="en-US" dirty="0" smtClean="0"/>
              <a:t>KILL_BACKGROUND</a:t>
            </a:r>
            <a:br>
              <a:rPr lang="en-US" dirty="0" smtClean="0"/>
            </a:br>
            <a:r>
              <a:rPr lang="en-US" dirty="0" smtClean="0"/>
              <a:t>_PROCESSES</a:t>
            </a:r>
            <a:endParaRPr lang="en-US" dirty="0"/>
          </a:p>
          <a:p>
            <a:r>
              <a:rPr lang="en-US" dirty="0" smtClean="0"/>
              <a:t>MODIFY_AUDIO</a:t>
            </a:r>
            <a:br>
              <a:rPr lang="en-US" dirty="0" smtClean="0"/>
            </a:br>
            <a:r>
              <a:rPr lang="en-US" dirty="0" smtClean="0"/>
              <a:t>_SETTINGS</a:t>
            </a:r>
            <a:endParaRPr lang="en-US" dirty="0"/>
          </a:p>
          <a:p>
            <a:r>
              <a:rPr lang="en-US" dirty="0" smtClean="0"/>
              <a:t>NFC</a:t>
            </a:r>
            <a:endParaRPr lang="en-US" dirty="0"/>
          </a:p>
          <a:p>
            <a:r>
              <a:rPr lang="en-US" dirty="0" smtClean="0"/>
              <a:t>READ_SYNC_SETTINGS</a:t>
            </a:r>
            <a:endParaRPr lang="en-US" dirty="0"/>
          </a:p>
          <a:p>
            <a:r>
              <a:rPr lang="en-US" dirty="0" smtClean="0"/>
              <a:t>READ_SYNC_STATS</a:t>
            </a:r>
            <a:endParaRPr lang="en-US" dirty="0"/>
          </a:p>
          <a:p>
            <a:r>
              <a:rPr lang="en-US" dirty="0" smtClean="0"/>
              <a:t>RECEIVE_BOOT</a:t>
            </a:r>
            <a:br>
              <a:rPr lang="en-US" dirty="0" smtClean="0"/>
            </a:br>
            <a:r>
              <a:rPr lang="en-US" dirty="0" smtClean="0"/>
              <a:t>_COMPLETED</a:t>
            </a:r>
            <a:endParaRPr lang="en-US" dirty="0"/>
          </a:p>
          <a:p>
            <a:r>
              <a:rPr lang="en-US" dirty="0" smtClean="0"/>
              <a:t>REORDER_TASKS</a:t>
            </a:r>
            <a:endParaRPr lang="en-US" dirty="0"/>
          </a:p>
          <a:p>
            <a:r>
              <a:rPr lang="en-US" dirty="0" smtClean="0"/>
              <a:t>REQUEST_IGNORE_BATTERY_OPTIMIZATIONS</a:t>
            </a:r>
            <a:endParaRPr lang="en-US" dirty="0"/>
          </a:p>
          <a:p>
            <a:r>
              <a:rPr lang="en-US" dirty="0" smtClean="0"/>
              <a:t>REQUEST_INSTALL_PACKAGES</a:t>
            </a:r>
            <a:endParaRPr lang="en-US" dirty="0"/>
          </a:p>
          <a:p>
            <a:r>
              <a:rPr lang="en-US" dirty="0" smtClean="0"/>
              <a:t>SET_ALARM</a:t>
            </a:r>
            <a:endParaRPr lang="en-US" dirty="0"/>
          </a:p>
          <a:p>
            <a:r>
              <a:rPr lang="en-US" dirty="0" smtClean="0"/>
              <a:t>SET_TIME_ZONE</a:t>
            </a:r>
            <a:endParaRPr lang="en-US" dirty="0"/>
          </a:p>
          <a:p>
            <a:r>
              <a:rPr lang="en-US" dirty="0" smtClean="0"/>
              <a:t>SET_WALLPAPER</a:t>
            </a:r>
            <a:endParaRPr lang="en-US" dirty="0"/>
          </a:p>
          <a:p>
            <a:r>
              <a:rPr lang="en-US" dirty="0" smtClean="0"/>
              <a:t>SET_WALLPAPER_HINTS</a:t>
            </a:r>
            <a:endParaRPr lang="en-US" dirty="0"/>
          </a:p>
          <a:p>
            <a:r>
              <a:rPr lang="en-US" dirty="0" smtClean="0"/>
              <a:t>TRANSMIT_IR</a:t>
            </a:r>
            <a:endParaRPr lang="en-US" dirty="0"/>
          </a:p>
          <a:p>
            <a:r>
              <a:rPr lang="en-US" dirty="0" smtClean="0"/>
              <a:t>UNINSTALL_SHORTCUT</a:t>
            </a:r>
            <a:endParaRPr lang="en-US" dirty="0"/>
          </a:p>
          <a:p>
            <a:r>
              <a:rPr lang="en-US" dirty="0" smtClean="0"/>
              <a:t>USE_FINGERPRINT</a:t>
            </a:r>
            <a:endParaRPr lang="en-US" dirty="0"/>
          </a:p>
          <a:p>
            <a:r>
              <a:rPr lang="en-US" b="1" i="1" dirty="0" smtClean="0"/>
              <a:t>VIBRATE</a:t>
            </a:r>
            <a:endParaRPr lang="en-US" b="1" i="1" dirty="0"/>
          </a:p>
          <a:p>
            <a:r>
              <a:rPr lang="en-US" dirty="0" smtClean="0"/>
              <a:t>WAKE_LOCK</a:t>
            </a:r>
            <a:endParaRPr lang="en-US" dirty="0"/>
          </a:p>
          <a:p>
            <a:r>
              <a:rPr lang="en-US" dirty="0" smtClean="0"/>
              <a:t>WRITE_SYNC_SETTINGS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47</a:t>
            </a:fld>
            <a:endParaRPr lang="en-US"/>
          </a:p>
        </p:txBody>
      </p:sp>
    </p:spTree>
    <p:extLst>
      <p:ext uri="{BB962C8B-B14F-4D97-AF65-F5344CB8AC3E}">
        <p14:creationId xmlns:p14="http://schemas.microsoft.com/office/powerpoint/2010/main" val="2685053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Permissions</a:t>
            </a:r>
            <a:endParaRPr lang="en-US" dirty="0"/>
          </a:p>
        </p:txBody>
      </p:sp>
      <p:sp>
        <p:nvSpPr>
          <p:cNvPr id="3" name="Content Placeholder 2"/>
          <p:cNvSpPr>
            <a:spLocks noGrp="1"/>
          </p:cNvSpPr>
          <p:nvPr>
            <p:ph idx="1"/>
          </p:nvPr>
        </p:nvSpPr>
        <p:spPr/>
        <p:txBody>
          <a:bodyPr/>
          <a:lstStyle/>
          <a:p>
            <a:r>
              <a:rPr lang="en-US" i="1" dirty="0"/>
              <a:t>"</a:t>
            </a:r>
            <a:r>
              <a:rPr lang="en-US" i="1" dirty="0" smtClean="0"/>
              <a:t>Dangerous</a:t>
            </a:r>
            <a:r>
              <a:rPr lang="en-US" dirty="0" smtClean="0"/>
              <a:t> </a:t>
            </a:r>
            <a:r>
              <a:rPr lang="en-US" dirty="0"/>
              <a:t>permissions cover areas where the app wants data or resources that involve the user's private information, or could potentially affect the user's stored data or the operation of other apps. </a:t>
            </a:r>
            <a:r>
              <a:rPr lang="en-US" dirty="0" smtClean="0"/>
              <a:t>"</a:t>
            </a:r>
          </a:p>
          <a:p>
            <a:r>
              <a:rPr lang="en-US" dirty="0" smtClean="0"/>
              <a:t>For example, access users contacts on the device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48</a:t>
            </a:fld>
            <a:endParaRPr lang="en-US"/>
          </a:p>
        </p:txBody>
      </p:sp>
    </p:spTree>
    <p:extLst>
      <p:ext uri="{BB962C8B-B14F-4D97-AF65-F5344CB8AC3E}">
        <p14:creationId xmlns:p14="http://schemas.microsoft.com/office/powerpoint/2010/main" val="37349098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Groups</a:t>
            </a:r>
            <a:endParaRPr lang="en-US" dirty="0"/>
          </a:p>
        </p:txBody>
      </p:sp>
      <p:sp>
        <p:nvSpPr>
          <p:cNvPr id="3" name="Content Placeholder 2"/>
          <p:cNvSpPr>
            <a:spLocks noGrp="1"/>
          </p:cNvSpPr>
          <p:nvPr>
            <p:ph idx="1"/>
          </p:nvPr>
        </p:nvSpPr>
        <p:spPr/>
        <p:txBody>
          <a:bodyPr/>
          <a:lstStyle/>
          <a:p>
            <a:r>
              <a:rPr lang="en-US" dirty="0" smtClean="0"/>
              <a:t>Dangerous permissions are placed into </a:t>
            </a:r>
            <a:r>
              <a:rPr lang="en-US" i="1" dirty="0" smtClean="0"/>
              <a:t>permission groups</a:t>
            </a:r>
          </a:p>
          <a:p>
            <a:r>
              <a:rPr lang="en-US" dirty="0" smtClean="0">
                <a:hlinkClick r:id="rId2"/>
              </a:rPr>
              <a:t>Current Permission groups:</a:t>
            </a:r>
            <a:endParaRPr lang="en-US" dirty="0" smtClean="0"/>
          </a:p>
          <a:p>
            <a:r>
              <a:rPr lang="en-US" dirty="0" smtClean="0"/>
              <a:t>Calendar</a:t>
            </a:r>
          </a:p>
          <a:p>
            <a:r>
              <a:rPr lang="en-US" dirty="0" smtClean="0"/>
              <a:t>Camera</a:t>
            </a:r>
          </a:p>
          <a:p>
            <a:r>
              <a:rPr lang="en-US" dirty="0" smtClean="0"/>
              <a:t>Contacts</a:t>
            </a:r>
          </a:p>
          <a:p>
            <a:r>
              <a:rPr lang="en-US" dirty="0" smtClean="0"/>
              <a:t>Location</a:t>
            </a:r>
          </a:p>
          <a:p>
            <a:r>
              <a:rPr lang="en-US" dirty="0" smtClean="0"/>
              <a:t>Microphone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49</a:t>
            </a:fld>
            <a:endParaRPr lang="en-US"/>
          </a:p>
        </p:txBody>
      </p:sp>
      <p:sp>
        <p:nvSpPr>
          <p:cNvPr id="5" name="TextBox 4"/>
          <p:cNvSpPr txBox="1"/>
          <p:nvPr/>
        </p:nvSpPr>
        <p:spPr>
          <a:xfrm>
            <a:off x="5029199" y="3072245"/>
            <a:ext cx="2202975" cy="3067506"/>
          </a:xfrm>
          <a:prstGeom prst="rect">
            <a:avLst/>
          </a:prstGeom>
          <a:noFill/>
        </p:spPr>
        <p:txBody>
          <a:bodyPr wrap="none" rtlCol="0">
            <a:spAutoFit/>
          </a:bodyPr>
          <a:lstStyle/>
          <a:p>
            <a:pPr marL="571500" indent="-571500">
              <a:spcAft>
                <a:spcPts val="400"/>
              </a:spcAft>
              <a:buFont typeface="Arial" panose="020B0604020202020204" pitchFamily="34" charset="0"/>
              <a:buChar char="•"/>
            </a:pPr>
            <a:r>
              <a:rPr lang="en-US" sz="3600" dirty="0" smtClean="0"/>
              <a:t>Phone</a:t>
            </a:r>
          </a:p>
          <a:p>
            <a:pPr marL="571500" indent="-571500">
              <a:spcAft>
                <a:spcPts val="400"/>
              </a:spcAft>
              <a:buFont typeface="Arial" panose="020B0604020202020204" pitchFamily="34" charset="0"/>
              <a:buChar char="•"/>
            </a:pPr>
            <a:r>
              <a:rPr lang="en-US" sz="3600" dirty="0" smtClean="0"/>
              <a:t>Sensors</a:t>
            </a:r>
          </a:p>
          <a:p>
            <a:pPr marL="571500" indent="-571500">
              <a:spcAft>
                <a:spcPts val="400"/>
              </a:spcAft>
              <a:buFont typeface="Arial" panose="020B0604020202020204" pitchFamily="34" charset="0"/>
              <a:buChar char="•"/>
            </a:pPr>
            <a:r>
              <a:rPr lang="en-US" sz="3600" dirty="0" smtClean="0"/>
              <a:t>SMS</a:t>
            </a:r>
          </a:p>
          <a:p>
            <a:pPr marL="571500" indent="-571500">
              <a:spcAft>
                <a:spcPts val="400"/>
              </a:spcAft>
              <a:buFont typeface="Arial" panose="020B0604020202020204" pitchFamily="34" charset="0"/>
              <a:buChar char="•"/>
            </a:pPr>
            <a:r>
              <a:rPr lang="en-US" sz="3600" dirty="0" smtClean="0"/>
              <a:t>Storage</a:t>
            </a:r>
            <a:endParaRPr lang="en-US" sz="3600" dirty="0"/>
          </a:p>
          <a:p>
            <a:pPr marL="571500" indent="-571500">
              <a:spcAft>
                <a:spcPts val="400"/>
              </a:spcAft>
              <a:buFont typeface="Arial" panose="020B0604020202020204" pitchFamily="34" charset="0"/>
              <a:buChar char="•"/>
            </a:pPr>
            <a:endParaRPr lang="en-US" sz="3600" dirty="0"/>
          </a:p>
        </p:txBody>
      </p:sp>
    </p:spTree>
    <p:extLst>
      <p:ext uri="{BB962C8B-B14F-4D97-AF65-F5344CB8AC3E}">
        <p14:creationId xmlns:p14="http://schemas.microsoft.com/office/powerpoint/2010/main" val="698322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Intents - 2</a:t>
            </a:r>
            <a:endParaRPr lang="en-US" dirty="0"/>
          </a:p>
        </p:txBody>
      </p:sp>
      <p:sp>
        <p:nvSpPr>
          <p:cNvPr id="3" name="Content Placeholder 2"/>
          <p:cNvSpPr>
            <a:spLocks noGrp="1"/>
          </p:cNvSpPr>
          <p:nvPr>
            <p:ph idx="1"/>
          </p:nvPr>
        </p:nvSpPr>
        <p:spPr>
          <a:xfrm>
            <a:off x="457200" y="1112837"/>
            <a:ext cx="8686800" cy="5668963"/>
          </a:xfrm>
        </p:spPr>
        <p:txBody>
          <a:bodyPr>
            <a:normAutofit fontScale="92500"/>
          </a:bodyPr>
          <a:lstStyle/>
          <a:p>
            <a:r>
              <a:rPr lang="en-US" dirty="0" smtClean="0"/>
              <a:t>Local Actions (call a car) I haven't tried this one</a:t>
            </a:r>
          </a:p>
          <a:p>
            <a:r>
              <a:rPr lang="en-US" dirty="0" smtClean="0"/>
              <a:t>Maps (show location)</a:t>
            </a:r>
          </a:p>
          <a:p>
            <a:r>
              <a:rPr lang="en-US" dirty="0" smtClean="0"/>
              <a:t>Music or Video (play a media file, play music based on query)</a:t>
            </a:r>
          </a:p>
          <a:p>
            <a:r>
              <a:rPr lang="en-US" dirty="0" smtClean="0"/>
              <a:t>Notes (create a note)</a:t>
            </a:r>
          </a:p>
          <a:p>
            <a:r>
              <a:rPr lang="en-US" dirty="0" smtClean="0"/>
              <a:t>Phone (initiate call)</a:t>
            </a:r>
          </a:p>
          <a:p>
            <a:r>
              <a:rPr lang="en-US" dirty="0" smtClean="0"/>
              <a:t>Search (web search)</a:t>
            </a:r>
          </a:p>
          <a:p>
            <a:r>
              <a:rPr lang="en-US" dirty="0" smtClean="0"/>
              <a:t>Settings (open section of settings)</a:t>
            </a:r>
          </a:p>
          <a:p>
            <a:r>
              <a:rPr lang="en-US" dirty="0" smtClean="0"/>
              <a:t>Text messaging (compose message)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a:t>
            </a:fld>
            <a:endParaRPr lang="en-US"/>
          </a:p>
        </p:txBody>
      </p:sp>
    </p:spTree>
    <p:extLst>
      <p:ext uri="{BB962C8B-B14F-4D97-AF65-F5344CB8AC3E}">
        <p14:creationId xmlns:p14="http://schemas.microsoft.com/office/powerpoint/2010/main" val="17937778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Requesting Dangerous Permissions</a:t>
            </a:r>
            <a:endParaRPr lang="en-US" dirty="0"/>
          </a:p>
        </p:txBody>
      </p:sp>
      <p:sp>
        <p:nvSpPr>
          <p:cNvPr id="3" name="Content Placeholder 2"/>
          <p:cNvSpPr>
            <a:spLocks noGrp="1"/>
          </p:cNvSpPr>
          <p:nvPr>
            <p:ph idx="1"/>
          </p:nvPr>
        </p:nvSpPr>
        <p:spPr>
          <a:xfrm>
            <a:off x="457200" y="1112837"/>
            <a:ext cx="8610600" cy="5745163"/>
          </a:xfrm>
        </p:spPr>
        <p:txBody>
          <a:bodyPr>
            <a:normAutofit fontScale="92500" lnSpcReduction="20000"/>
          </a:bodyPr>
          <a:lstStyle/>
          <a:p>
            <a:r>
              <a:rPr lang="en-US" dirty="0" smtClean="0"/>
              <a:t>Starting with Android 6.0 / API level 23 dangerous permissions granted at runtime instead of install time</a:t>
            </a:r>
          </a:p>
          <a:p>
            <a:r>
              <a:rPr lang="en-US" dirty="0" smtClean="0"/>
              <a:t>Must still list dangerous permissions in the manifest</a:t>
            </a:r>
          </a:p>
          <a:p>
            <a:r>
              <a:rPr lang="en-US" dirty="0" smtClean="0"/>
              <a:t>First time app needs permission </a:t>
            </a:r>
          </a:p>
          <a:p>
            <a:r>
              <a:rPr lang="en-US" dirty="0" smtClean="0"/>
              <a:t>"If </a:t>
            </a:r>
            <a:r>
              <a:rPr lang="en-US" dirty="0"/>
              <a:t>an app requests a dangerous permission listed in its manifest, and the app does not currently have any permissions in the permission group, the system shows a dialog box to the user describing the permission group that the app wants access </a:t>
            </a:r>
            <a:r>
              <a:rPr lang="en-US" dirty="0" smtClean="0"/>
              <a:t>to."</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50</a:t>
            </a:fld>
            <a:endParaRPr lang="en-US"/>
          </a:p>
        </p:txBody>
      </p:sp>
    </p:spTree>
    <p:extLst>
      <p:ext uri="{BB962C8B-B14F-4D97-AF65-F5344CB8AC3E}">
        <p14:creationId xmlns:p14="http://schemas.microsoft.com/office/powerpoint/2010/main" val="24448397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Permissions</a:t>
            </a:r>
            <a:endParaRPr lang="en-US" dirty="0"/>
          </a:p>
        </p:txBody>
      </p:sp>
      <p:sp>
        <p:nvSpPr>
          <p:cNvPr id="3" name="Content Placeholder 2"/>
          <p:cNvSpPr>
            <a:spLocks noGrp="1"/>
          </p:cNvSpPr>
          <p:nvPr>
            <p:ph idx="1"/>
          </p:nvPr>
        </p:nvSpPr>
        <p:spPr>
          <a:xfrm>
            <a:off x="76200" y="1112837"/>
            <a:ext cx="6096000" cy="5745163"/>
          </a:xfrm>
        </p:spPr>
        <p:txBody>
          <a:bodyPr>
            <a:normAutofit lnSpcReduction="10000"/>
          </a:bodyPr>
          <a:lstStyle/>
          <a:p>
            <a:r>
              <a:rPr lang="en-US" dirty="0" smtClean="0"/>
              <a:t>Dialog doesn't describe exact permission, just group</a:t>
            </a:r>
          </a:p>
          <a:p>
            <a:r>
              <a:rPr lang="en-US" dirty="0" smtClean="0"/>
              <a:t>If app needs another dangerous permission, and user has granted permission to another permission in that group, access automatically granted</a:t>
            </a:r>
          </a:p>
          <a:p>
            <a:pPr lvl="1"/>
            <a:r>
              <a:rPr lang="en-US" dirty="0" smtClean="0"/>
              <a:t>e.g. granted contacts to read contacts, now need to write contacts</a:t>
            </a:r>
          </a:p>
          <a:p>
            <a:pPr lvl="1"/>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142999"/>
            <a:ext cx="2914650" cy="523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845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a:xfrm>
            <a:off x="457200" y="1112837"/>
            <a:ext cx="8229600" cy="5745163"/>
          </a:xfrm>
        </p:spPr>
        <p:txBody>
          <a:bodyPr>
            <a:normAutofit lnSpcReduction="10000"/>
          </a:bodyPr>
          <a:lstStyle/>
          <a:p>
            <a:r>
              <a:rPr lang="en-US" dirty="0" smtClean="0"/>
              <a:t>"An </a:t>
            </a:r>
            <a:r>
              <a:rPr lang="en-US" dirty="0"/>
              <a:t>intent is an abstract description of an operation to be </a:t>
            </a:r>
            <a:r>
              <a:rPr lang="en-US" dirty="0" smtClean="0"/>
              <a:t>performed"</a:t>
            </a:r>
          </a:p>
          <a:p>
            <a:r>
              <a:rPr lang="en-US" dirty="0" smtClean="0"/>
              <a:t>consist of </a:t>
            </a:r>
          </a:p>
          <a:p>
            <a:pPr lvl="1"/>
            <a:r>
              <a:rPr lang="en-US" dirty="0" smtClean="0"/>
              <a:t>Action (what to do, example visit a web page)</a:t>
            </a:r>
          </a:p>
          <a:p>
            <a:pPr lvl="1"/>
            <a:r>
              <a:rPr lang="en-US" dirty="0" smtClean="0"/>
              <a:t>Data (to perform operation on, example the </a:t>
            </a:r>
            <a:r>
              <a:rPr lang="en-US" dirty="0" err="1" smtClean="0"/>
              <a:t>url</a:t>
            </a:r>
            <a:r>
              <a:rPr lang="en-US" dirty="0"/>
              <a:t> </a:t>
            </a:r>
            <a:r>
              <a:rPr lang="en-US" dirty="0" smtClean="0"/>
              <a:t>of the web page)</a:t>
            </a:r>
          </a:p>
          <a:p>
            <a:r>
              <a:rPr lang="en-US" dirty="0"/>
              <a:t>use via </a:t>
            </a:r>
            <a:r>
              <a:rPr lang="en-US" dirty="0" smtClean="0"/>
              <a:t>these methods:</a:t>
            </a:r>
            <a:br>
              <a:rPr lang="en-US" dirty="0" smtClean="0"/>
            </a:br>
            <a:r>
              <a:rPr lang="en-US" dirty="0" err="1" smtClean="0"/>
              <a:t>startActivity</a:t>
            </a:r>
            <a:r>
              <a:rPr lang="en-US" dirty="0"/>
              <a:t>, </a:t>
            </a:r>
            <a:r>
              <a:rPr lang="en-US" dirty="0" err="1"/>
              <a:t>startActivityForResult</a:t>
            </a:r>
            <a:r>
              <a:rPr lang="en-US" dirty="0"/>
              <a:t>, </a:t>
            </a:r>
            <a:r>
              <a:rPr lang="en-US" dirty="0" err="1"/>
              <a:t>startService</a:t>
            </a:r>
            <a:r>
              <a:rPr lang="en-US" dirty="0"/>
              <a:t>, </a:t>
            </a:r>
            <a:r>
              <a:rPr lang="en-US" dirty="0" err="1" smtClean="0"/>
              <a:t>bindService</a:t>
            </a:r>
            <a:endParaRPr lang="en-US" dirty="0"/>
          </a:p>
          <a:p>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6</a:t>
            </a:fld>
            <a:endParaRPr lang="en-US"/>
          </a:p>
        </p:txBody>
      </p:sp>
    </p:spTree>
    <p:extLst>
      <p:ext uri="{BB962C8B-B14F-4D97-AF65-F5344CB8AC3E}">
        <p14:creationId xmlns:p14="http://schemas.microsoft.com/office/powerpoint/2010/main" val="1154063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Primary Application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Activity</a:t>
            </a:r>
          </a:p>
          <a:p>
            <a:pPr lvl="1"/>
            <a:r>
              <a:rPr lang="en-US" dirty="0"/>
              <a:t>single screen with a user interface, app may have several activities, subclass of Activity</a:t>
            </a:r>
          </a:p>
          <a:p>
            <a:r>
              <a:rPr lang="en-US" dirty="0" smtClean="0"/>
              <a:t>Service</a:t>
            </a:r>
            <a:endParaRPr lang="en-US" dirty="0"/>
          </a:p>
          <a:p>
            <a:pPr lvl="1"/>
            <a:r>
              <a:rPr lang="en-US" dirty="0"/>
              <a:t>Application component that performs long-running operations in background with no UI</a:t>
            </a:r>
          </a:p>
          <a:p>
            <a:r>
              <a:rPr lang="en-US" dirty="0" smtClean="0"/>
              <a:t>Content </a:t>
            </a:r>
            <a:r>
              <a:rPr lang="en-US" dirty="0"/>
              <a:t>Providers</a:t>
            </a:r>
          </a:p>
          <a:p>
            <a:pPr lvl="1"/>
            <a:r>
              <a:rPr lang="en-US" dirty="0"/>
              <a:t>a bridge between applications to share data</a:t>
            </a:r>
          </a:p>
          <a:p>
            <a:r>
              <a:rPr lang="en-US" dirty="0" smtClean="0"/>
              <a:t>Broadcast </a:t>
            </a:r>
            <a:r>
              <a:rPr lang="en-US" dirty="0"/>
              <a:t>Receivers</a:t>
            </a:r>
          </a:p>
          <a:p>
            <a:pPr lvl="1"/>
            <a:r>
              <a:rPr lang="en-US" dirty="0"/>
              <a:t>component that responds to system wide </a:t>
            </a:r>
            <a:r>
              <a:rPr lang="en-US" dirty="0" smtClean="0"/>
              <a:t>announcements</a:t>
            </a:r>
            <a:endParaRPr lang="en-US" dirty="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7</a:t>
            </a:fld>
            <a:endParaRPr lang="en-US"/>
          </a:p>
        </p:txBody>
      </p:sp>
    </p:spTree>
    <p:extLst>
      <p:ext uri="{BB962C8B-B14F-4D97-AF65-F5344CB8AC3E}">
        <p14:creationId xmlns:p14="http://schemas.microsoft.com/office/powerpoint/2010/main" val="3085727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of Components</a:t>
            </a:r>
            <a:endParaRPr lang="en-US" dirty="0"/>
          </a:p>
        </p:txBody>
      </p:sp>
      <p:sp>
        <p:nvSpPr>
          <p:cNvPr id="3" name="Content Placeholder 2"/>
          <p:cNvSpPr>
            <a:spLocks noGrp="1"/>
          </p:cNvSpPr>
          <p:nvPr>
            <p:ph idx="1"/>
          </p:nvPr>
        </p:nvSpPr>
        <p:spPr>
          <a:xfrm>
            <a:off x="457200" y="1112837"/>
            <a:ext cx="8534400" cy="5211763"/>
          </a:xfrm>
        </p:spPr>
        <p:txBody>
          <a:bodyPr/>
          <a:lstStyle/>
          <a:p>
            <a:r>
              <a:rPr lang="en-US" dirty="0" smtClean="0"/>
              <a:t>3 of the 4 core application components (activities, services, and broadcast receivers) are started via </a:t>
            </a:r>
            <a:r>
              <a:rPr lang="en-US" i="1" dirty="0" smtClean="0"/>
              <a:t>intents</a:t>
            </a:r>
          </a:p>
          <a:p>
            <a:r>
              <a:rPr lang="en-US" dirty="0" smtClean="0"/>
              <a:t>intents are a messaging system to activate components in the same application </a:t>
            </a:r>
          </a:p>
          <a:p>
            <a:r>
              <a:rPr lang="en-US" i="1" dirty="0" smtClean="0"/>
              <a:t>and </a:t>
            </a:r>
            <a:r>
              <a:rPr lang="en-US" dirty="0" smtClean="0"/>
              <a:t>to start one application from another</a:t>
            </a:r>
          </a:p>
          <a:p>
            <a:endParaRPr lang="en-US"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666129"/>
            <a:ext cx="4114800" cy="2265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F43637C-DFDA-4D48-8BAD-E22581FA0542}" type="slidenum">
              <a:rPr lang="en-US" smtClean="0"/>
              <a:t>8</a:t>
            </a:fld>
            <a:endParaRPr lang="en-US"/>
          </a:p>
        </p:txBody>
      </p:sp>
    </p:spTree>
    <p:extLst>
      <p:ext uri="{BB962C8B-B14F-4D97-AF65-F5344CB8AC3E}">
        <p14:creationId xmlns:p14="http://schemas.microsoft.com/office/powerpoint/2010/main" val="1940173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AndroidManifest.xml</a:t>
            </a:r>
            <a:endParaRPr lang="en-US" dirty="0"/>
          </a:p>
        </p:txBody>
      </p:sp>
      <p:sp>
        <p:nvSpPr>
          <p:cNvPr id="3" name="Content Placeholder 2"/>
          <p:cNvSpPr>
            <a:spLocks noGrp="1"/>
          </p:cNvSpPr>
          <p:nvPr>
            <p:ph idx="1"/>
          </p:nvPr>
        </p:nvSpPr>
        <p:spPr/>
        <p:txBody>
          <a:bodyPr>
            <a:normAutofit lnSpcReduction="10000"/>
          </a:bodyPr>
          <a:lstStyle/>
          <a:p>
            <a:r>
              <a:rPr lang="en-US" dirty="0"/>
              <a:t>R</a:t>
            </a:r>
            <a:r>
              <a:rPr lang="en-US" dirty="0" smtClean="0"/>
              <a:t>ecall the manifest is part of the application project.</a:t>
            </a:r>
          </a:p>
          <a:p>
            <a:r>
              <a:rPr lang="en-US" dirty="0" smtClean="0"/>
              <a:t>The manifest contains important data about the application that is required by the Android system before the system will run any of the application's code</a:t>
            </a:r>
          </a:p>
          <a:p>
            <a:pPr lvl="1"/>
            <a:r>
              <a:rPr lang="en-US" dirty="0" smtClean="0"/>
              <a:t>common error: Activity in application that is not included in manifest</a:t>
            </a:r>
          </a:p>
          <a:p>
            <a:pPr lvl="1"/>
            <a:r>
              <a:rPr lang="en-US" dirty="0" smtClean="0"/>
              <a:t>runtime error when application tries to start Activity not declared in manifest</a:t>
            </a:r>
          </a:p>
        </p:txBody>
      </p:sp>
      <p:sp>
        <p:nvSpPr>
          <p:cNvPr id="4" name="Slide Number Placeholder 3"/>
          <p:cNvSpPr>
            <a:spLocks noGrp="1"/>
          </p:cNvSpPr>
          <p:nvPr>
            <p:ph type="sldNum" sz="quarter" idx="12"/>
          </p:nvPr>
        </p:nvSpPr>
        <p:spPr/>
        <p:txBody>
          <a:bodyPr/>
          <a:lstStyle/>
          <a:p>
            <a:fld id="{DF43637C-DFDA-4D48-8BAD-E22581FA0542}" type="slidenum">
              <a:rPr lang="en-US" smtClean="0"/>
              <a:t>9</a:t>
            </a:fld>
            <a:endParaRPr lang="en-US"/>
          </a:p>
        </p:txBody>
      </p:sp>
    </p:spTree>
    <p:extLst>
      <p:ext uri="{BB962C8B-B14F-4D97-AF65-F5344CB8AC3E}">
        <p14:creationId xmlns:p14="http://schemas.microsoft.com/office/powerpoint/2010/main" val="421181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6071</TotalTime>
  <Words>1713</Words>
  <Application>Microsoft Office PowerPoint</Application>
  <PresentationFormat>On-screen Show (4:3)</PresentationFormat>
  <Paragraphs>321</Paragraphs>
  <Slides>51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Courier New</vt:lpstr>
      <vt:lpstr>Office Theme</vt:lpstr>
      <vt:lpstr>CS371m - Mobile Computing</vt:lpstr>
      <vt:lpstr>Clicker</vt:lpstr>
      <vt:lpstr>Intents</vt:lpstr>
      <vt:lpstr>Common Intents - 1</vt:lpstr>
      <vt:lpstr>Common Intents - 2</vt:lpstr>
      <vt:lpstr>Intents</vt:lpstr>
      <vt:lpstr>Four Primary Application Components</vt:lpstr>
      <vt:lpstr>Activation of Components</vt:lpstr>
      <vt:lpstr>AndroidManifest.xml</vt:lpstr>
      <vt:lpstr>AndroidManifest.xml Purpose</vt:lpstr>
      <vt:lpstr>AndroidManifest.xml - Launcher Intent</vt:lpstr>
      <vt:lpstr>Types of Intents</vt:lpstr>
      <vt:lpstr>Implicit Intents</vt:lpstr>
      <vt:lpstr>Multiple Apps To Handle Intent</vt:lpstr>
      <vt:lpstr>Intent Class and Objects</vt:lpstr>
      <vt:lpstr>Intents and App Components</vt:lpstr>
      <vt:lpstr>Intent Object Information</vt:lpstr>
      <vt:lpstr>Intent Object Info</vt:lpstr>
      <vt:lpstr>Intent Constructors</vt:lpstr>
      <vt:lpstr>Intent Info - Component</vt:lpstr>
      <vt:lpstr>From MyFirstActivity</vt:lpstr>
      <vt:lpstr>Intent Info - Action Name</vt:lpstr>
      <vt:lpstr>Intent Action Name</vt:lpstr>
      <vt:lpstr>Intent Action</vt:lpstr>
      <vt:lpstr>Intent Info - Data</vt:lpstr>
      <vt:lpstr>Intent Info - Category</vt:lpstr>
      <vt:lpstr>Intent - Extras</vt:lpstr>
      <vt:lpstr>Example</vt:lpstr>
      <vt:lpstr>IntentExample</vt:lpstr>
      <vt:lpstr>Layout</vt:lpstr>
      <vt:lpstr>takePhoto in IntentExample Activity</vt:lpstr>
      <vt:lpstr>ensure Intent can be resolved</vt:lpstr>
      <vt:lpstr>Result</vt:lpstr>
      <vt:lpstr>onActivtyResult</vt:lpstr>
      <vt:lpstr>onActivtyResult</vt:lpstr>
      <vt:lpstr>onActivityResult</vt:lpstr>
      <vt:lpstr>Intent Resolution</vt:lpstr>
      <vt:lpstr>Intent Resolution - Implicit</vt:lpstr>
      <vt:lpstr>Intent Filters</vt:lpstr>
      <vt:lpstr>Intent Filters</vt:lpstr>
      <vt:lpstr>IntentFilter - Example</vt:lpstr>
      <vt:lpstr>IntentFilter - Example</vt:lpstr>
      <vt:lpstr>permissions</vt:lpstr>
      <vt:lpstr>Permissions</vt:lpstr>
      <vt:lpstr>Permissions Types</vt:lpstr>
      <vt:lpstr>Normal Permissions</vt:lpstr>
      <vt:lpstr>Normal Permissions</vt:lpstr>
      <vt:lpstr>Dangerous Permissions</vt:lpstr>
      <vt:lpstr>Permission Groups</vt:lpstr>
      <vt:lpstr>Requesting Dangerous Permissions</vt:lpstr>
      <vt:lpstr>Runtime Permissions</vt:lpstr>
    </vt:vector>
  </TitlesOfParts>
  <Company>University of Texas at Austin Computer Science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scottm</cp:lastModifiedBy>
  <cp:revision>194</cp:revision>
  <cp:lastPrinted>2012-01-30T16:00:04Z</cp:lastPrinted>
  <dcterms:created xsi:type="dcterms:W3CDTF">2012-01-17T18:47:14Z</dcterms:created>
  <dcterms:modified xsi:type="dcterms:W3CDTF">2017-02-03T18:44:18Z</dcterms:modified>
</cp:coreProperties>
</file>