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256" r:id="rId2"/>
    <p:sldId id="266" r:id="rId3"/>
    <p:sldId id="268" r:id="rId4"/>
    <p:sldId id="273" r:id="rId5"/>
    <p:sldId id="298" r:id="rId6"/>
    <p:sldId id="297" r:id="rId7"/>
    <p:sldId id="257" r:id="rId8"/>
    <p:sldId id="258" r:id="rId9"/>
    <p:sldId id="260" r:id="rId10"/>
    <p:sldId id="261" r:id="rId11"/>
    <p:sldId id="259" r:id="rId12"/>
    <p:sldId id="262" r:id="rId13"/>
    <p:sldId id="263" r:id="rId14"/>
    <p:sldId id="264" r:id="rId15"/>
    <p:sldId id="265" r:id="rId16"/>
    <p:sldId id="301" r:id="rId17"/>
    <p:sldId id="267" r:id="rId18"/>
    <p:sldId id="302" r:id="rId19"/>
    <p:sldId id="284" r:id="rId20"/>
    <p:sldId id="285" r:id="rId21"/>
    <p:sldId id="269" r:id="rId22"/>
    <p:sldId id="310" r:id="rId23"/>
    <p:sldId id="300" r:id="rId24"/>
    <p:sldId id="270" r:id="rId25"/>
    <p:sldId id="286" r:id="rId26"/>
    <p:sldId id="271" r:id="rId27"/>
    <p:sldId id="275" r:id="rId28"/>
    <p:sldId id="278" r:id="rId29"/>
    <p:sldId id="279" r:id="rId30"/>
    <p:sldId id="280" r:id="rId31"/>
    <p:sldId id="288" r:id="rId32"/>
    <p:sldId id="287" r:id="rId33"/>
    <p:sldId id="272" r:id="rId34"/>
    <p:sldId id="277" r:id="rId35"/>
    <p:sldId id="274" r:id="rId36"/>
    <p:sldId id="281" r:id="rId37"/>
    <p:sldId id="282" r:id="rId38"/>
    <p:sldId id="283" r:id="rId39"/>
    <p:sldId id="299" r:id="rId40"/>
    <p:sldId id="289" r:id="rId41"/>
    <p:sldId id="290" r:id="rId42"/>
    <p:sldId id="291" r:id="rId43"/>
    <p:sldId id="292" r:id="rId44"/>
    <p:sldId id="293" r:id="rId45"/>
    <p:sldId id="294" r:id="rId46"/>
    <p:sldId id="295" r:id="rId47"/>
    <p:sldId id="318" r:id="rId48"/>
    <p:sldId id="311" r:id="rId49"/>
    <p:sldId id="312" r:id="rId50"/>
    <p:sldId id="313" r:id="rId51"/>
    <p:sldId id="314" r:id="rId52"/>
    <p:sldId id="315" r:id="rId53"/>
    <p:sldId id="316" r:id="rId54"/>
    <p:sldId id="317" r:id="rId55"/>
    <p:sldId id="319" r:id="rId56"/>
    <p:sldId id="296" r:id="rId57"/>
    <p:sldId id="309" r:id="rId58"/>
    <p:sldId id="305" r:id="rId59"/>
    <p:sldId id="303" r:id="rId60"/>
    <p:sldId id="304" r:id="rId61"/>
    <p:sldId id="306" r:id="rId62"/>
    <p:sldId id="307" r:id="rId63"/>
    <p:sldId id="308" r:id="rId64"/>
    <p:sldId id="320" r:id="rId65"/>
    <p:sldId id="321" r:id="rId66"/>
  </p:sldIdLst>
  <p:sldSz cx="9144000" cy="6858000" type="screen4x3"/>
  <p:notesSz cx="9229725" cy="70008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9" autoAdjust="0"/>
    <p:restoredTop sz="78705" autoAdjust="0"/>
  </p:normalViewPr>
  <p:slideViewPr>
    <p:cSldViewPr>
      <p:cViewPr varScale="1">
        <p:scale>
          <a:sx n="72" d="100"/>
          <a:sy n="72" d="100"/>
        </p:scale>
        <p:origin x="-1926"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999548" cy="3504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28085" y="1"/>
            <a:ext cx="3999548" cy="350405"/>
          </a:xfrm>
          <a:prstGeom prst="rect">
            <a:avLst/>
          </a:prstGeom>
        </p:spPr>
        <p:txBody>
          <a:bodyPr vert="horz" lIns="91440" tIns="45720" rIns="91440" bIns="45720" rtlCol="0"/>
          <a:lstStyle>
            <a:lvl1pPr algn="r">
              <a:defRPr sz="1200"/>
            </a:lvl1pPr>
          </a:lstStyle>
          <a:p>
            <a:fld id="{192D050E-68A7-4BF6-AD9D-1C7A44A395DD}" type="datetimeFigureOut">
              <a:rPr lang="en-US" smtClean="0"/>
              <a:t>5/25/2016</a:t>
            </a:fld>
            <a:endParaRPr lang="en-US"/>
          </a:p>
        </p:txBody>
      </p:sp>
      <p:sp>
        <p:nvSpPr>
          <p:cNvPr id="4" name="Footer Placeholder 3"/>
          <p:cNvSpPr>
            <a:spLocks noGrp="1"/>
          </p:cNvSpPr>
          <p:nvPr>
            <p:ph type="ftr" sz="quarter" idx="2"/>
          </p:nvPr>
        </p:nvSpPr>
        <p:spPr>
          <a:xfrm>
            <a:off x="1" y="6649266"/>
            <a:ext cx="3999548" cy="35040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28085" y="6649266"/>
            <a:ext cx="3999548" cy="350405"/>
          </a:xfrm>
          <a:prstGeom prst="rect">
            <a:avLst/>
          </a:prstGeom>
        </p:spPr>
        <p:txBody>
          <a:bodyPr vert="horz" lIns="91440" tIns="45720" rIns="91440" bIns="45720" rtlCol="0" anchor="b"/>
          <a:lstStyle>
            <a:lvl1pPr algn="r">
              <a:defRPr sz="12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999548" cy="350044"/>
          </a:xfrm>
          <a:prstGeom prst="rect">
            <a:avLst/>
          </a:prstGeom>
        </p:spPr>
        <p:txBody>
          <a:bodyPr vert="horz" lIns="92738" tIns="46369" rIns="92738" bIns="46369" rtlCol="0"/>
          <a:lstStyle>
            <a:lvl1pPr algn="l">
              <a:defRPr sz="1200"/>
            </a:lvl1pPr>
          </a:lstStyle>
          <a:p>
            <a:endParaRPr lang="en-US"/>
          </a:p>
        </p:txBody>
      </p:sp>
      <p:sp>
        <p:nvSpPr>
          <p:cNvPr id="3" name="Date Placeholder 2"/>
          <p:cNvSpPr>
            <a:spLocks noGrp="1"/>
          </p:cNvSpPr>
          <p:nvPr>
            <p:ph type="dt" idx="1"/>
          </p:nvPr>
        </p:nvSpPr>
        <p:spPr>
          <a:xfrm>
            <a:off x="5228042" y="0"/>
            <a:ext cx="3999548" cy="350044"/>
          </a:xfrm>
          <a:prstGeom prst="rect">
            <a:avLst/>
          </a:prstGeom>
        </p:spPr>
        <p:txBody>
          <a:bodyPr vert="horz" lIns="92738" tIns="46369" rIns="92738" bIns="46369" rtlCol="0"/>
          <a:lstStyle>
            <a:lvl1pPr algn="r">
              <a:defRPr sz="1200"/>
            </a:lvl1pPr>
          </a:lstStyle>
          <a:p>
            <a:fld id="{346C757F-8E6F-4388-B04F-98E120A4A3FC}" type="datetimeFigureOut">
              <a:rPr lang="en-US" smtClean="0"/>
              <a:t>5/25/2016</a:t>
            </a:fld>
            <a:endParaRPr lang="en-US"/>
          </a:p>
        </p:txBody>
      </p:sp>
      <p:sp>
        <p:nvSpPr>
          <p:cNvPr id="4" name="Slide Image Placeholder 3"/>
          <p:cNvSpPr>
            <a:spLocks noGrp="1" noRot="1" noChangeAspect="1"/>
          </p:cNvSpPr>
          <p:nvPr>
            <p:ph type="sldImg" idx="2"/>
          </p:nvPr>
        </p:nvSpPr>
        <p:spPr>
          <a:xfrm>
            <a:off x="2865438" y="525463"/>
            <a:ext cx="3498850" cy="2624137"/>
          </a:xfrm>
          <a:prstGeom prst="rect">
            <a:avLst/>
          </a:prstGeom>
          <a:noFill/>
          <a:ln w="12700">
            <a:solidFill>
              <a:prstClr val="black"/>
            </a:solidFill>
          </a:ln>
        </p:spPr>
        <p:txBody>
          <a:bodyPr vert="horz" lIns="92738" tIns="46369" rIns="92738" bIns="46369" rtlCol="0" anchor="ctr"/>
          <a:lstStyle/>
          <a:p>
            <a:endParaRPr lang="en-US"/>
          </a:p>
        </p:txBody>
      </p:sp>
      <p:sp>
        <p:nvSpPr>
          <p:cNvPr id="5" name="Notes Placeholder 4"/>
          <p:cNvSpPr>
            <a:spLocks noGrp="1"/>
          </p:cNvSpPr>
          <p:nvPr>
            <p:ph type="body" sz="quarter" idx="3"/>
          </p:nvPr>
        </p:nvSpPr>
        <p:spPr>
          <a:xfrm>
            <a:off x="922973" y="3325416"/>
            <a:ext cx="7383780" cy="3150394"/>
          </a:xfrm>
          <a:prstGeom prst="rect">
            <a:avLst/>
          </a:prstGeom>
        </p:spPr>
        <p:txBody>
          <a:bodyPr vert="horz" lIns="92738" tIns="46369" rIns="92738" bIns="4636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49616"/>
            <a:ext cx="3999548" cy="350044"/>
          </a:xfrm>
          <a:prstGeom prst="rect">
            <a:avLst/>
          </a:prstGeom>
        </p:spPr>
        <p:txBody>
          <a:bodyPr vert="horz" lIns="92738" tIns="46369" rIns="92738" bIns="46369" rtlCol="0" anchor="b"/>
          <a:lstStyle>
            <a:lvl1pPr algn="l">
              <a:defRPr sz="1200"/>
            </a:lvl1pPr>
          </a:lstStyle>
          <a:p>
            <a:endParaRPr lang="en-US"/>
          </a:p>
        </p:txBody>
      </p:sp>
      <p:sp>
        <p:nvSpPr>
          <p:cNvPr id="7" name="Slide Number Placeholder 6"/>
          <p:cNvSpPr>
            <a:spLocks noGrp="1"/>
          </p:cNvSpPr>
          <p:nvPr>
            <p:ph type="sldNum" sz="quarter" idx="5"/>
          </p:nvPr>
        </p:nvSpPr>
        <p:spPr>
          <a:xfrm>
            <a:off x="5228042" y="6649616"/>
            <a:ext cx="3999548" cy="350044"/>
          </a:xfrm>
          <a:prstGeom prst="rect">
            <a:avLst/>
          </a:prstGeom>
        </p:spPr>
        <p:txBody>
          <a:bodyPr vert="horz" lIns="92738" tIns="46369" rIns="92738" bIns="46369" rtlCol="0" anchor="b"/>
          <a:lstStyle>
            <a:lvl1pPr algn="r">
              <a:defRPr sz="12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24</a:t>
            </a:fld>
            <a:endParaRPr lang="en-US"/>
          </a:p>
        </p:txBody>
      </p:sp>
    </p:spTree>
    <p:extLst>
      <p:ext uri="{BB962C8B-B14F-4D97-AF65-F5344CB8AC3E}">
        <p14:creationId xmlns:p14="http://schemas.microsoft.com/office/powerpoint/2010/main" val="122188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FF0000"/>
                </a:solidFill>
              </a:defRPr>
            </a:lvl1pPr>
          </a:lstStyle>
          <a:p>
            <a:fld id="{E820A771-8B3E-4BE1-A7E6-B6C2E6A656A2}" type="datetime1">
              <a:rPr lang="en-US" smtClean="0"/>
              <a:t>5/25/2016</a:t>
            </a:fld>
            <a:endParaRPr lang="en-US"/>
          </a:p>
        </p:txBody>
      </p:sp>
      <p:sp>
        <p:nvSpPr>
          <p:cNvPr id="5" name="Footer Placeholder 4"/>
          <p:cNvSpPr>
            <a:spLocks noGrp="1"/>
          </p:cNvSpPr>
          <p:nvPr>
            <p:ph type="ftr" sz="quarter" idx="11"/>
          </p:nvPr>
        </p:nvSpPr>
        <p:spPr/>
        <p:txBody>
          <a:bodyPr/>
          <a:lstStyle>
            <a:lvl1pPr>
              <a:defRPr>
                <a:solidFill>
                  <a:srgbClr val="FF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1276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C555B-A913-47C2-815D-FFEEC9F1344F}" type="datetime1">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2417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6A207-1962-4FD5-8FA4-49017E3AFF08}" type="datetime1">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5006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4C94F-FA36-4542-90AC-05B517A96965}" type="datetime1">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5659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6286E-D538-4C32-863A-BFE11AA382E4}" type="datetime1">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3546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EA70BB-EA0D-4A4F-87CD-E642573953E4}" type="datetime1">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8729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7F00E8-D1E2-4B2B-BD23-5DB0B74CD4B3}" type="datetime1">
              <a:rPr lang="en-US" smtClean="0"/>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71873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F96898-C825-4192-863E-99B6DD94B6CB}" type="datetime1">
              <a:rPr lang="en-US" smtClean="0"/>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0903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9866E-919D-4DC5-9FEE-4E5C71B9F5A6}" type="datetime1">
              <a:rPr lang="en-US" smtClean="0"/>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714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F131FA-91F6-47EA-A3FB-4EA5E7F683F0}" type="datetime1">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09573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34227-4706-4F56-8E19-9E94D5BE047A}" type="datetime1">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1596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2837"/>
            <a:ext cx="822960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2B1EFBAD-65B8-4099-8433-04365AC12FE4}" type="datetime1">
              <a:rPr lang="en-US" smtClean="0"/>
              <a:t>5/25/2016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F43637C-DFDA-4D48-8BAD-E22581FA0542}" type="slidenum">
              <a:rPr lang="en-US" smtClean="0"/>
              <a:pPr/>
              <a:t>‹#›</a:t>
            </a:fld>
            <a:endParaRPr lang="en-US" dirty="0"/>
          </a:p>
        </p:txBody>
      </p:sp>
    </p:spTree>
    <p:extLst>
      <p:ext uri="{BB962C8B-B14F-4D97-AF65-F5344CB8AC3E}">
        <p14:creationId xmlns:p14="http://schemas.microsoft.com/office/powerpoint/2010/main" val="315943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xkcd.com/80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xkcd.com/40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Guam" TargetMode="External"/><Relationship Id="rId2" Type="http://schemas.openxmlformats.org/officeDocument/2006/relationships/hyperlink" Target="http://en.wikipedia.org/wiki/Seamount" TargetMode="Externa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developer.android.com/google/play-services/location.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tinyurl.com/l6vuucm"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CS378 - Mobile Computing</a:t>
            </a:r>
            <a:endParaRPr lang="en-US" dirty="0"/>
          </a:p>
        </p:txBody>
      </p:sp>
      <p:sp>
        <p:nvSpPr>
          <p:cNvPr id="3" name="Subtitle 2"/>
          <p:cNvSpPr>
            <a:spLocks noGrp="1"/>
          </p:cNvSpPr>
          <p:nvPr>
            <p:ph type="subTitle" idx="1"/>
          </p:nvPr>
        </p:nvSpPr>
        <p:spPr>
          <a:xfrm>
            <a:off x="1143000" y="3886200"/>
            <a:ext cx="6858000" cy="1752600"/>
          </a:xfrm>
        </p:spPr>
        <p:txBody>
          <a:bodyPr/>
          <a:lstStyle/>
          <a:p>
            <a:r>
              <a:rPr lang="en-US" dirty="0" smtClean="0">
                <a:solidFill>
                  <a:schemeClr val="tx1"/>
                </a:solidFill>
              </a:rPr>
              <a:t>Location</a:t>
            </a:r>
          </a:p>
          <a:p>
            <a:r>
              <a:rPr lang="en-US" dirty="0" smtClean="0">
                <a:solidFill>
                  <a:schemeClr val="tx1"/>
                </a:solidFill>
              </a:rPr>
              <a:t>(Location, Location, Location)</a:t>
            </a:r>
            <a:endParaRPr lang="en-US" dirty="0">
              <a:solidFill>
                <a:schemeClr val="tx1"/>
              </a:solidFill>
            </a:endParaRPr>
          </a:p>
        </p:txBody>
      </p:sp>
    </p:spTree>
    <p:extLst>
      <p:ext uri="{BB962C8B-B14F-4D97-AF65-F5344CB8AC3E}">
        <p14:creationId xmlns:p14="http://schemas.microsoft.com/office/powerpoint/2010/main" val="481014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Control Segment</a:t>
            </a:r>
            <a:endParaRPr lang="en-US" dirty="0"/>
          </a:p>
        </p:txBody>
      </p:sp>
      <p:sp>
        <p:nvSpPr>
          <p:cNvPr id="3" name="Content Placeholder 2"/>
          <p:cNvSpPr>
            <a:spLocks noGrp="1"/>
          </p:cNvSpPr>
          <p:nvPr>
            <p:ph idx="1"/>
          </p:nvPr>
        </p:nvSpPr>
        <p:spPr>
          <a:xfrm>
            <a:off x="228600" y="914400"/>
            <a:ext cx="8915400" cy="5211763"/>
          </a:xfrm>
        </p:spPr>
        <p:txBody>
          <a:bodyPr/>
          <a:lstStyle/>
          <a:p>
            <a:r>
              <a:rPr lang="en-US" dirty="0" smtClean="0"/>
              <a:t>Ground facilities that </a:t>
            </a:r>
          </a:p>
          <a:p>
            <a:pPr lvl="1"/>
            <a:r>
              <a:rPr lang="en-US" dirty="0" smtClean="0"/>
              <a:t>monitor transmissions, perform analysis, and send commands and data to satellites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7543800" cy="4067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939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a:t>
            </a:r>
            <a:r>
              <a:rPr lang="en-US" dirty="0" smtClean="0"/>
              <a:t>User Segment</a:t>
            </a:r>
            <a:endParaRPr lang="en-US" dirty="0"/>
          </a:p>
        </p:txBody>
      </p:sp>
      <p:sp>
        <p:nvSpPr>
          <p:cNvPr id="3" name="Content Placeholder 2"/>
          <p:cNvSpPr>
            <a:spLocks noGrp="1"/>
          </p:cNvSpPr>
          <p:nvPr>
            <p:ph idx="1"/>
          </p:nvPr>
        </p:nvSpPr>
        <p:spPr>
          <a:xfrm>
            <a:off x="-76200" y="914400"/>
            <a:ext cx="4953000" cy="5897563"/>
          </a:xfrm>
        </p:spPr>
        <p:txBody>
          <a:bodyPr>
            <a:normAutofit fontScale="92500"/>
          </a:bodyPr>
          <a:lstStyle/>
          <a:p>
            <a:r>
              <a:rPr lang="en-US" dirty="0" smtClean="0"/>
              <a:t>Onboard clocks with accuracy of 1 nanosecond (1 billionth of a second)</a:t>
            </a:r>
          </a:p>
          <a:p>
            <a:r>
              <a:rPr lang="en-US" dirty="0"/>
              <a:t>Satellites transmit </a:t>
            </a:r>
            <a:r>
              <a:rPr lang="en-US" dirty="0" smtClean="0"/>
              <a:t/>
            </a:r>
            <a:br>
              <a:rPr lang="en-US" dirty="0" smtClean="0"/>
            </a:br>
            <a:r>
              <a:rPr lang="en-US" dirty="0" smtClean="0"/>
              <a:t>one-way </a:t>
            </a:r>
          </a:p>
          <a:p>
            <a:r>
              <a:rPr lang="en-US" dirty="0" smtClean="0"/>
              <a:t>receiver calculates position and course by comparing time signals from multiple satellites with the known position of those satellites </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11</a:t>
            </a:fld>
            <a:endParaRPr lang="en-US"/>
          </a:p>
        </p:txBody>
      </p:sp>
      <p:pic>
        <p:nvPicPr>
          <p:cNvPr id="5"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90600"/>
            <a:ext cx="4191000" cy="5603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048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User Segment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accuracy normally within 5 - 10 meters</a:t>
            </a:r>
          </a:p>
          <a:p>
            <a:r>
              <a:rPr lang="en-US" dirty="0" smtClean="0"/>
              <a:t>precision requires accuracy of clocks and timing signal on the order of 20 nanoseconds</a:t>
            </a:r>
          </a:p>
          <a:p>
            <a:r>
              <a:rPr lang="en-US" dirty="0"/>
              <a:t>the Special and General theories of Relativity must be taken into account to achieve the </a:t>
            </a:r>
            <a:r>
              <a:rPr lang="en-US" dirty="0" smtClean="0"/>
              <a:t>desired accuracy</a:t>
            </a:r>
          </a:p>
          <a:p>
            <a:r>
              <a:rPr lang="en-US" dirty="0" smtClean="0"/>
              <a:t>Special relativity predicts clocks on satellites go slower, on the order of 10 microseconds per day</a:t>
            </a:r>
          </a:p>
          <a:p>
            <a:r>
              <a:rPr lang="en-US" dirty="0" smtClean="0"/>
              <a:t>General relativity predicts the mass of the earth will have an effect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12</a:t>
            </a:fld>
            <a:endParaRPr lang="en-US"/>
          </a:p>
        </p:txBody>
      </p:sp>
    </p:spTree>
    <p:extLst>
      <p:ext uri="{BB962C8B-B14F-4D97-AF65-F5344CB8AC3E}">
        <p14:creationId xmlns:p14="http://schemas.microsoft.com/office/powerpoint/2010/main" val="2733045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Accuracy</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7848600" cy="5989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2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GPS Accuracy</a:t>
            </a:r>
            <a:endParaRPr lang="en-US" dirty="0"/>
          </a:p>
        </p:txBody>
      </p:sp>
      <p:sp>
        <p:nvSpPr>
          <p:cNvPr id="3" name="Content Placeholder 2"/>
          <p:cNvSpPr>
            <a:spLocks noGrp="1"/>
          </p:cNvSpPr>
          <p:nvPr>
            <p:ph idx="1"/>
          </p:nvPr>
        </p:nvSpPr>
        <p:spPr>
          <a:xfrm>
            <a:off x="0" y="838200"/>
            <a:ext cx="8229600" cy="5211763"/>
          </a:xfrm>
        </p:spPr>
        <p:txBody>
          <a:bodyPr/>
          <a:lstStyle/>
          <a:p>
            <a:r>
              <a:rPr lang="en-US" dirty="0" smtClean="0"/>
              <a:t>Selective Availability: intentional degradation of signals for civilian use</a:t>
            </a:r>
          </a:p>
          <a:p>
            <a:pPr lvl="1"/>
            <a:r>
              <a:rPr lang="en-US" dirty="0" smtClean="0"/>
              <a:t>ended </a:t>
            </a:r>
            <a:br>
              <a:rPr lang="en-US" dirty="0" smtClean="0"/>
            </a:br>
            <a:r>
              <a:rPr lang="en-US" dirty="0" smtClean="0"/>
              <a:t>in 2000</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14</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81200"/>
            <a:ext cx="6930928" cy="49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0412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Accuracy</a:t>
            </a:r>
          </a:p>
        </p:txBody>
      </p:sp>
      <p:sp>
        <p:nvSpPr>
          <p:cNvPr id="3" name="Content Placeholder 2"/>
          <p:cNvSpPr>
            <a:spLocks noGrp="1"/>
          </p:cNvSpPr>
          <p:nvPr>
            <p:ph idx="1"/>
          </p:nvPr>
        </p:nvSpPr>
        <p:spPr/>
        <p:txBody>
          <a:bodyPr>
            <a:normAutofit fontScale="92500" lnSpcReduction="10000"/>
          </a:bodyPr>
          <a:lstStyle/>
          <a:p>
            <a:r>
              <a:rPr lang="en-US" dirty="0" smtClean="0"/>
              <a:t>civilian GPS: aka SPS</a:t>
            </a:r>
          </a:p>
          <a:p>
            <a:r>
              <a:rPr lang="en-US" dirty="0" smtClean="0"/>
              <a:t>military GPS: aka PPS</a:t>
            </a:r>
          </a:p>
          <a:p>
            <a:r>
              <a:rPr lang="en-US" dirty="0" smtClean="0"/>
              <a:t>military broadcasts on two frequencies, civilian only one</a:t>
            </a:r>
          </a:p>
          <a:p>
            <a:r>
              <a:rPr lang="en-US" dirty="0"/>
              <a:t>"This means military users can perform </a:t>
            </a:r>
            <a:r>
              <a:rPr lang="en-US" i="1" dirty="0" err="1"/>
              <a:t>ionospheric</a:t>
            </a:r>
            <a:r>
              <a:rPr lang="en-US" i="1" dirty="0"/>
              <a:t> correction,</a:t>
            </a:r>
            <a:r>
              <a:rPr lang="en-US" dirty="0"/>
              <a:t> a technique that reduces radio degradation caused by the Earth's atmosphere. With less degradation, PPS provides better accuracy than the basic SPS. </a:t>
            </a:r>
            <a:r>
              <a:rPr lang="en-US" dirty="0" smtClean="0"/>
              <a: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15</a:t>
            </a:fld>
            <a:endParaRPr lang="en-US"/>
          </a:p>
        </p:txBody>
      </p:sp>
    </p:spTree>
    <p:extLst>
      <p:ext uri="{BB962C8B-B14F-4D97-AF65-F5344CB8AC3E}">
        <p14:creationId xmlns:p14="http://schemas.microsoft.com/office/powerpoint/2010/main" val="407842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and Location</a:t>
            </a:r>
            <a:endParaRPr lang="en-US" dirty="0"/>
          </a:p>
        </p:txBody>
      </p:sp>
      <p:sp>
        <p:nvSpPr>
          <p:cNvPr id="3" name="Content Placeholder 2"/>
          <p:cNvSpPr>
            <a:spLocks noGrp="1"/>
          </p:cNvSpPr>
          <p:nvPr>
            <p:ph idx="1"/>
          </p:nvPr>
        </p:nvSpPr>
        <p:spPr>
          <a:xfrm>
            <a:off x="457200" y="1112837"/>
            <a:ext cx="8229600" cy="5592763"/>
          </a:xfrm>
        </p:spPr>
        <p:txBody>
          <a:bodyPr>
            <a:normAutofit lnSpcReduction="10000"/>
          </a:bodyPr>
          <a:lstStyle/>
          <a:p>
            <a:r>
              <a:rPr lang="en-US" dirty="0" smtClean="0"/>
              <a:t>Currently 3 methods of obtaining location</a:t>
            </a:r>
          </a:p>
          <a:p>
            <a:r>
              <a:rPr lang="en-US" dirty="0" smtClean="0"/>
              <a:t>GPS</a:t>
            </a:r>
          </a:p>
          <a:p>
            <a:r>
              <a:rPr lang="en-US" dirty="0" smtClean="0"/>
              <a:t>NETWORK</a:t>
            </a:r>
          </a:p>
          <a:p>
            <a:pPr lvl="1"/>
            <a:r>
              <a:rPr lang="en-US" dirty="0" smtClean="0"/>
              <a:t>combines cell tower triangulation and wireless networks</a:t>
            </a:r>
          </a:p>
          <a:p>
            <a:r>
              <a:rPr lang="en-US" dirty="0" smtClean="0"/>
              <a:t>PASSIVE</a:t>
            </a:r>
          </a:p>
          <a:p>
            <a:pPr lvl="1"/>
            <a:r>
              <a:rPr lang="en-US" dirty="0" smtClean="0"/>
              <a:t>not a real provider, just piggy back off other applications</a:t>
            </a:r>
          </a:p>
          <a:p>
            <a:pPr lvl="1"/>
            <a:r>
              <a:rPr lang="en-US" dirty="0" smtClean="0"/>
              <a:t>similar to software sensors</a:t>
            </a:r>
          </a:p>
        </p:txBody>
      </p:sp>
      <p:sp>
        <p:nvSpPr>
          <p:cNvPr id="4" name="Slide Number Placeholder 3"/>
          <p:cNvSpPr>
            <a:spLocks noGrp="1"/>
          </p:cNvSpPr>
          <p:nvPr>
            <p:ph type="sldNum" sz="quarter" idx="12"/>
          </p:nvPr>
        </p:nvSpPr>
        <p:spPr/>
        <p:txBody>
          <a:bodyPr/>
          <a:lstStyle/>
          <a:p>
            <a:fld id="{DF43637C-DFDA-4D48-8BAD-E22581FA0542}" type="slidenum">
              <a:rPr lang="en-US" smtClean="0"/>
              <a:t>16</a:t>
            </a:fld>
            <a:endParaRPr lang="en-US"/>
          </a:p>
        </p:txBody>
      </p:sp>
    </p:spTree>
    <p:extLst>
      <p:ext uri="{BB962C8B-B14F-4D97-AF65-F5344CB8AC3E}">
        <p14:creationId xmlns:p14="http://schemas.microsoft.com/office/powerpoint/2010/main" val="793255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a:t>
            </a:r>
          </a:p>
        </p:txBody>
      </p:sp>
      <p:sp>
        <p:nvSpPr>
          <p:cNvPr id="3" name="Content Placeholder 2"/>
          <p:cNvSpPr>
            <a:spLocks noGrp="1"/>
          </p:cNvSpPr>
          <p:nvPr>
            <p:ph idx="1"/>
          </p:nvPr>
        </p:nvSpPr>
        <p:spPr>
          <a:xfrm>
            <a:off x="0" y="1112837"/>
            <a:ext cx="5715000" cy="5211763"/>
          </a:xfrm>
        </p:spPr>
        <p:txBody>
          <a:bodyPr/>
          <a:lstStyle/>
          <a:p>
            <a:r>
              <a:rPr lang="en-US" dirty="0" smtClean="0"/>
              <a:t>most accurate but,</a:t>
            </a:r>
          </a:p>
          <a:p>
            <a:r>
              <a:rPr lang="en-US" dirty="0" smtClean="0"/>
              <a:t>only works OUTDOORS</a:t>
            </a:r>
          </a:p>
          <a:p>
            <a:r>
              <a:rPr lang="en-US" dirty="0" smtClean="0"/>
              <a:t>quickly consumes battery power</a:t>
            </a:r>
          </a:p>
          <a:p>
            <a:r>
              <a:rPr lang="en-US" dirty="0" smtClean="0"/>
              <a:t>delay in acquiring satellites or </a:t>
            </a:r>
            <a:r>
              <a:rPr lang="en-US" dirty="0"/>
              <a:t>re- acquiring </a:t>
            </a:r>
            <a:r>
              <a:rPr lang="en-US" dirty="0" smtClean="0"/>
              <a:t>if lost</a:t>
            </a:r>
          </a:p>
        </p:txBody>
      </p:sp>
      <p:sp>
        <p:nvSpPr>
          <p:cNvPr id="4" name="Slide Number Placeholder 3"/>
          <p:cNvSpPr>
            <a:spLocks noGrp="1"/>
          </p:cNvSpPr>
          <p:nvPr>
            <p:ph type="sldNum" sz="quarter" idx="12"/>
          </p:nvPr>
        </p:nvSpPr>
        <p:spPr/>
        <p:txBody>
          <a:bodyPr/>
          <a:lstStyle/>
          <a:p>
            <a:fld id="{DF43637C-DFDA-4D48-8BAD-E22581FA0542}" type="slidenum">
              <a:rPr lang="en-US" smtClean="0"/>
              <a:t>17</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475" y="914400"/>
            <a:ext cx="2905125" cy="312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249" y="4048962"/>
            <a:ext cx="3521351" cy="281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673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3" name="Content Placeholder 2"/>
          <p:cNvSpPr>
            <a:spLocks noGrp="1"/>
          </p:cNvSpPr>
          <p:nvPr>
            <p:ph idx="1"/>
          </p:nvPr>
        </p:nvSpPr>
        <p:spPr>
          <a:xfrm>
            <a:off x="0" y="1112837"/>
            <a:ext cx="4572000" cy="5211763"/>
          </a:xfrm>
        </p:spPr>
        <p:txBody>
          <a:bodyPr/>
          <a:lstStyle/>
          <a:p>
            <a:r>
              <a:rPr lang="en-US" dirty="0" smtClean="0"/>
              <a:t>Combines cell tower triangulation and in range wireless networks</a:t>
            </a:r>
          </a:p>
          <a:p>
            <a:r>
              <a:rPr lang="en-US" dirty="0" smtClean="0"/>
              <a:t>If no cellular capability or plan on device (tablets?) then just wireless networks</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00264"/>
            <a:ext cx="4343400" cy="401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418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Network and Location</a:t>
            </a:r>
            <a:endParaRPr lang="en-US" dirty="0"/>
          </a:p>
        </p:txBody>
      </p:sp>
      <p:sp>
        <p:nvSpPr>
          <p:cNvPr id="3" name="Content Placeholder 2"/>
          <p:cNvSpPr>
            <a:spLocks noGrp="1"/>
          </p:cNvSpPr>
          <p:nvPr>
            <p:ph idx="1"/>
          </p:nvPr>
        </p:nvSpPr>
        <p:spPr>
          <a:xfrm>
            <a:off x="76200" y="1112837"/>
            <a:ext cx="5029200" cy="5592763"/>
          </a:xfrm>
        </p:spPr>
        <p:txBody>
          <a:bodyPr>
            <a:normAutofit/>
          </a:bodyPr>
          <a:lstStyle/>
          <a:p>
            <a:r>
              <a:rPr lang="en-US" dirty="0" smtClean="0"/>
              <a:t>Use to use </a:t>
            </a:r>
            <a:r>
              <a:rPr lang="en-US" dirty="0" err="1" smtClean="0"/>
              <a:t>StreetView</a:t>
            </a:r>
            <a:r>
              <a:rPr lang="en-US" dirty="0" smtClean="0"/>
              <a:t> cars</a:t>
            </a:r>
          </a:p>
          <a:p>
            <a:r>
              <a:rPr lang="en-US" dirty="0" smtClean="0"/>
              <a:t>Now, use the devices themselves to map locations to </a:t>
            </a:r>
            <a:r>
              <a:rPr lang="en-US" dirty="0" err="1" smtClean="0"/>
              <a:t>wi-fi</a:t>
            </a:r>
            <a:r>
              <a:rPr lang="en-US" dirty="0" smtClean="0"/>
              <a:t> spots</a:t>
            </a:r>
          </a:p>
          <a:p>
            <a:r>
              <a:rPr lang="en-US" dirty="0" smtClean="0"/>
              <a:t>Apple and Microsoft do the same thing</a:t>
            </a:r>
          </a:p>
          <a:p>
            <a:r>
              <a:rPr lang="en-US" dirty="0" smtClean="0"/>
              <a:t>default on </a:t>
            </a:r>
            <a:r>
              <a:rPr lang="en-US" dirty="0" err="1" smtClean="0"/>
              <a:t>dev</a:t>
            </a:r>
            <a:r>
              <a:rPr lang="en-US" dirty="0" smtClean="0"/>
              <a:t> phones was checked</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19</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4238" y="990600"/>
            <a:ext cx="4306388"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62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Cheap GPS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a:t>
            </a:fld>
            <a:endParaRPr lang="en-US"/>
          </a:p>
        </p:txBody>
      </p:sp>
      <p:pic>
        <p:nvPicPr>
          <p:cNvPr id="8194"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00433"/>
            <a:ext cx="8065167" cy="4943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82286" y="6182380"/>
            <a:ext cx="3366114" cy="523220"/>
          </a:xfrm>
          <a:prstGeom prst="rect">
            <a:avLst/>
          </a:prstGeom>
        </p:spPr>
        <p:txBody>
          <a:bodyPr wrap="none">
            <a:spAutoFit/>
          </a:bodyPr>
          <a:lstStyle/>
          <a:p>
            <a:r>
              <a:rPr lang="en-US" sz="2800" dirty="0">
                <a:hlinkClick r:id="rId2"/>
              </a:rPr>
              <a:t>http://xkcd.com/407/</a:t>
            </a:r>
            <a:endParaRPr lang="en-US" sz="2800" dirty="0"/>
          </a:p>
        </p:txBody>
      </p:sp>
    </p:spTree>
    <p:extLst>
      <p:ext uri="{BB962C8B-B14F-4D97-AF65-F5344CB8AC3E}">
        <p14:creationId xmlns:p14="http://schemas.microsoft.com/office/powerpoint/2010/main" val="3776616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Google Location </a:t>
            </a:r>
            <a:r>
              <a:rPr lang="en-US" dirty="0" smtClean="0"/>
              <a:t>Services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20</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66957"/>
            <a:ext cx="5334000" cy="5691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358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Location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Add appropriate permission to AndroidManifest.xml</a:t>
            </a:r>
          </a:p>
          <a:p>
            <a:r>
              <a:rPr lang="en-US" dirty="0" smtClean="0"/>
              <a:t>Get instance of </a:t>
            </a:r>
            <a:r>
              <a:rPr lang="en-US" dirty="0" err="1" smtClean="0">
                <a:latin typeface="Courier New" pitchFamily="49" charset="0"/>
                <a:cs typeface="Courier New" pitchFamily="49" charset="0"/>
              </a:rPr>
              <a:t>LocationManager</a:t>
            </a:r>
            <a:r>
              <a:rPr lang="en-US" dirty="0" smtClean="0"/>
              <a:t> using </a:t>
            </a:r>
            <a:r>
              <a:rPr lang="en-US" dirty="0" err="1" smtClean="0">
                <a:latin typeface="Courier New" pitchFamily="49" charset="0"/>
                <a:cs typeface="Courier New" pitchFamily="49" charset="0"/>
              </a:rPr>
              <a:t>getSystemService</a:t>
            </a:r>
            <a:r>
              <a:rPr lang="en-US" dirty="0" smtClean="0"/>
              <a:t> method using LOCATION_SERVICE</a:t>
            </a:r>
          </a:p>
          <a:p>
            <a:r>
              <a:rPr lang="en-US" dirty="0" smtClean="0"/>
              <a:t>Choose location provider (from all providers or using </a:t>
            </a:r>
            <a:r>
              <a:rPr lang="en-US" dirty="0" err="1" smtClean="0">
                <a:latin typeface="Courier New" pitchFamily="49" charset="0"/>
                <a:cs typeface="Courier New" pitchFamily="49" charset="0"/>
              </a:rPr>
              <a:t>getBestProvider</a:t>
            </a:r>
            <a:r>
              <a:rPr lang="en-US" dirty="0" smtClean="0"/>
              <a:t> method)</a:t>
            </a:r>
          </a:p>
          <a:p>
            <a:r>
              <a:rPr lang="en-US" dirty="0" smtClean="0"/>
              <a:t>Implement a </a:t>
            </a:r>
            <a:r>
              <a:rPr lang="en-US" dirty="0" err="1" smtClean="0">
                <a:latin typeface="Courier New" pitchFamily="49" charset="0"/>
                <a:cs typeface="Courier New" pitchFamily="49" charset="0"/>
              </a:rPr>
              <a:t>LocationListener</a:t>
            </a:r>
            <a:r>
              <a:rPr lang="en-US" dirty="0" smtClean="0"/>
              <a:t> class</a:t>
            </a:r>
          </a:p>
          <a:p>
            <a:r>
              <a:rPr lang="en-US" dirty="0" smtClean="0"/>
              <a:t>Call </a:t>
            </a:r>
            <a:r>
              <a:rPr lang="en-US" dirty="0" err="1" smtClean="0">
                <a:latin typeface="Courier New" pitchFamily="49" charset="0"/>
                <a:cs typeface="Courier New" pitchFamily="49" charset="0"/>
              </a:rPr>
              <a:t>requestLocationUpdates</a:t>
            </a:r>
            <a:r>
              <a:rPr lang="en-US" dirty="0" smtClean="0"/>
              <a:t> method with chosen provider so </a:t>
            </a:r>
            <a:r>
              <a:rPr lang="en-US" dirty="0" err="1" smtClean="0">
                <a:latin typeface="Courier New" pitchFamily="49" charset="0"/>
                <a:cs typeface="Courier New" pitchFamily="49" charset="0"/>
              </a:rPr>
              <a:t>LocationListener</a:t>
            </a:r>
            <a:r>
              <a:rPr lang="en-US" dirty="0" smtClean="0"/>
              <a:t> start receiving location information</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21</a:t>
            </a:fld>
            <a:endParaRPr lang="en-US"/>
          </a:p>
        </p:txBody>
      </p:sp>
    </p:spTree>
    <p:extLst>
      <p:ext uri="{BB962C8B-B14F-4D97-AF65-F5344CB8AC3E}">
        <p14:creationId xmlns:p14="http://schemas.microsoft.com/office/powerpoint/2010/main" val="1340032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LocationManager</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22</a:t>
            </a:fld>
            <a:endParaRPr lang="en-US"/>
          </a:p>
        </p:txBody>
      </p:sp>
      <p:pic>
        <p:nvPicPr>
          <p:cNvPr id="6" name="Picture 2" descr="Android System Architecture"/>
          <p:cNvPicPr>
            <a:picLocks noGrp="1" noChangeAspect="1" noChangeArrowheads="1"/>
          </p:cNvPicPr>
          <p:nvPr>
            <p:ph idx="1"/>
            <p:custDataLst>
              <p:tags r:id="rId1"/>
            </p:custDataLst>
          </p:nvPr>
        </p:nvPicPr>
        <p:blipFill>
          <a:blip r:embed="rId3" cstate="print"/>
          <a:srcRect/>
          <a:stretch>
            <a:fillRect/>
          </a:stretch>
        </p:blipFill>
        <p:spPr bwMode="auto">
          <a:xfrm>
            <a:off x="609600" y="990600"/>
            <a:ext cx="7848600" cy="5636023"/>
          </a:xfrm>
          <a:prstGeom prst="rect">
            <a:avLst/>
          </a:prstGeom>
          <a:noFill/>
        </p:spPr>
      </p:pic>
      <p:sp>
        <p:nvSpPr>
          <p:cNvPr id="7" name="Oval 6"/>
          <p:cNvSpPr/>
          <p:nvPr/>
        </p:nvSpPr>
        <p:spPr>
          <a:xfrm>
            <a:off x="5181600" y="2590800"/>
            <a:ext cx="1676400" cy="990600"/>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796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Quickly Finding Location</a:t>
            </a:r>
            <a:endParaRPr lang="en-US" dirty="0"/>
          </a:p>
        </p:txBody>
      </p:sp>
      <p:sp>
        <p:nvSpPr>
          <p:cNvPr id="3" name="Content Placeholder 2"/>
          <p:cNvSpPr>
            <a:spLocks noGrp="1"/>
          </p:cNvSpPr>
          <p:nvPr>
            <p:ph idx="1"/>
          </p:nvPr>
        </p:nvSpPr>
        <p:spPr/>
        <p:txBody>
          <a:bodyPr/>
          <a:lstStyle/>
          <a:p>
            <a:r>
              <a:rPr lang="en-US" dirty="0" smtClean="0"/>
              <a:t>If you want a simple fix (location) get the </a:t>
            </a:r>
            <a:r>
              <a:rPr lang="en-US" dirty="0" err="1" smtClean="0"/>
              <a:t>LocationManager</a:t>
            </a:r>
            <a:r>
              <a:rPr lang="en-US" dirty="0" smtClean="0"/>
              <a:t> and ask for the last, best known position</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43213"/>
            <a:ext cx="8836984" cy="50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2" y="3657600"/>
            <a:ext cx="8954139"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556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AndroidManifest.xml</a:t>
            </a:r>
            <a:endParaRPr lang="en-US" dirty="0"/>
          </a:p>
        </p:txBody>
      </p:sp>
      <p:sp>
        <p:nvSpPr>
          <p:cNvPr id="3" name="Content Placeholder 2"/>
          <p:cNvSpPr>
            <a:spLocks noGrp="1"/>
          </p:cNvSpPr>
          <p:nvPr>
            <p:ph idx="1"/>
          </p:nvPr>
        </p:nvSpPr>
        <p:spPr>
          <a:xfrm>
            <a:off x="457200" y="838200"/>
            <a:ext cx="8229600" cy="6019800"/>
          </a:xfrm>
        </p:spPr>
        <p:txBody>
          <a:bodyPr>
            <a:normAutofit fontScale="92500"/>
          </a:bodyPr>
          <a:lstStyle/>
          <a:p>
            <a:r>
              <a:rPr lang="en-US" dirty="0" smtClean="0"/>
              <a:t>User Permission in manifest</a:t>
            </a:r>
          </a:p>
          <a:p>
            <a:endParaRPr lang="en-US" dirty="0"/>
          </a:p>
          <a:p>
            <a:endParaRPr lang="en-US" dirty="0" smtClean="0"/>
          </a:p>
          <a:p>
            <a:endParaRPr lang="en-US" dirty="0"/>
          </a:p>
          <a:p>
            <a:r>
              <a:rPr lang="en-US" dirty="0" smtClean="0"/>
              <a:t>Options: ACCESS_FINE_LOCATION or ACCESS_COARSE_LOCATION</a:t>
            </a:r>
          </a:p>
          <a:p>
            <a:r>
              <a:rPr lang="en-US" dirty="0" smtClean="0"/>
              <a:t>ACCESS_COARSE_LOCATION for use of NETWORK_PROVIDER using  cell-ID and Wi-Fi</a:t>
            </a:r>
          </a:p>
          <a:p>
            <a:r>
              <a:rPr lang="en-US" dirty="0" smtClean="0"/>
              <a:t>ACCESS_FINE_LOCATION: GPS or NETWORK_PROVIDER</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24</a:t>
            </a:fld>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1371600"/>
            <a:ext cx="944879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07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In addition to request permissions the AndroidManifest.xml file can list features the app uses.</a:t>
            </a:r>
          </a:p>
          <a:p>
            <a:r>
              <a:rPr lang="en-US" dirty="0" smtClean="0"/>
              <a:t>Google Play uses these tags to filter applications for users</a:t>
            </a:r>
          </a:p>
          <a:p>
            <a:r>
              <a:rPr lang="en-US" dirty="0" smtClean="0"/>
              <a:t>examples of features: </a:t>
            </a:r>
            <a:r>
              <a:rPr lang="en-US" dirty="0" err="1" smtClean="0"/>
              <a:t>bluetooth</a:t>
            </a:r>
            <a:r>
              <a:rPr lang="en-US" dirty="0" smtClean="0"/>
              <a:t>, camera, location, network, microphone, </a:t>
            </a:r>
            <a:r>
              <a:rPr lang="en-US" dirty="0" err="1" smtClean="0"/>
              <a:t>nfc</a:t>
            </a:r>
            <a:r>
              <a:rPr lang="en-US" dirty="0" smtClean="0"/>
              <a:t> (near field communication), sensors, and more!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91200"/>
            <a:ext cx="91581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996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Manager</a:t>
            </a:r>
            <a:endParaRPr lang="en-US" dirty="0"/>
          </a:p>
        </p:txBody>
      </p:sp>
      <p:sp>
        <p:nvSpPr>
          <p:cNvPr id="3" name="Content Placeholder 2"/>
          <p:cNvSpPr>
            <a:spLocks noGrp="1"/>
          </p:cNvSpPr>
          <p:nvPr>
            <p:ph idx="1"/>
          </p:nvPr>
        </p:nvSpPr>
        <p:spPr/>
        <p:txBody>
          <a:bodyPr/>
          <a:lstStyle/>
          <a:p>
            <a:r>
              <a:rPr lang="en-US" dirty="0" smtClean="0"/>
              <a:t>Obtain Location Manager</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26</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 y="2133600"/>
            <a:ext cx="9223664" cy="2134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170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Location Program</a:t>
            </a:r>
            <a:endParaRPr lang="en-US" dirty="0"/>
          </a:p>
        </p:txBody>
      </p:sp>
      <p:sp>
        <p:nvSpPr>
          <p:cNvPr id="3" name="Content Placeholder 2"/>
          <p:cNvSpPr>
            <a:spLocks noGrp="1"/>
          </p:cNvSpPr>
          <p:nvPr>
            <p:ph idx="1"/>
          </p:nvPr>
        </p:nvSpPr>
        <p:spPr/>
        <p:txBody>
          <a:bodyPr/>
          <a:lstStyle/>
          <a:p>
            <a:r>
              <a:rPr lang="en-US" dirty="0" smtClean="0"/>
              <a:t>Just to demonstrate capabilities</a:t>
            </a:r>
          </a:p>
          <a:p>
            <a:r>
              <a:rPr lang="en-US" dirty="0" smtClean="0"/>
              <a:t>After setting up listener show all providers</a:t>
            </a:r>
          </a:p>
          <a:p>
            <a:r>
              <a:rPr lang="en-US" dirty="0" err="1" smtClean="0"/>
              <a:t>mgr</a:t>
            </a:r>
            <a:r>
              <a:rPr lang="en-US" dirty="0" smtClean="0"/>
              <a:t> is </a:t>
            </a:r>
            <a:r>
              <a:rPr lang="en-US" dirty="0" err="1" smtClean="0"/>
              <a:t>LocationManager</a:t>
            </a:r>
            <a:endParaRPr lang="en-US" dirty="0" smtClean="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27</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657600"/>
            <a:ext cx="895438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143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Location Providers</a:t>
            </a:r>
            <a:endParaRPr lang="en-US" dirty="0"/>
          </a:p>
        </p:txBody>
      </p:sp>
      <p:sp>
        <p:nvSpPr>
          <p:cNvPr id="3" name="Content Placeholder 2"/>
          <p:cNvSpPr>
            <a:spLocks noGrp="1"/>
          </p:cNvSpPr>
          <p:nvPr>
            <p:ph idx="1"/>
          </p:nvPr>
        </p:nvSpPr>
        <p:spPr>
          <a:xfrm>
            <a:off x="457200" y="1112837"/>
            <a:ext cx="4343400" cy="5211763"/>
          </a:xfrm>
        </p:spPr>
        <p:txBody>
          <a:bodyPr/>
          <a:lstStyle/>
          <a:p>
            <a:r>
              <a:rPr lang="en-US" dirty="0" smtClean="0"/>
              <a:t>name</a:t>
            </a:r>
          </a:p>
          <a:p>
            <a:r>
              <a:rPr lang="en-US" dirty="0" smtClean="0"/>
              <a:t>enabled</a:t>
            </a:r>
          </a:p>
          <a:p>
            <a:r>
              <a:rPr lang="en-US" dirty="0" smtClean="0"/>
              <a:t>accuracy</a:t>
            </a:r>
          </a:p>
          <a:p>
            <a:r>
              <a:rPr lang="en-US" dirty="0" smtClean="0"/>
              <a:t>power requirements</a:t>
            </a:r>
          </a:p>
          <a:p>
            <a:r>
              <a:rPr lang="en-US" dirty="0" smtClean="0"/>
              <a:t>monetary cost</a:t>
            </a:r>
          </a:p>
          <a:p>
            <a:r>
              <a:rPr lang="en-US" dirty="0" smtClean="0"/>
              <a:t>requires cell</a:t>
            </a:r>
          </a:p>
          <a:p>
            <a:r>
              <a:rPr lang="en-US" dirty="0" smtClean="0"/>
              <a:t>requires network</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28</a:t>
            </a:fld>
            <a:endParaRPr lang="en-US"/>
          </a:p>
        </p:txBody>
      </p:sp>
      <p:sp>
        <p:nvSpPr>
          <p:cNvPr id="5" name="Content Placeholder 2"/>
          <p:cNvSpPr txBox="1">
            <a:spLocks/>
          </p:cNvSpPr>
          <p:nvPr/>
        </p:nvSpPr>
        <p:spPr>
          <a:xfrm>
            <a:off x="4784785" y="1143000"/>
            <a:ext cx="4343400" cy="5211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requires satellite</a:t>
            </a:r>
          </a:p>
          <a:p>
            <a:r>
              <a:rPr lang="en-US" dirty="0" smtClean="0"/>
              <a:t>supports altitude</a:t>
            </a:r>
          </a:p>
          <a:p>
            <a:r>
              <a:rPr lang="en-US" dirty="0" smtClean="0"/>
              <a:t>supports bearing</a:t>
            </a:r>
          </a:p>
          <a:p>
            <a:r>
              <a:rPr lang="en-US" dirty="0" smtClean="0"/>
              <a:t>supports speed</a:t>
            </a:r>
            <a:endParaRPr lang="en-US" dirty="0"/>
          </a:p>
        </p:txBody>
      </p:sp>
    </p:spTree>
    <p:extLst>
      <p:ext uri="{BB962C8B-B14F-4D97-AF65-F5344CB8AC3E}">
        <p14:creationId xmlns:p14="http://schemas.microsoft.com/office/powerpoint/2010/main" val="14064860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Bearing</a:t>
            </a:r>
            <a:endParaRPr lang="en-US" dirty="0"/>
          </a:p>
        </p:txBody>
      </p:sp>
      <p:sp>
        <p:nvSpPr>
          <p:cNvPr id="3" name="Content Placeholder 2"/>
          <p:cNvSpPr>
            <a:spLocks noGrp="1"/>
          </p:cNvSpPr>
          <p:nvPr>
            <p:ph idx="1"/>
          </p:nvPr>
        </p:nvSpPr>
        <p:spPr>
          <a:xfrm>
            <a:off x="228600" y="1112837"/>
            <a:ext cx="8229600" cy="5211763"/>
          </a:xfrm>
        </p:spPr>
        <p:txBody>
          <a:bodyPr/>
          <a:lstStyle/>
          <a:p>
            <a:r>
              <a:rPr lang="en-US" dirty="0" smtClean="0"/>
              <a:t>direction</a:t>
            </a:r>
          </a:p>
          <a:p>
            <a:r>
              <a:rPr lang="en-US" dirty="0" smtClean="0"/>
              <a:t>360 degrees</a:t>
            </a:r>
          </a:p>
          <a:p>
            <a:r>
              <a:rPr lang="en-US" dirty="0" smtClean="0"/>
              <a:t>degrees east of north</a:t>
            </a:r>
          </a:p>
          <a:p>
            <a:r>
              <a:rPr lang="en-US" dirty="0" smtClean="0"/>
              <a:t>0 = north</a:t>
            </a:r>
          </a:p>
          <a:p>
            <a:r>
              <a:rPr lang="en-US" dirty="0" smtClean="0"/>
              <a:t>90 = east</a:t>
            </a:r>
          </a:p>
          <a:p>
            <a:r>
              <a:rPr lang="en-US" dirty="0" smtClean="0"/>
              <a:t>180 = south</a:t>
            </a:r>
          </a:p>
          <a:p>
            <a:r>
              <a:rPr lang="en-US" dirty="0" smtClean="0"/>
              <a:t>270 = west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295400"/>
            <a:ext cx="4388427" cy="430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6817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and Location</a:t>
            </a:r>
            <a:endParaRPr lang="en-US" dirty="0"/>
          </a:p>
        </p:txBody>
      </p:sp>
      <p:sp>
        <p:nvSpPr>
          <p:cNvPr id="3" name="Content Placeholder 2"/>
          <p:cNvSpPr>
            <a:spLocks noGrp="1"/>
          </p:cNvSpPr>
          <p:nvPr>
            <p:ph idx="1"/>
          </p:nvPr>
        </p:nvSpPr>
        <p:spPr/>
        <p:txBody>
          <a:bodyPr/>
          <a:lstStyle/>
          <a:p>
            <a:r>
              <a:rPr lang="en-US" dirty="0" smtClean="0"/>
              <a:t>inputs to location for Android device include:</a:t>
            </a:r>
          </a:p>
          <a:p>
            <a:r>
              <a:rPr lang="en-US" dirty="0" smtClean="0"/>
              <a:t>GPS</a:t>
            </a:r>
          </a:p>
          <a:p>
            <a:r>
              <a:rPr lang="en-US" dirty="0" smtClean="0"/>
              <a:t>cell-ID (cell tower)</a:t>
            </a:r>
          </a:p>
          <a:p>
            <a:r>
              <a:rPr lang="en-US" dirty="0" smtClean="0"/>
              <a:t>Wi-Fi networks</a:t>
            </a:r>
          </a:p>
          <a:p>
            <a:pPr lvl="1"/>
            <a:r>
              <a:rPr lang="en-US" dirty="0" smtClean="0"/>
              <a:t>Network Location Provider combines cell-ID and Wi-Fi data</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a:t>
            </a:fld>
            <a:endParaRPr lang="en-US"/>
          </a:p>
        </p:txBody>
      </p:sp>
    </p:spTree>
    <p:extLst>
      <p:ext uri="{BB962C8B-B14F-4D97-AF65-F5344CB8AC3E}">
        <p14:creationId xmlns:p14="http://schemas.microsoft.com/office/powerpoint/2010/main" val="41706891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Output</a:t>
            </a:r>
            <a:endParaRPr lang="en-US" dirty="0"/>
          </a:p>
        </p:txBody>
      </p:sp>
      <p:sp>
        <p:nvSpPr>
          <p:cNvPr id="3" name="Content Placeholder 2"/>
          <p:cNvSpPr>
            <a:spLocks noGrp="1"/>
          </p:cNvSpPr>
          <p:nvPr>
            <p:ph idx="1"/>
          </p:nvPr>
        </p:nvSpPr>
        <p:spPr>
          <a:xfrm>
            <a:off x="0" y="1112837"/>
            <a:ext cx="4191000" cy="5211763"/>
          </a:xfrm>
        </p:spPr>
        <p:txBody>
          <a:bodyPr/>
          <a:lstStyle/>
          <a:p>
            <a:r>
              <a:rPr lang="en-US" dirty="0" smtClean="0"/>
              <a:t>network (</a:t>
            </a:r>
            <a:r>
              <a:rPr lang="en-US" dirty="0" err="1" smtClean="0"/>
              <a:t>wifi</a:t>
            </a:r>
            <a:r>
              <a:rPr lang="en-US" dirty="0" smtClean="0"/>
              <a:t> and cell tower id)</a:t>
            </a:r>
          </a:p>
          <a:p>
            <a:r>
              <a:rPr lang="en-US" dirty="0" err="1" smtClean="0"/>
              <a:t>gps</a:t>
            </a:r>
            <a:endParaRPr lang="en-US" dirty="0" smtClean="0"/>
          </a:p>
          <a:p>
            <a:r>
              <a:rPr lang="en-US" dirty="0" smtClean="0"/>
              <a:t>passive</a:t>
            </a:r>
          </a:p>
          <a:p>
            <a:pPr lvl="1"/>
            <a:r>
              <a:rPr lang="en-US" dirty="0" smtClean="0"/>
              <a:t>use location updates requested by other applications or services</a:t>
            </a:r>
          </a:p>
        </p:txBody>
      </p:sp>
      <p:sp>
        <p:nvSpPr>
          <p:cNvPr id="4" name="Slide Number Placeholder 3"/>
          <p:cNvSpPr>
            <a:spLocks noGrp="1"/>
          </p:cNvSpPr>
          <p:nvPr>
            <p:ph type="sldNum" sz="quarter" idx="12"/>
          </p:nvPr>
        </p:nvSpPr>
        <p:spPr/>
        <p:txBody>
          <a:bodyPr/>
          <a:lstStyle/>
          <a:p>
            <a:fld id="{DF43637C-DFDA-4D48-8BAD-E22581FA0542}" type="slidenum">
              <a:rPr lang="en-US" smtClean="0"/>
              <a:t>30</a:t>
            </a:fld>
            <a:endParaRPr lang="en-US"/>
          </a:p>
        </p:txBody>
      </p:sp>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4228"/>
          <a:stretch/>
        </p:blipFill>
        <p:spPr bwMode="auto">
          <a:xfrm>
            <a:off x="4191000" y="990600"/>
            <a:ext cx="4939748" cy="577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07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a:t>
            </a:r>
            <a:r>
              <a:rPr lang="en-US" dirty="0" smtClean="0"/>
              <a:t> Phones (no cell service)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88409148"/>
              </p:ext>
            </p:extLst>
          </p:nvPr>
        </p:nvGraphicFramePr>
        <p:xfrm>
          <a:off x="228600" y="1219200"/>
          <a:ext cx="8610600" cy="5105397"/>
        </p:xfrm>
        <a:graphic>
          <a:graphicData uri="http://schemas.openxmlformats.org/drawingml/2006/table">
            <a:tbl>
              <a:tblPr firstRow="1" bandRow="1">
                <a:tableStyleId>{5C22544A-7EE6-4342-B048-85BDC9FD1C3A}</a:tableStyleId>
              </a:tblPr>
              <a:tblGrid>
                <a:gridCol w="2152650"/>
                <a:gridCol w="2152650"/>
                <a:gridCol w="2152650"/>
                <a:gridCol w="2152650"/>
              </a:tblGrid>
              <a:tr h="464127">
                <a:tc>
                  <a:txBody>
                    <a:bodyPr/>
                    <a:lstStyle/>
                    <a:p>
                      <a:pPr algn="ctr"/>
                      <a:r>
                        <a:rPr lang="en-US" dirty="0" smtClean="0"/>
                        <a:t>name</a:t>
                      </a:r>
                      <a:endParaRPr lang="en-US" dirty="0"/>
                    </a:p>
                  </a:txBody>
                  <a:tcPr/>
                </a:tc>
                <a:tc>
                  <a:txBody>
                    <a:bodyPr/>
                    <a:lstStyle/>
                    <a:p>
                      <a:pPr algn="ctr"/>
                      <a:r>
                        <a:rPr lang="en-US" dirty="0" smtClean="0"/>
                        <a:t>Network</a:t>
                      </a:r>
                      <a:endParaRPr lang="en-US" dirty="0"/>
                    </a:p>
                  </a:txBody>
                  <a:tcPr/>
                </a:tc>
                <a:tc>
                  <a:txBody>
                    <a:bodyPr/>
                    <a:lstStyle/>
                    <a:p>
                      <a:pPr algn="ctr"/>
                      <a:r>
                        <a:rPr lang="en-US" dirty="0" smtClean="0"/>
                        <a:t>Passive</a:t>
                      </a:r>
                      <a:endParaRPr lang="en-US" dirty="0"/>
                    </a:p>
                  </a:txBody>
                  <a:tcPr/>
                </a:tc>
                <a:tc>
                  <a:txBody>
                    <a:bodyPr/>
                    <a:lstStyle/>
                    <a:p>
                      <a:pPr algn="ctr"/>
                      <a:r>
                        <a:rPr lang="en-US" dirty="0" smtClean="0"/>
                        <a:t>GPS</a:t>
                      </a:r>
                      <a:endParaRPr lang="en-US" dirty="0"/>
                    </a:p>
                  </a:txBody>
                  <a:tcPr/>
                </a:tc>
              </a:tr>
              <a:tr h="464127">
                <a:tc>
                  <a:txBody>
                    <a:bodyPr/>
                    <a:lstStyle/>
                    <a:p>
                      <a:r>
                        <a:rPr lang="en-US" dirty="0" smtClean="0"/>
                        <a:t>enabled</a:t>
                      </a:r>
                      <a:endParaRPr lang="en-US" dirty="0"/>
                    </a:p>
                  </a:txBody>
                  <a:tcPr/>
                </a:tc>
                <a:tc>
                  <a:txBody>
                    <a:bodyPr/>
                    <a:lstStyle/>
                    <a:p>
                      <a:r>
                        <a:rPr lang="en-US" dirty="0" smtClean="0"/>
                        <a:t>true</a:t>
                      </a:r>
                      <a:endParaRPr lang="en-US" dirty="0"/>
                    </a:p>
                  </a:txBody>
                  <a:tcPr/>
                </a:tc>
                <a:tc>
                  <a:txBody>
                    <a:bodyPr/>
                    <a:lstStyle/>
                    <a:p>
                      <a:r>
                        <a:rPr lang="en-US" dirty="0" smtClean="0"/>
                        <a:t>true</a:t>
                      </a:r>
                      <a:endParaRPr lang="en-US" dirty="0"/>
                    </a:p>
                  </a:txBody>
                  <a:tcPr/>
                </a:tc>
                <a:tc>
                  <a:txBody>
                    <a:bodyPr/>
                    <a:lstStyle/>
                    <a:p>
                      <a:r>
                        <a:rPr lang="en-US" dirty="0" smtClean="0"/>
                        <a:t>true</a:t>
                      </a:r>
                      <a:endParaRPr lang="en-US" dirty="0"/>
                    </a:p>
                  </a:txBody>
                  <a:tcPr/>
                </a:tc>
              </a:tr>
              <a:tr h="464127">
                <a:tc>
                  <a:txBody>
                    <a:bodyPr/>
                    <a:lstStyle/>
                    <a:p>
                      <a:r>
                        <a:rPr lang="en-US" dirty="0" smtClean="0"/>
                        <a:t>accuracy</a:t>
                      </a:r>
                      <a:endParaRPr lang="en-US" dirty="0"/>
                    </a:p>
                  </a:txBody>
                  <a:tcPr/>
                </a:tc>
                <a:tc>
                  <a:txBody>
                    <a:bodyPr/>
                    <a:lstStyle/>
                    <a:p>
                      <a:r>
                        <a:rPr lang="en-US" dirty="0" smtClean="0"/>
                        <a:t>coarse</a:t>
                      </a:r>
                      <a:endParaRPr lang="en-US" dirty="0"/>
                    </a:p>
                  </a:txBody>
                  <a:tcPr/>
                </a:tc>
                <a:tc>
                  <a:txBody>
                    <a:bodyPr/>
                    <a:lstStyle/>
                    <a:p>
                      <a:r>
                        <a:rPr lang="en-US" dirty="0" smtClean="0"/>
                        <a:t>invalid</a:t>
                      </a:r>
                      <a:endParaRPr lang="en-US" dirty="0"/>
                    </a:p>
                  </a:txBody>
                  <a:tcPr/>
                </a:tc>
                <a:tc>
                  <a:txBody>
                    <a:bodyPr/>
                    <a:lstStyle/>
                    <a:p>
                      <a:r>
                        <a:rPr lang="en-US" dirty="0" smtClean="0"/>
                        <a:t>fine</a:t>
                      </a:r>
                      <a:endParaRPr lang="en-US" dirty="0"/>
                    </a:p>
                  </a:txBody>
                  <a:tcPr/>
                </a:tc>
              </a:tr>
              <a:tr h="464127">
                <a:tc>
                  <a:txBody>
                    <a:bodyPr/>
                    <a:lstStyle/>
                    <a:p>
                      <a:r>
                        <a:rPr lang="en-US" dirty="0" smtClean="0"/>
                        <a:t>power req.</a:t>
                      </a:r>
                      <a:endParaRPr lang="en-US" dirty="0"/>
                    </a:p>
                  </a:txBody>
                  <a:tcPr/>
                </a:tc>
                <a:tc>
                  <a:txBody>
                    <a:bodyPr/>
                    <a:lstStyle/>
                    <a:p>
                      <a:r>
                        <a:rPr lang="en-US" dirty="0" smtClean="0"/>
                        <a:t>low</a:t>
                      </a:r>
                      <a:endParaRPr lang="en-US" dirty="0"/>
                    </a:p>
                  </a:txBody>
                  <a:tcPr/>
                </a:tc>
                <a:tc>
                  <a:txBody>
                    <a:bodyPr/>
                    <a:lstStyle/>
                    <a:p>
                      <a:r>
                        <a:rPr lang="en-US" dirty="0" smtClean="0"/>
                        <a:t>invalid</a:t>
                      </a:r>
                      <a:endParaRPr lang="en-US" dirty="0"/>
                    </a:p>
                  </a:txBody>
                  <a:tcPr/>
                </a:tc>
                <a:tc>
                  <a:txBody>
                    <a:bodyPr/>
                    <a:lstStyle/>
                    <a:p>
                      <a:r>
                        <a:rPr lang="en-US" dirty="0" smtClean="0"/>
                        <a:t>high</a:t>
                      </a:r>
                      <a:endParaRPr lang="en-US" dirty="0"/>
                    </a:p>
                  </a:txBody>
                  <a:tcPr/>
                </a:tc>
              </a:tr>
              <a:tr h="464127">
                <a:tc>
                  <a:txBody>
                    <a:bodyPr/>
                    <a:lstStyle/>
                    <a:p>
                      <a:r>
                        <a:rPr lang="en-US" dirty="0" smtClean="0"/>
                        <a:t>monetary</a:t>
                      </a:r>
                      <a:r>
                        <a:rPr lang="en-US" baseline="0" dirty="0" smtClean="0"/>
                        <a:t> cost</a:t>
                      </a:r>
                      <a:endParaRPr lang="en-US"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r>
              <a:tr h="464127">
                <a:tc>
                  <a:txBody>
                    <a:bodyPr/>
                    <a:lstStyle/>
                    <a:p>
                      <a:r>
                        <a:rPr lang="en-US" dirty="0" smtClean="0"/>
                        <a:t>request cell</a:t>
                      </a:r>
                      <a:endParaRPr lang="en-US"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r>
              <a:tr h="464127">
                <a:tc>
                  <a:txBody>
                    <a:bodyPr/>
                    <a:lstStyle/>
                    <a:p>
                      <a:r>
                        <a:rPr lang="en-US" dirty="0" smtClean="0"/>
                        <a:t>requires</a:t>
                      </a:r>
                      <a:r>
                        <a:rPr lang="en-US" baseline="0" dirty="0" smtClean="0"/>
                        <a:t> network</a:t>
                      </a:r>
                      <a:endParaRPr lang="en-US"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r>
              <a:tr h="464127">
                <a:tc>
                  <a:txBody>
                    <a:bodyPr/>
                    <a:lstStyle/>
                    <a:p>
                      <a:r>
                        <a:rPr lang="en-US" dirty="0" smtClean="0"/>
                        <a:t>requires satellite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r>
              <a:tr h="464127">
                <a:tc>
                  <a:txBody>
                    <a:bodyPr/>
                    <a:lstStyle/>
                    <a:p>
                      <a:r>
                        <a:rPr lang="en-US" dirty="0" smtClean="0"/>
                        <a:t>supports altitude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r>
              <a:tr h="464127">
                <a:tc>
                  <a:txBody>
                    <a:bodyPr/>
                    <a:lstStyle/>
                    <a:p>
                      <a:r>
                        <a:rPr lang="en-US" dirty="0" smtClean="0"/>
                        <a:t>supports bearing</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r>
              <a:tr h="464127">
                <a:tc>
                  <a:txBody>
                    <a:bodyPr/>
                    <a:lstStyle/>
                    <a:p>
                      <a:r>
                        <a:rPr lang="en-US" dirty="0" smtClean="0"/>
                        <a:t>supports speed</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r>
            </a:tbl>
          </a:graphicData>
        </a:graphic>
      </p:graphicFrame>
    </p:spTree>
    <p:extLst>
      <p:ext uri="{BB962C8B-B14F-4D97-AF65-F5344CB8AC3E}">
        <p14:creationId xmlns:p14="http://schemas.microsoft.com/office/powerpoint/2010/main" val="132386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LocationListener</a:t>
            </a:r>
            <a:endParaRPr lang="en-US" dirty="0"/>
          </a:p>
        </p:txBody>
      </p:sp>
      <p:sp>
        <p:nvSpPr>
          <p:cNvPr id="3" name="Content Placeholder 2"/>
          <p:cNvSpPr>
            <a:spLocks noGrp="1"/>
          </p:cNvSpPr>
          <p:nvPr>
            <p:ph idx="1"/>
          </p:nvPr>
        </p:nvSpPr>
        <p:spPr/>
        <p:txBody>
          <a:bodyPr/>
          <a:lstStyle/>
          <a:p>
            <a:r>
              <a:rPr lang="en-US" dirty="0"/>
              <a:t>Implement class that implements </a:t>
            </a:r>
            <a:r>
              <a:rPr lang="en-US" dirty="0" err="1"/>
              <a:t>LocationListener</a:t>
            </a:r>
            <a:r>
              <a:rPr lang="en-US" dirty="0"/>
              <a:t> interface</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32</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7992374"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918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Obtaining Locations</a:t>
            </a:r>
            <a:endParaRPr lang="en-US" dirty="0"/>
          </a:p>
        </p:txBody>
      </p:sp>
      <p:sp>
        <p:nvSpPr>
          <p:cNvPr id="3" name="Content Placeholder 2"/>
          <p:cNvSpPr>
            <a:spLocks noGrp="1"/>
          </p:cNvSpPr>
          <p:nvPr>
            <p:ph idx="1"/>
          </p:nvPr>
        </p:nvSpPr>
        <p:spPr>
          <a:xfrm>
            <a:off x="304800" y="914400"/>
            <a:ext cx="8382000" cy="5943600"/>
          </a:xfrm>
        </p:spPr>
        <p:txBody>
          <a:bodyPr>
            <a:normAutofit fontScale="92500" lnSpcReduction="20000"/>
          </a:bodyPr>
          <a:lstStyle/>
          <a:p>
            <a:r>
              <a:rPr lang="en-US" dirty="0" smtClean="0"/>
              <a:t>Register the </a:t>
            </a:r>
            <a:r>
              <a:rPr lang="en-US" dirty="0" err="1" smtClean="0"/>
              <a:t>LocationListener</a:t>
            </a:r>
            <a:r>
              <a:rPr lang="en-US" dirty="0" smtClean="0"/>
              <a:t> to receive location updates</a:t>
            </a:r>
          </a:p>
          <a:p>
            <a:r>
              <a:rPr lang="en-US" dirty="0" err="1"/>
              <a:t>locationManager.requestLocationUpdates</a:t>
            </a:r>
            <a:r>
              <a:rPr lang="en-US" dirty="0"/>
              <a:t>(</a:t>
            </a:r>
            <a:r>
              <a:rPr lang="en-US" dirty="0" err="1"/>
              <a:t>LocationManager.NETWORK_PROVIDER</a:t>
            </a:r>
            <a:r>
              <a:rPr lang="en-US" dirty="0"/>
              <a:t>, </a:t>
            </a:r>
            <a:r>
              <a:rPr lang="en-US" dirty="0" smtClean="0"/>
              <a:t>15000, 10, </a:t>
            </a:r>
            <a:r>
              <a:rPr lang="en-US" dirty="0" err="1"/>
              <a:t>locationListener</a:t>
            </a:r>
            <a:r>
              <a:rPr lang="en-US" dirty="0" smtClean="0"/>
              <a:t>);</a:t>
            </a:r>
          </a:p>
          <a:p>
            <a:pPr lvl="1"/>
            <a:r>
              <a:rPr lang="en-US" dirty="0" smtClean="0"/>
              <a:t>provider: name of provider to register with</a:t>
            </a:r>
          </a:p>
          <a:p>
            <a:pPr lvl="1"/>
            <a:r>
              <a:rPr lang="en-US" dirty="0" err="1" smtClean="0"/>
              <a:t>minTime</a:t>
            </a:r>
            <a:r>
              <a:rPr lang="en-US" dirty="0"/>
              <a:t>: the minimum time interval for notifications, in milliseconds. </a:t>
            </a:r>
            <a:r>
              <a:rPr lang="en-US" dirty="0" smtClean="0"/>
              <a:t>only a </a:t>
            </a:r>
            <a:r>
              <a:rPr lang="en-US" dirty="0"/>
              <a:t>hint to conserve power, and actual time between location updates may be greater or lesser than this value</a:t>
            </a:r>
            <a:r>
              <a:rPr lang="en-US" dirty="0" smtClean="0"/>
              <a:t>.</a:t>
            </a:r>
          </a:p>
          <a:p>
            <a:pPr lvl="1"/>
            <a:r>
              <a:rPr lang="en-US" dirty="0" err="1" smtClean="0"/>
              <a:t>minDistance</a:t>
            </a:r>
            <a:r>
              <a:rPr lang="en-US" dirty="0" smtClean="0"/>
              <a:t>: min distance interval for notifications in meters</a:t>
            </a:r>
          </a:p>
          <a:p>
            <a:pPr lvl="1"/>
            <a:r>
              <a:rPr lang="en-US" dirty="0" smtClean="0"/>
              <a:t>the listener itself</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33</a:t>
            </a:fld>
            <a:endParaRPr lang="en-US" dirty="0"/>
          </a:p>
        </p:txBody>
      </p:sp>
    </p:spTree>
    <p:extLst>
      <p:ext uri="{BB962C8B-B14F-4D97-AF65-F5344CB8AC3E}">
        <p14:creationId xmlns:p14="http://schemas.microsoft.com/office/powerpoint/2010/main" val="21230846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requestLocationUpdates</a:t>
            </a:r>
            <a:endParaRPr lang="en-US" dirty="0"/>
          </a:p>
        </p:txBody>
      </p:sp>
      <p:sp>
        <p:nvSpPr>
          <p:cNvPr id="3" name="Content Placeholder 2"/>
          <p:cNvSpPr>
            <a:spLocks noGrp="1"/>
          </p:cNvSpPr>
          <p:nvPr>
            <p:ph idx="1"/>
          </p:nvPr>
        </p:nvSpPr>
        <p:spPr/>
        <p:txBody>
          <a:bodyPr>
            <a:normAutofit lnSpcReduction="10000"/>
          </a:bodyPr>
          <a:lstStyle/>
          <a:p>
            <a:r>
              <a:rPr lang="en-US" dirty="0" smtClean="0"/>
              <a:t>More on arguments</a:t>
            </a:r>
          </a:p>
          <a:p>
            <a:r>
              <a:rPr lang="en-US" dirty="0" smtClean="0"/>
              <a:t>0 for </a:t>
            </a:r>
            <a:r>
              <a:rPr lang="en-US" dirty="0" err="1" smtClean="0"/>
              <a:t>minTime</a:t>
            </a:r>
            <a:r>
              <a:rPr lang="en-US" dirty="0" smtClean="0"/>
              <a:t> AND </a:t>
            </a:r>
            <a:r>
              <a:rPr lang="en-US" dirty="0" err="1" smtClean="0"/>
              <a:t>minDistance</a:t>
            </a:r>
            <a:r>
              <a:rPr lang="en-US" dirty="0" smtClean="0"/>
              <a:t> indicate obtain updates as frequently as possible</a:t>
            </a:r>
          </a:p>
          <a:p>
            <a:r>
              <a:rPr lang="en-US" dirty="0" smtClean="0"/>
              <a:t>for </a:t>
            </a:r>
            <a:r>
              <a:rPr lang="en-US" i="1" dirty="0" smtClean="0"/>
              <a:t>background services </a:t>
            </a:r>
            <a:r>
              <a:rPr lang="en-US" dirty="0" smtClean="0"/>
              <a:t>recommended </a:t>
            </a:r>
            <a:r>
              <a:rPr lang="en-US" dirty="0" err="1" smtClean="0"/>
              <a:t>minTime</a:t>
            </a:r>
            <a:r>
              <a:rPr lang="en-US" dirty="0" smtClean="0"/>
              <a:t> &gt;= 300,000 </a:t>
            </a:r>
            <a:r>
              <a:rPr lang="en-US" dirty="0" err="1" smtClean="0"/>
              <a:t>ms</a:t>
            </a:r>
            <a:r>
              <a:rPr lang="en-US" dirty="0"/>
              <a:t> </a:t>
            </a:r>
            <a:r>
              <a:rPr lang="en-US" dirty="0" smtClean="0"/>
              <a:t>to avoid consuming too much power with the GPS or Wi-Fi receivers</a:t>
            </a:r>
          </a:p>
          <a:p>
            <a:r>
              <a:rPr lang="en-US" dirty="0" smtClean="0"/>
              <a:t>300,000 </a:t>
            </a:r>
            <a:r>
              <a:rPr lang="en-US" dirty="0" err="1" smtClean="0"/>
              <a:t>ms</a:t>
            </a:r>
            <a:r>
              <a:rPr lang="en-US" dirty="0" smtClean="0"/>
              <a:t> = 5 minutes</a:t>
            </a:r>
          </a:p>
          <a:p>
            <a:r>
              <a:rPr lang="en-US" dirty="0" smtClean="0"/>
              <a:t>clearly less for apps in the foreground</a:t>
            </a:r>
          </a:p>
        </p:txBody>
      </p:sp>
      <p:sp>
        <p:nvSpPr>
          <p:cNvPr id="4" name="Slide Number Placeholder 3"/>
          <p:cNvSpPr>
            <a:spLocks noGrp="1"/>
          </p:cNvSpPr>
          <p:nvPr>
            <p:ph type="sldNum" sz="quarter" idx="12"/>
          </p:nvPr>
        </p:nvSpPr>
        <p:spPr/>
        <p:txBody>
          <a:bodyPr/>
          <a:lstStyle/>
          <a:p>
            <a:fld id="{DF43637C-DFDA-4D48-8BAD-E22581FA0542}" type="slidenum">
              <a:rPr lang="en-US" smtClean="0"/>
              <a:t>34</a:t>
            </a:fld>
            <a:endParaRPr lang="en-US"/>
          </a:p>
        </p:txBody>
      </p:sp>
    </p:spTree>
    <p:extLst>
      <p:ext uri="{BB962C8B-B14F-4D97-AF65-F5344CB8AC3E}">
        <p14:creationId xmlns:p14="http://schemas.microsoft.com/office/powerpoint/2010/main" val="805198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Listener</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35</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 y="1143000"/>
            <a:ext cx="9248248"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83456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Data</a:t>
            </a:r>
            <a:endParaRPr lang="en-US" dirty="0"/>
          </a:p>
        </p:txBody>
      </p:sp>
      <p:sp>
        <p:nvSpPr>
          <p:cNvPr id="3" name="Content Placeholder 2"/>
          <p:cNvSpPr>
            <a:spLocks noGrp="1"/>
          </p:cNvSpPr>
          <p:nvPr>
            <p:ph idx="1"/>
          </p:nvPr>
        </p:nvSpPr>
        <p:spPr>
          <a:xfrm>
            <a:off x="76200" y="1176130"/>
            <a:ext cx="4572000" cy="5681870"/>
          </a:xfrm>
        </p:spPr>
        <p:txBody>
          <a:bodyPr>
            <a:normAutofit lnSpcReduction="10000"/>
          </a:bodyPr>
          <a:lstStyle/>
          <a:p>
            <a:r>
              <a:rPr lang="en-US" dirty="0" err="1" smtClean="0"/>
              <a:t>onLocationChange</a:t>
            </a:r>
            <a:r>
              <a:rPr lang="en-US" dirty="0" smtClean="0"/>
              <a:t> method in the </a:t>
            </a:r>
            <a:r>
              <a:rPr lang="en-US" dirty="0" err="1" smtClean="0"/>
              <a:t>LocationListener</a:t>
            </a:r>
            <a:r>
              <a:rPr lang="en-US" dirty="0" smtClean="0"/>
              <a:t> receives Location objects</a:t>
            </a:r>
          </a:p>
          <a:p>
            <a:r>
              <a:rPr lang="en-US" dirty="0" err="1" smtClean="0"/>
              <a:t>toString</a:t>
            </a:r>
            <a:r>
              <a:rPr lang="en-US" dirty="0" smtClean="0"/>
              <a:t> shown</a:t>
            </a:r>
          </a:p>
          <a:p>
            <a:r>
              <a:rPr lang="en-US" dirty="0" smtClean="0"/>
              <a:t>latitude, longitude, timestamp, possibly altitude, speed, and bearing</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36</a:t>
            </a:fld>
            <a:endParaRPr lang="en-US"/>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6363"/>
          <a:stretch/>
        </p:blipFill>
        <p:spPr bwMode="auto">
          <a:xfrm>
            <a:off x="4572000" y="1143000"/>
            <a:ext cx="4572000" cy="5611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472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Sample GPS Locations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37</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174" y="3333630"/>
            <a:ext cx="5714999" cy="360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0" y="533400"/>
            <a:ext cx="9296400" cy="5943600"/>
          </a:xfrm>
        </p:spPr>
        <p:txBody>
          <a:bodyPr>
            <a:normAutofit lnSpcReduction="10000"/>
          </a:bodyPr>
          <a:lstStyle/>
          <a:p>
            <a:pPr>
              <a:spcBef>
                <a:spcPts val="500"/>
              </a:spcBef>
            </a:pPr>
            <a:r>
              <a:rPr lang="en-US" dirty="0" smtClean="0"/>
              <a:t>units for altitude and accuracy: meters</a:t>
            </a:r>
          </a:p>
          <a:p>
            <a:pPr>
              <a:spcBef>
                <a:spcPts val="500"/>
              </a:spcBef>
            </a:pPr>
            <a:r>
              <a:rPr lang="en-US" dirty="0" smtClean="0"/>
              <a:t>units for speed: meters / sec</a:t>
            </a:r>
          </a:p>
          <a:p>
            <a:pPr lvl="1">
              <a:spcBef>
                <a:spcPts val="500"/>
              </a:spcBef>
            </a:pPr>
            <a:r>
              <a:rPr lang="en-US" dirty="0" smtClean="0"/>
              <a:t>1 </a:t>
            </a:r>
            <a:r>
              <a:rPr lang="en-US" dirty="0" err="1" smtClean="0"/>
              <a:t>mps</a:t>
            </a:r>
            <a:r>
              <a:rPr lang="en-US" dirty="0" smtClean="0"/>
              <a:t> ~= 2.2 mph</a:t>
            </a:r>
          </a:p>
          <a:p>
            <a:r>
              <a:rPr lang="en-US" dirty="0" smtClean="0"/>
              <a:t>units </a:t>
            </a:r>
            <a:r>
              <a:rPr lang="en-US" dirty="0"/>
              <a:t>for time: UTC </a:t>
            </a:r>
            <a:r>
              <a:rPr lang="en-US" dirty="0" smtClean="0"/>
              <a:t>(coordinated universal time) time </a:t>
            </a:r>
            <a:r>
              <a:rPr lang="en-US" dirty="0"/>
              <a:t>of this fix, in </a:t>
            </a:r>
            <a:r>
              <a:rPr lang="en-US" dirty="0" smtClean="0"/>
              <a:t>milliseconds since </a:t>
            </a:r>
            <a:br>
              <a:rPr lang="en-US" dirty="0" smtClean="0"/>
            </a:br>
            <a:r>
              <a:rPr lang="en-US" dirty="0" smtClean="0"/>
              <a:t>January </a:t>
            </a:r>
            <a:r>
              <a:rPr lang="en-US" dirty="0"/>
              <a:t>1, </a:t>
            </a:r>
            <a:r>
              <a:rPr lang="en-US" dirty="0" smtClean="0"/>
              <a:t/>
            </a:r>
            <a:br>
              <a:rPr lang="en-US" dirty="0" smtClean="0"/>
            </a:br>
            <a:r>
              <a:rPr lang="en-US" dirty="0" smtClean="0"/>
              <a:t>1970.</a:t>
            </a:r>
          </a:p>
          <a:p>
            <a:r>
              <a:rPr lang="en-US" dirty="0" smtClean="0"/>
              <a:t>Java Date class</a:t>
            </a:r>
            <a:br>
              <a:rPr lang="en-US" dirty="0" smtClean="0"/>
            </a:br>
            <a:r>
              <a:rPr lang="en-US" dirty="0" smtClean="0"/>
              <a:t>has constructor</a:t>
            </a:r>
            <a:br>
              <a:rPr lang="en-US" dirty="0" smtClean="0"/>
            </a:br>
            <a:r>
              <a:rPr lang="en-US" dirty="0" smtClean="0"/>
              <a:t>that accepts </a:t>
            </a:r>
            <a:br>
              <a:rPr lang="en-US" dirty="0" smtClean="0"/>
            </a:br>
            <a:r>
              <a:rPr lang="en-US" dirty="0" smtClean="0"/>
              <a:t>UTC </a:t>
            </a:r>
          </a:p>
        </p:txBody>
      </p:sp>
    </p:spTree>
    <p:extLst>
      <p:ext uri="{BB962C8B-B14F-4D97-AF65-F5344CB8AC3E}">
        <p14:creationId xmlns:p14="http://schemas.microsoft.com/office/powerpoint/2010/main" val="24780731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GPS Locations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38</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8216111"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8609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t>
            </a:r>
            <a:r>
              <a:rPr lang="en-US" dirty="0" err="1" smtClean="0"/>
              <a:t>toString</a:t>
            </a:r>
            <a:r>
              <a:rPr lang="en-US" dirty="0" smtClean="0"/>
              <a:t> for Location</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39</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29143"/>
            <a:ext cx="7315200" cy="5514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4673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Location, Location, Location</a:t>
            </a:r>
            <a:endParaRPr lang="en-US" dirty="0"/>
          </a:p>
        </p:txBody>
      </p:sp>
      <p:sp>
        <p:nvSpPr>
          <p:cNvPr id="3" name="Content Placeholder 2"/>
          <p:cNvSpPr>
            <a:spLocks noGrp="1"/>
          </p:cNvSpPr>
          <p:nvPr>
            <p:ph idx="1"/>
          </p:nvPr>
        </p:nvSpPr>
        <p:spPr>
          <a:xfrm>
            <a:off x="76200" y="1112837"/>
            <a:ext cx="3962400" cy="5211763"/>
          </a:xfrm>
        </p:spPr>
        <p:txBody>
          <a:bodyPr>
            <a:normAutofit fontScale="92500" lnSpcReduction="20000"/>
          </a:bodyPr>
          <a:lstStyle/>
          <a:p>
            <a:r>
              <a:rPr lang="en-US" dirty="0" smtClean="0"/>
              <a:t>Dead reckoning</a:t>
            </a:r>
          </a:p>
          <a:p>
            <a:r>
              <a:rPr lang="en-US" dirty="0" smtClean="0"/>
              <a:t>radar fix</a:t>
            </a:r>
          </a:p>
          <a:p>
            <a:r>
              <a:rPr lang="en-US" dirty="0" smtClean="0"/>
              <a:t>visual fix</a:t>
            </a:r>
          </a:p>
          <a:p>
            <a:r>
              <a:rPr lang="en-US" dirty="0" smtClean="0"/>
              <a:t>Loran</a:t>
            </a:r>
          </a:p>
          <a:p>
            <a:r>
              <a:rPr lang="en-US" dirty="0" smtClean="0"/>
              <a:t>Omega</a:t>
            </a:r>
          </a:p>
          <a:p>
            <a:r>
              <a:rPr lang="en-US" dirty="0" err="1" smtClean="0"/>
              <a:t>Navsat</a:t>
            </a:r>
            <a:endParaRPr lang="en-US" dirty="0" smtClean="0"/>
          </a:p>
          <a:p>
            <a:r>
              <a:rPr lang="en-US" dirty="0" smtClean="0"/>
              <a:t>GPS</a:t>
            </a:r>
          </a:p>
          <a:p>
            <a:r>
              <a:rPr lang="en-US" dirty="0" smtClean="0"/>
              <a:t>Active Sonar</a:t>
            </a:r>
          </a:p>
          <a:p>
            <a:r>
              <a:rPr lang="en-US" dirty="0" smtClean="0"/>
              <a:t>Inertial Navigation System</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762000"/>
            <a:ext cx="4343400" cy="347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0"/>
            <a:ext cx="816102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58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Strategies</a:t>
            </a:r>
            <a:endParaRPr lang="en-US" dirty="0"/>
          </a:p>
        </p:txBody>
      </p:sp>
      <p:sp>
        <p:nvSpPr>
          <p:cNvPr id="3" name="Content Placeholder 2"/>
          <p:cNvSpPr>
            <a:spLocks noGrp="1"/>
          </p:cNvSpPr>
          <p:nvPr>
            <p:ph idx="1"/>
          </p:nvPr>
        </p:nvSpPr>
        <p:spPr/>
        <p:txBody>
          <a:bodyPr>
            <a:normAutofit lnSpcReduction="10000"/>
          </a:bodyPr>
          <a:lstStyle/>
          <a:p>
            <a:r>
              <a:rPr lang="en-US" dirty="0" smtClean="0"/>
              <a:t>Location aware applications</a:t>
            </a:r>
          </a:p>
          <a:p>
            <a:pPr lvl="1"/>
            <a:r>
              <a:rPr lang="en-US" dirty="0" smtClean="0"/>
              <a:t>compelling? better information to user?</a:t>
            </a:r>
          </a:p>
          <a:p>
            <a:r>
              <a:rPr lang="en-US" dirty="0" smtClean="0"/>
              <a:t>GPS -&gt; slow, only works outdoors, consumes lots of power, very accurate</a:t>
            </a:r>
          </a:p>
          <a:p>
            <a:r>
              <a:rPr lang="en-US" dirty="0" smtClean="0"/>
              <a:t>Network -&gt; fast, works indoor and outdoor, uses less power, less accurate</a:t>
            </a:r>
          </a:p>
          <a:p>
            <a:r>
              <a:rPr lang="en-US" dirty="0" smtClean="0"/>
              <a:t>Issues: multiple sources (cell id with call plan, </a:t>
            </a:r>
            <a:r>
              <a:rPr lang="en-US" dirty="0" err="1" smtClean="0"/>
              <a:t>wifi</a:t>
            </a:r>
            <a:r>
              <a:rPr lang="en-US" dirty="0" smtClean="0"/>
              <a:t>, </a:t>
            </a:r>
            <a:r>
              <a:rPr lang="en-US" dirty="0" err="1" smtClean="0"/>
              <a:t>gps</a:t>
            </a:r>
            <a:r>
              <a:rPr lang="en-US" dirty="0" smtClean="0"/>
              <a:t>), user movement, accuracy of locations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40</a:t>
            </a:fld>
            <a:endParaRPr lang="en-US"/>
          </a:p>
        </p:txBody>
      </p:sp>
    </p:spTree>
    <p:extLst>
      <p:ext uri="{BB962C8B-B14F-4D97-AF65-F5344CB8AC3E}">
        <p14:creationId xmlns:p14="http://schemas.microsoft.com/office/powerpoint/2010/main" val="867673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Getting a Fix</a:t>
            </a:r>
            <a:endParaRPr lang="en-US" dirty="0"/>
          </a:p>
        </p:txBody>
      </p:sp>
      <p:sp>
        <p:nvSpPr>
          <p:cNvPr id="3" name="Content Placeholder 2"/>
          <p:cNvSpPr>
            <a:spLocks noGrp="1"/>
          </p:cNvSpPr>
          <p:nvPr>
            <p:ph idx="1"/>
          </p:nvPr>
        </p:nvSpPr>
        <p:spPr>
          <a:xfrm>
            <a:off x="457200" y="685800"/>
            <a:ext cx="8229600" cy="5211763"/>
          </a:xfrm>
        </p:spPr>
        <p:txBody>
          <a:bodyPr/>
          <a:lstStyle/>
          <a:p>
            <a:r>
              <a:rPr lang="en-US" dirty="0" smtClean="0"/>
              <a:t>Some applications (driving directions, sport tracking) require constant location data</a:t>
            </a:r>
          </a:p>
          <a:p>
            <a:pPr lvl="1"/>
            <a:r>
              <a:rPr lang="en-US" dirty="0" smtClean="0"/>
              <a:t>using battery is expected</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113577"/>
            <a:ext cx="5105400" cy="3727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528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Location Updates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Many location aware applications do not need a constant stream of location updates</a:t>
            </a:r>
          </a:p>
          <a:p>
            <a:r>
              <a:rPr lang="en-US" dirty="0" smtClean="0"/>
              <a:t>Obtaining location pattern:</a:t>
            </a:r>
          </a:p>
          <a:p>
            <a:pPr marL="742950" indent="-742950">
              <a:buFont typeface="+mj-lt"/>
              <a:buAutoNum type="arabicPeriod"/>
            </a:pPr>
            <a:r>
              <a:rPr lang="en-US" dirty="0"/>
              <a:t>Start application.</a:t>
            </a:r>
          </a:p>
          <a:p>
            <a:pPr marL="742950" indent="-742950">
              <a:buFont typeface="+mj-lt"/>
              <a:buAutoNum type="arabicPeriod"/>
            </a:pPr>
            <a:r>
              <a:rPr lang="en-US" dirty="0"/>
              <a:t>Sometime later, start listening for updates from desired location providers.</a:t>
            </a:r>
          </a:p>
          <a:p>
            <a:pPr marL="742950" indent="-742950">
              <a:buFont typeface="+mj-lt"/>
              <a:buAutoNum type="arabicPeriod"/>
            </a:pPr>
            <a:r>
              <a:rPr lang="en-US" dirty="0"/>
              <a:t>Maintain a "current best estimate" of location by filtering out new, but less accurate fixes.</a:t>
            </a:r>
          </a:p>
          <a:p>
            <a:pPr marL="742950" indent="-742950">
              <a:buFont typeface="+mj-lt"/>
              <a:buAutoNum type="arabicPeriod"/>
            </a:pPr>
            <a:r>
              <a:rPr lang="en-US" dirty="0"/>
              <a:t>Stop listening for location updates.</a:t>
            </a:r>
          </a:p>
          <a:p>
            <a:pPr marL="742950" indent="-742950">
              <a:buFont typeface="+mj-lt"/>
              <a:buAutoNum type="arabicPeriod"/>
            </a:pPr>
            <a:r>
              <a:rPr lang="en-US" dirty="0"/>
              <a:t>Take advantage of the last best location estimate.</a:t>
            </a:r>
          </a:p>
          <a:p>
            <a:pPr marL="742950" indent="-7429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42</a:t>
            </a:fld>
            <a:endParaRPr lang="en-US"/>
          </a:p>
        </p:txBody>
      </p:sp>
      <p:sp>
        <p:nvSpPr>
          <p:cNvPr id="5" name="TextBox 4"/>
          <p:cNvSpPr txBox="1"/>
          <p:nvPr/>
        </p:nvSpPr>
        <p:spPr>
          <a:xfrm>
            <a:off x="1143000" y="6400800"/>
            <a:ext cx="6565580" cy="369332"/>
          </a:xfrm>
          <a:prstGeom prst="rect">
            <a:avLst/>
          </a:prstGeom>
          <a:noFill/>
        </p:spPr>
        <p:txBody>
          <a:bodyPr wrap="none" rtlCol="0">
            <a:spAutoFit/>
          </a:bodyPr>
          <a:lstStyle/>
          <a:p>
            <a:r>
              <a:rPr lang="en-US" dirty="0"/>
              <a:t>http://developer.android.com/guide/topics/location/strategies.html</a:t>
            </a:r>
          </a:p>
        </p:txBody>
      </p:sp>
    </p:spTree>
    <p:extLst>
      <p:ext uri="{BB962C8B-B14F-4D97-AF65-F5344CB8AC3E}">
        <p14:creationId xmlns:p14="http://schemas.microsoft.com/office/powerpoint/2010/main" val="7687369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Location</a:t>
            </a:r>
            <a:endParaRPr lang="en-US" dirty="0"/>
          </a:p>
        </p:txBody>
      </p:sp>
      <p:sp>
        <p:nvSpPr>
          <p:cNvPr id="3" name="Content Placeholder 2"/>
          <p:cNvSpPr>
            <a:spLocks noGrp="1"/>
          </p:cNvSpPr>
          <p:nvPr>
            <p:ph idx="1"/>
          </p:nvPr>
        </p:nvSpPr>
        <p:spPr/>
        <p:txBody>
          <a:bodyPr/>
          <a:lstStyle/>
          <a:p>
            <a:r>
              <a:rPr lang="en-US" dirty="0" smtClean="0"/>
              <a:t>Timeline for getting location based on pattern described:</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0" y="2819400"/>
            <a:ext cx="908753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39601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Known Location</a:t>
            </a:r>
            <a:endParaRPr lang="en-US" dirty="0"/>
          </a:p>
        </p:txBody>
      </p:sp>
      <p:sp>
        <p:nvSpPr>
          <p:cNvPr id="3" name="Content Placeholder 2"/>
          <p:cNvSpPr>
            <a:spLocks noGrp="1"/>
          </p:cNvSpPr>
          <p:nvPr>
            <p:ph idx="1"/>
          </p:nvPr>
        </p:nvSpPr>
        <p:spPr/>
        <p:txBody>
          <a:bodyPr/>
          <a:lstStyle/>
          <a:p>
            <a:r>
              <a:rPr lang="en-US" dirty="0" smtClean="0"/>
              <a:t>Recall, application is part of a larger system</a:t>
            </a:r>
          </a:p>
          <a:p>
            <a:r>
              <a:rPr lang="en-US" dirty="0" smtClean="0"/>
              <a:t>other applications may have asked for location and we can use those locations via the </a:t>
            </a:r>
            <a:r>
              <a:rPr lang="en-US" dirty="0" err="1" smtClean="0"/>
              <a:t>LocationManager</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46" y="4038600"/>
            <a:ext cx="9353248" cy="260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9744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Best Estimate</a:t>
            </a:r>
            <a:endParaRPr lang="en-US" dirty="0"/>
          </a:p>
        </p:txBody>
      </p:sp>
      <p:sp>
        <p:nvSpPr>
          <p:cNvPr id="3" name="Content Placeholder 2"/>
          <p:cNvSpPr>
            <a:spLocks noGrp="1"/>
          </p:cNvSpPr>
          <p:nvPr>
            <p:ph idx="1"/>
          </p:nvPr>
        </p:nvSpPr>
        <p:spPr/>
        <p:txBody>
          <a:bodyPr/>
          <a:lstStyle/>
          <a:p>
            <a:r>
              <a:rPr lang="en-US" dirty="0" smtClean="0"/>
              <a:t>The most recent location, may not be the most accurate</a:t>
            </a:r>
          </a:p>
          <a:p>
            <a:r>
              <a:rPr lang="en-US" dirty="0" smtClean="0"/>
              <a:t>Evaluating a location</a:t>
            </a:r>
          </a:p>
          <a:p>
            <a:pPr lvl="1"/>
            <a:r>
              <a:rPr lang="en-US" dirty="0" smtClean="0"/>
              <a:t>how long has it been since the current best estimate?</a:t>
            </a:r>
          </a:p>
          <a:p>
            <a:pPr lvl="1"/>
            <a:r>
              <a:rPr lang="en-US" dirty="0" smtClean="0"/>
              <a:t>is the accuracy of the new location update better than the best estimate?</a:t>
            </a:r>
          </a:p>
          <a:p>
            <a:pPr lvl="1"/>
            <a:r>
              <a:rPr lang="en-US" dirty="0" smtClean="0"/>
              <a:t>what is the source of the location? which do you trust more?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45</a:t>
            </a:fld>
            <a:endParaRPr lang="en-US"/>
          </a:p>
        </p:txBody>
      </p:sp>
    </p:spTree>
    <p:extLst>
      <p:ext uri="{BB962C8B-B14F-4D97-AF65-F5344CB8AC3E}">
        <p14:creationId xmlns:p14="http://schemas.microsoft.com/office/powerpoint/2010/main" val="38049371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LocationManager</a:t>
            </a:r>
            <a:r>
              <a:rPr lang="en-US" dirty="0" smtClean="0"/>
              <a:t> - Useful Methods</a:t>
            </a:r>
            <a:endParaRPr lang="en-US" dirty="0"/>
          </a:p>
        </p:txBody>
      </p:sp>
      <p:sp>
        <p:nvSpPr>
          <p:cNvPr id="3" name="Content Placeholder 2"/>
          <p:cNvSpPr>
            <a:spLocks noGrp="1"/>
          </p:cNvSpPr>
          <p:nvPr>
            <p:ph idx="1"/>
          </p:nvPr>
        </p:nvSpPr>
        <p:spPr/>
        <p:txBody>
          <a:bodyPr>
            <a:normAutofit lnSpcReduction="10000"/>
          </a:bodyPr>
          <a:lstStyle/>
          <a:p>
            <a:r>
              <a:rPr lang="en-US" sz="2800" dirty="0" err="1" smtClean="0"/>
              <a:t>addProximityAlert</a:t>
            </a:r>
            <a:r>
              <a:rPr lang="en-US" sz="2800" dirty="0" smtClean="0"/>
              <a:t>(double </a:t>
            </a:r>
            <a:r>
              <a:rPr lang="en-US" sz="2800" dirty="0"/>
              <a:t>latitude, double longitude, float radius, long expiration, </a:t>
            </a:r>
            <a:r>
              <a:rPr lang="en-US" sz="2800" dirty="0" err="1"/>
              <a:t>PendingIntent</a:t>
            </a:r>
            <a:r>
              <a:rPr lang="en-US" sz="2800" dirty="0"/>
              <a:t> intent) </a:t>
            </a:r>
            <a:endParaRPr lang="en-US" sz="2800" dirty="0" smtClean="0"/>
          </a:p>
          <a:p>
            <a:pPr lvl="1"/>
            <a:r>
              <a:rPr lang="en-US" sz="2400" dirty="0" smtClean="0"/>
              <a:t>Sets </a:t>
            </a:r>
            <a:r>
              <a:rPr lang="en-US" sz="2400" dirty="0"/>
              <a:t>a proximity alert for the location given by the position (latitude, longitude) and the given radius</a:t>
            </a:r>
            <a:r>
              <a:rPr lang="en-US" sz="2400" dirty="0" smtClean="0"/>
              <a:t>.</a:t>
            </a:r>
          </a:p>
          <a:p>
            <a:r>
              <a:rPr lang="en-US" sz="2800" dirty="0"/>
              <a:t> </a:t>
            </a:r>
            <a:r>
              <a:rPr lang="en-US" sz="2800" dirty="0" smtClean="0"/>
              <a:t>List&lt;String&gt; </a:t>
            </a:r>
            <a:r>
              <a:rPr lang="en-US" sz="2800" dirty="0" err="1" smtClean="0"/>
              <a:t>getAllProviders</a:t>
            </a:r>
            <a:r>
              <a:rPr lang="en-US" sz="2800" dirty="0" smtClean="0"/>
              <a:t>()</a:t>
            </a:r>
          </a:p>
          <a:p>
            <a:pPr lvl="1"/>
            <a:r>
              <a:rPr lang="en-US" sz="2400" dirty="0" smtClean="0"/>
              <a:t>Returns </a:t>
            </a:r>
            <a:r>
              <a:rPr lang="en-US" sz="2400" dirty="0"/>
              <a:t>a list of the names of all known location providers</a:t>
            </a:r>
            <a:r>
              <a:rPr lang="en-US" sz="2400" dirty="0" smtClean="0"/>
              <a:t>.</a:t>
            </a:r>
          </a:p>
          <a:p>
            <a:r>
              <a:rPr lang="en-US" sz="2800" dirty="0"/>
              <a:t> </a:t>
            </a:r>
            <a:r>
              <a:rPr lang="en-US" sz="2800" dirty="0" smtClean="0"/>
              <a:t>Location </a:t>
            </a:r>
            <a:r>
              <a:rPr lang="en-US" sz="2800" dirty="0" err="1" smtClean="0"/>
              <a:t>getLastKnownLocation</a:t>
            </a:r>
            <a:r>
              <a:rPr lang="en-US" sz="2800" dirty="0" smtClean="0"/>
              <a:t>(String </a:t>
            </a:r>
            <a:r>
              <a:rPr lang="en-US" sz="2800" dirty="0"/>
              <a:t>provider)</a:t>
            </a:r>
          </a:p>
          <a:p>
            <a:pPr lvl="1"/>
            <a:r>
              <a:rPr lang="en-US" sz="2400" dirty="0"/>
              <a:t>Returns a Location indicating the data from the last known location fix obtained from the given provider</a:t>
            </a:r>
            <a:r>
              <a:rPr lang="en-US" sz="2400" dirty="0" smtClean="0"/>
              <a:t>.</a:t>
            </a:r>
          </a:p>
          <a:p>
            <a:r>
              <a:rPr lang="en-US" sz="3200" dirty="0" smtClean="0"/>
              <a:t>Location class: float </a:t>
            </a:r>
            <a:r>
              <a:rPr lang="en-US" sz="3200" dirty="0" err="1" smtClean="0"/>
              <a:t>distanceTo</a:t>
            </a:r>
            <a:r>
              <a:rPr lang="en-US" sz="3200" dirty="0" smtClean="0"/>
              <a:t>(Location </a:t>
            </a:r>
            <a:r>
              <a:rPr lang="en-US" sz="3200" dirty="0" err="1"/>
              <a:t>dest</a:t>
            </a:r>
            <a:r>
              <a:rPr lang="en-US" sz="3200" dirty="0" smtClean="0"/>
              <a:t>)</a:t>
            </a:r>
          </a:p>
          <a:p>
            <a:pPr lvl="1"/>
            <a:r>
              <a:rPr lang="en-US" sz="2800" dirty="0"/>
              <a:t>Returns the approximate distance in meters between this location and the given location.</a:t>
            </a:r>
            <a:endParaRPr lang="en-US" sz="2800" dirty="0" smtClean="0"/>
          </a:p>
          <a:p>
            <a:pPr lvl="1"/>
            <a:endParaRPr lang="en-US" sz="2400" dirty="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46</a:t>
            </a:fld>
            <a:endParaRPr lang="en-US"/>
          </a:p>
        </p:txBody>
      </p:sp>
      <p:cxnSp>
        <p:nvCxnSpPr>
          <p:cNvPr id="8" name="Straight Connector 7"/>
          <p:cNvCxnSpPr/>
          <p:nvPr/>
        </p:nvCxnSpPr>
        <p:spPr>
          <a:xfrm flipV="1">
            <a:off x="0" y="4724400"/>
            <a:ext cx="9144000" cy="76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588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geocoding</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47</a:t>
            </a:fld>
            <a:endParaRPr lang="en-US"/>
          </a:p>
        </p:txBody>
      </p:sp>
    </p:spTree>
    <p:extLst>
      <p:ext uri="{BB962C8B-B14F-4D97-AF65-F5344CB8AC3E}">
        <p14:creationId xmlns:p14="http://schemas.microsoft.com/office/powerpoint/2010/main" val="1841536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GeoCoding</a:t>
            </a:r>
            <a:endParaRPr lang="en-US" dirty="0"/>
          </a:p>
        </p:txBody>
      </p:sp>
      <p:sp>
        <p:nvSpPr>
          <p:cNvPr id="3" name="Content Placeholder 2"/>
          <p:cNvSpPr>
            <a:spLocks noGrp="1"/>
          </p:cNvSpPr>
          <p:nvPr>
            <p:ph idx="1"/>
          </p:nvPr>
        </p:nvSpPr>
        <p:spPr/>
        <p:txBody>
          <a:bodyPr>
            <a:normAutofit lnSpcReduction="10000"/>
          </a:bodyPr>
          <a:lstStyle/>
          <a:p>
            <a:r>
              <a:rPr lang="en-US" dirty="0" err="1" smtClean="0"/>
              <a:t>LocationManger</a:t>
            </a:r>
            <a:r>
              <a:rPr lang="en-US" dirty="0" smtClean="0"/>
              <a:t> and </a:t>
            </a:r>
            <a:r>
              <a:rPr lang="en-US" dirty="0" err="1" smtClean="0"/>
              <a:t>GooglePlayServices</a:t>
            </a:r>
            <a:r>
              <a:rPr lang="en-US" dirty="0" smtClean="0"/>
              <a:t> provide a Location object</a:t>
            </a:r>
          </a:p>
          <a:p>
            <a:r>
              <a:rPr lang="en-US" dirty="0" smtClean="0"/>
              <a:t>Contains latitude and longitude</a:t>
            </a:r>
          </a:p>
          <a:p>
            <a:r>
              <a:rPr lang="en-US" dirty="0" smtClean="0"/>
              <a:t>Latitude, degrees north of south of equator North Pole = 90N or +90, equator = 0, South Pole = 90S or -90</a:t>
            </a:r>
          </a:p>
          <a:p>
            <a:r>
              <a:rPr lang="en-US" dirty="0" smtClean="0"/>
              <a:t>longitude, degrees east or west of prime meridian, 0 to -180 to west, 0 to +180 to west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48</a:t>
            </a:fld>
            <a:endParaRPr lang="en-US"/>
          </a:p>
        </p:txBody>
      </p:sp>
    </p:spTree>
    <p:extLst>
      <p:ext uri="{BB962C8B-B14F-4D97-AF65-F5344CB8AC3E}">
        <p14:creationId xmlns:p14="http://schemas.microsoft.com/office/powerpoint/2010/main" val="279869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GeoCoding</a:t>
            </a:r>
            <a:endParaRPr lang="en-US" dirty="0"/>
          </a:p>
        </p:txBody>
      </p:sp>
      <p:sp>
        <p:nvSpPr>
          <p:cNvPr id="3" name="Content Placeholder 2"/>
          <p:cNvSpPr>
            <a:spLocks noGrp="1"/>
          </p:cNvSpPr>
          <p:nvPr>
            <p:ph idx="1"/>
          </p:nvPr>
        </p:nvSpPr>
        <p:spPr/>
        <p:txBody>
          <a:bodyPr/>
          <a:lstStyle/>
          <a:p>
            <a:r>
              <a:rPr lang="en-US" dirty="0" smtClean="0"/>
              <a:t>Various databases exists to give address(</a:t>
            </a:r>
            <a:r>
              <a:rPr lang="en-US" dirty="0" err="1" smtClean="0"/>
              <a:t>es</a:t>
            </a:r>
            <a:r>
              <a:rPr lang="en-US" dirty="0" smtClean="0"/>
              <a:t>) at a given </a:t>
            </a:r>
            <a:r>
              <a:rPr lang="en-US" dirty="0" err="1" smtClean="0"/>
              <a:t>lat</a:t>
            </a:r>
            <a:r>
              <a:rPr lang="en-US" dirty="0" smtClean="0"/>
              <a:t> and long</a:t>
            </a:r>
          </a:p>
          <a:p>
            <a:r>
              <a:rPr lang="en-US" dirty="0" smtClean="0"/>
              <a:t>Web Service?</a:t>
            </a:r>
          </a:p>
          <a:p>
            <a:r>
              <a:rPr lang="en-US" dirty="0" err="1" smtClean="0"/>
              <a:t>GeoCoder</a:t>
            </a:r>
            <a:r>
              <a:rPr lang="en-US" dirty="0" smtClean="0"/>
              <a:t> class in Android provides:</a:t>
            </a:r>
          </a:p>
          <a:p>
            <a:pPr lvl="1"/>
            <a:r>
              <a:rPr lang="en-US" dirty="0" smtClean="0"/>
              <a:t>geocoding: convert physical address to </a:t>
            </a:r>
            <a:r>
              <a:rPr lang="en-US" dirty="0" err="1" smtClean="0"/>
              <a:t>lat</a:t>
            </a:r>
            <a:r>
              <a:rPr lang="en-US" dirty="0" smtClean="0"/>
              <a:t> / long</a:t>
            </a:r>
          </a:p>
          <a:p>
            <a:pPr lvl="1"/>
            <a:r>
              <a:rPr lang="en-US" dirty="0" smtClean="0"/>
              <a:t>reverse geocoding: convert </a:t>
            </a:r>
            <a:r>
              <a:rPr lang="en-US" dirty="0" err="1" smtClean="0"/>
              <a:t>lat</a:t>
            </a:r>
            <a:r>
              <a:rPr lang="en-US" dirty="0" smtClean="0"/>
              <a:t> / long to </a:t>
            </a:r>
            <a:r>
              <a:rPr lang="en-US" dirty="0" err="1" smtClean="0"/>
              <a:t>physcial</a:t>
            </a:r>
            <a:r>
              <a:rPr lang="en-US" dirty="0" smtClean="0"/>
              <a:t> address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49</a:t>
            </a:fld>
            <a:endParaRPr lang="en-US"/>
          </a:p>
        </p:txBody>
      </p:sp>
    </p:spTree>
    <p:extLst>
      <p:ext uri="{BB962C8B-B14F-4D97-AF65-F5344CB8AC3E}">
        <p14:creationId xmlns:p14="http://schemas.microsoft.com/office/powerpoint/2010/main" val="2260706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Location is Important</a:t>
            </a:r>
            <a:endParaRPr lang="en-US" dirty="0"/>
          </a:p>
        </p:txBody>
      </p:sp>
      <p:sp>
        <p:nvSpPr>
          <p:cNvPr id="3" name="Content Placeholder 2"/>
          <p:cNvSpPr>
            <a:spLocks noGrp="1"/>
          </p:cNvSpPr>
          <p:nvPr>
            <p:ph sz="half" idx="1"/>
          </p:nvPr>
        </p:nvSpPr>
        <p:spPr>
          <a:xfrm>
            <a:off x="457200" y="3627437"/>
            <a:ext cx="4038600" cy="3306763"/>
          </a:xfrm>
        </p:spPr>
        <p:txBody>
          <a:bodyPr>
            <a:normAutofit/>
          </a:bodyPr>
          <a:lstStyle/>
          <a:p>
            <a:r>
              <a:rPr lang="en-US" sz="3600" dirty="0" smtClean="0"/>
              <a:t>Dead reckoning</a:t>
            </a:r>
          </a:p>
          <a:p>
            <a:r>
              <a:rPr lang="en-US" sz="3600" dirty="0" smtClean="0"/>
              <a:t>radar fix</a:t>
            </a:r>
          </a:p>
          <a:p>
            <a:r>
              <a:rPr lang="en-US" sz="3600" dirty="0" smtClean="0"/>
              <a:t>visual fix</a:t>
            </a:r>
          </a:p>
          <a:p>
            <a:r>
              <a:rPr lang="en-US" sz="3600" dirty="0" smtClean="0"/>
              <a:t>Loran</a:t>
            </a:r>
          </a:p>
          <a:p>
            <a:r>
              <a:rPr lang="en-US" sz="3600" dirty="0" smtClean="0"/>
              <a:t>Omega</a:t>
            </a:r>
          </a:p>
          <a:p>
            <a:endParaRPr lang="en-US" dirty="0"/>
          </a:p>
        </p:txBody>
      </p:sp>
      <p:sp>
        <p:nvSpPr>
          <p:cNvPr id="5" name="Content Placeholder 4"/>
          <p:cNvSpPr>
            <a:spLocks noGrp="1"/>
          </p:cNvSpPr>
          <p:nvPr>
            <p:ph sz="half" idx="2"/>
          </p:nvPr>
        </p:nvSpPr>
        <p:spPr>
          <a:xfrm>
            <a:off x="4648200" y="3627437"/>
            <a:ext cx="4038600" cy="3230563"/>
          </a:xfrm>
        </p:spPr>
        <p:txBody>
          <a:bodyPr>
            <a:normAutofit/>
          </a:bodyPr>
          <a:lstStyle/>
          <a:p>
            <a:r>
              <a:rPr lang="en-US" sz="3600" dirty="0" err="1" smtClean="0"/>
              <a:t>Navsat</a:t>
            </a:r>
            <a:endParaRPr lang="en-US" sz="3600" dirty="0"/>
          </a:p>
          <a:p>
            <a:r>
              <a:rPr lang="en-US" sz="3600" dirty="0"/>
              <a:t>GPS</a:t>
            </a:r>
          </a:p>
          <a:p>
            <a:r>
              <a:rPr lang="en-US" sz="3600" dirty="0"/>
              <a:t>Active Sonar</a:t>
            </a:r>
          </a:p>
          <a:p>
            <a:r>
              <a:rPr lang="en-US" sz="3600" dirty="0"/>
              <a:t>Inertial Navigation System</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a:t>
            </a:fld>
            <a:endParaRPr lang="en-US"/>
          </a:p>
        </p:txBody>
      </p:sp>
      <p:sp>
        <p:nvSpPr>
          <p:cNvPr id="6" name="TextBox 5"/>
          <p:cNvSpPr txBox="1"/>
          <p:nvPr/>
        </p:nvSpPr>
        <p:spPr>
          <a:xfrm>
            <a:off x="304800" y="838200"/>
            <a:ext cx="8534400" cy="2677656"/>
          </a:xfrm>
          <a:prstGeom prst="rect">
            <a:avLst/>
          </a:prstGeom>
          <a:noFill/>
        </p:spPr>
        <p:txBody>
          <a:bodyPr wrap="square" rtlCol="0">
            <a:spAutoFit/>
          </a:bodyPr>
          <a:lstStyle/>
          <a:p>
            <a:r>
              <a:rPr lang="en-US" sz="2800" dirty="0" smtClean="0"/>
              <a:t>"On </a:t>
            </a:r>
            <a:r>
              <a:rPr lang="en-US" sz="2800" dirty="0"/>
              <a:t>8 January 2005 at 02:43 GMT, </a:t>
            </a:r>
            <a:r>
              <a:rPr lang="en-US" sz="2800" dirty="0" smtClean="0"/>
              <a:t>the </a:t>
            </a:r>
            <a:r>
              <a:rPr lang="en-US" sz="2800" i="1" dirty="0" smtClean="0"/>
              <a:t>USS</a:t>
            </a:r>
            <a:r>
              <a:rPr lang="en-US" sz="2800" dirty="0" smtClean="0"/>
              <a:t> </a:t>
            </a:r>
            <a:r>
              <a:rPr lang="en-US" sz="2800" i="1" dirty="0" smtClean="0"/>
              <a:t>San </a:t>
            </a:r>
            <a:r>
              <a:rPr lang="en-US" sz="2800" i="1" dirty="0"/>
              <a:t>Francisco</a:t>
            </a:r>
            <a:r>
              <a:rPr lang="en-US" sz="2800" dirty="0"/>
              <a:t> collided with an </a:t>
            </a:r>
            <a:r>
              <a:rPr lang="en-US" sz="2800" dirty="0">
                <a:hlinkClick r:id="rId2" tooltip="Seamount"/>
              </a:rPr>
              <a:t>undersea mountain</a:t>
            </a:r>
            <a:r>
              <a:rPr lang="en-US" sz="2800" dirty="0"/>
              <a:t> about 675 kilometers (364 nautical miles, 420 statute miles) southeast of </a:t>
            </a:r>
            <a:r>
              <a:rPr lang="en-US" sz="2800" dirty="0">
                <a:hlinkClick r:id="rId3" tooltip="Guam"/>
              </a:rPr>
              <a:t>Guam</a:t>
            </a:r>
            <a:r>
              <a:rPr lang="en-US" sz="2800" dirty="0"/>
              <a:t> while operating at flank (maximum) speed at a depth of 525 </a:t>
            </a:r>
            <a:r>
              <a:rPr lang="en-US" sz="2800" dirty="0" smtClean="0"/>
              <a:t>feet."</a:t>
            </a:r>
            <a:br>
              <a:rPr lang="en-US" sz="2800" dirty="0" smtClean="0"/>
            </a:br>
            <a:r>
              <a:rPr lang="en-US" sz="2800" dirty="0" smtClean="0"/>
              <a:t>- Wikipedia article on the USS San Francisco, SSN - 711</a:t>
            </a:r>
            <a:endParaRPr lang="en-US" sz="2800" dirty="0"/>
          </a:p>
        </p:txBody>
      </p:sp>
    </p:spTree>
    <p:extLst>
      <p:ext uri="{BB962C8B-B14F-4D97-AF65-F5344CB8AC3E}">
        <p14:creationId xmlns:p14="http://schemas.microsoft.com/office/powerpoint/2010/main" val="16799004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Geocoding</a:t>
            </a:r>
            <a:endParaRPr lang="en-US" dirty="0"/>
          </a:p>
        </p:txBody>
      </p:sp>
      <p:sp>
        <p:nvSpPr>
          <p:cNvPr id="3" name="Content Placeholder 2"/>
          <p:cNvSpPr>
            <a:spLocks noGrp="1"/>
          </p:cNvSpPr>
          <p:nvPr>
            <p:ph idx="1"/>
          </p:nvPr>
        </p:nvSpPr>
        <p:spPr/>
        <p:txBody>
          <a:bodyPr/>
          <a:lstStyle/>
          <a:p>
            <a:r>
              <a:rPr lang="en-US" dirty="0" smtClean="0"/>
              <a:t>Accessing Google database of addresses</a:t>
            </a:r>
          </a:p>
          <a:p>
            <a:r>
              <a:rPr lang="en-US" dirty="0" smtClean="0"/>
              <a:t>Making network calls may block the Activity</a:t>
            </a:r>
          </a:p>
          <a:p>
            <a:r>
              <a:rPr lang="en-US" dirty="0" smtClean="0"/>
              <a:t>Key to not "BLOCK THE UI THREAD"</a:t>
            </a:r>
          </a:p>
          <a:p>
            <a:r>
              <a:rPr lang="en-US" dirty="0" smtClean="0"/>
              <a:t>Meaning, don't do expensive computations or possibly slow operations in the code for an Activity</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50</a:t>
            </a:fld>
            <a:endParaRPr lang="en-US"/>
          </a:p>
        </p:txBody>
      </p:sp>
    </p:spTree>
    <p:extLst>
      <p:ext uri="{BB962C8B-B14F-4D97-AF65-F5344CB8AC3E}">
        <p14:creationId xmlns:p14="http://schemas.microsoft.com/office/powerpoint/2010/main" val="3333732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Geocoding</a:t>
            </a:r>
            <a:endParaRPr lang="en-US" dirty="0"/>
          </a:p>
        </p:txBody>
      </p:sp>
      <p:sp>
        <p:nvSpPr>
          <p:cNvPr id="3" name="Content Placeholder 2"/>
          <p:cNvSpPr>
            <a:spLocks noGrp="1"/>
          </p:cNvSpPr>
          <p:nvPr>
            <p:ph idx="1"/>
          </p:nvPr>
        </p:nvSpPr>
        <p:spPr/>
        <p:txBody>
          <a:bodyPr/>
          <a:lstStyle/>
          <a:p>
            <a:r>
              <a:rPr lang="en-US" dirty="0" smtClean="0"/>
              <a:t>When address button clicked use a Geocode to try and get address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51</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47899"/>
            <a:ext cx="9144000" cy="4668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1580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Geocoding</a:t>
            </a:r>
            <a:endParaRPr lang="en-US" dirty="0"/>
          </a:p>
        </p:txBody>
      </p:sp>
      <p:sp>
        <p:nvSpPr>
          <p:cNvPr id="3" name="Content Placeholder 2"/>
          <p:cNvSpPr>
            <a:spLocks noGrp="1"/>
          </p:cNvSpPr>
          <p:nvPr>
            <p:ph idx="1"/>
          </p:nvPr>
        </p:nvSpPr>
        <p:spPr/>
        <p:txBody>
          <a:bodyPr/>
          <a:lstStyle/>
          <a:p>
            <a:r>
              <a:rPr lang="en-US" dirty="0" smtClean="0"/>
              <a:t>Get </a:t>
            </a:r>
            <a:r>
              <a:rPr lang="en-US" dirty="0" err="1" smtClean="0"/>
              <a:t>lat</a:t>
            </a:r>
            <a:r>
              <a:rPr lang="en-US" dirty="0" smtClean="0"/>
              <a:t> and long from last known location of </a:t>
            </a:r>
            <a:r>
              <a:rPr lang="en-US" dirty="0" err="1" smtClean="0"/>
              <a:t>LocationTest</a:t>
            </a:r>
            <a:r>
              <a:rPr lang="en-US" dirty="0" smtClean="0"/>
              <a:t> app</a:t>
            </a:r>
          </a:p>
          <a:p>
            <a:r>
              <a:rPr lang="en-US" dirty="0" smtClean="0"/>
              <a:t>Use Geocoder to get addresses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14600"/>
            <a:ext cx="905671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4507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Successful</a:t>
            </a:r>
            <a:endParaRPr lang="en-US" dirty="0"/>
          </a:p>
        </p:txBody>
      </p:sp>
      <p:sp>
        <p:nvSpPr>
          <p:cNvPr id="3" name="Content Placeholder 2"/>
          <p:cNvSpPr>
            <a:spLocks noGrp="1"/>
          </p:cNvSpPr>
          <p:nvPr>
            <p:ph idx="1"/>
          </p:nvPr>
        </p:nvSpPr>
        <p:spPr/>
        <p:txBody>
          <a:bodyPr>
            <a:normAutofit fontScale="925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Geocoder returns a list of possible addresses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66800"/>
            <a:ext cx="905827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317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3419475"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652" y="1219199"/>
            <a:ext cx="3381375"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4904339" y="3581400"/>
            <a:ext cx="3810000" cy="11430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7417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8193087" cy="1612900"/>
          </a:xfrm>
        </p:spPr>
        <p:txBody>
          <a:bodyPr>
            <a:normAutofit/>
          </a:bodyPr>
          <a:lstStyle/>
          <a:p>
            <a:r>
              <a:rPr lang="en-US" dirty="0" smtClean="0"/>
              <a:t>location Services via google play services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55</a:t>
            </a:fld>
            <a:endParaRPr lang="en-US"/>
          </a:p>
        </p:txBody>
      </p:sp>
    </p:spTree>
    <p:extLst>
      <p:ext uri="{BB962C8B-B14F-4D97-AF65-F5344CB8AC3E}">
        <p14:creationId xmlns:p14="http://schemas.microsoft.com/office/powerpoint/2010/main" val="3026633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a:t>
            </a:r>
            <a:endParaRPr lang="en-US" dirty="0"/>
          </a:p>
        </p:txBody>
      </p:sp>
      <p:sp>
        <p:nvSpPr>
          <p:cNvPr id="3" name="Content Placeholder 2"/>
          <p:cNvSpPr>
            <a:spLocks noGrp="1"/>
          </p:cNvSpPr>
          <p:nvPr>
            <p:ph idx="1"/>
          </p:nvPr>
        </p:nvSpPr>
        <p:spPr/>
        <p:txBody>
          <a:bodyPr>
            <a:normAutofit lnSpcReduction="10000"/>
          </a:bodyPr>
          <a:lstStyle/>
          <a:p>
            <a:r>
              <a:rPr lang="en-US" dirty="0"/>
              <a:t>Google Location Services </a:t>
            </a:r>
            <a:r>
              <a:rPr lang="en-US" dirty="0" smtClean="0"/>
              <a:t>API</a:t>
            </a:r>
          </a:p>
          <a:p>
            <a:pPr lvl="1"/>
            <a:r>
              <a:rPr lang="en-US" dirty="0" smtClean="0"/>
              <a:t>"part </a:t>
            </a:r>
            <a:r>
              <a:rPr lang="en-US" dirty="0"/>
              <a:t>of Google Play Services, provides a more powerful, high-level framework that automatically handles location providers, user movement, and location accuracy. It also handles location update scheduling based on power consumption parameters you provide. In most cases, you'll get better battery performance, as well as more appropriate accuracy, by using the Location Services API. </a:t>
            </a:r>
            <a:r>
              <a:rPr lang="en-US" dirty="0" smtClean="0"/>
              <a: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56</a:t>
            </a:fld>
            <a:endParaRPr lang="en-US"/>
          </a:p>
        </p:txBody>
      </p:sp>
      <p:sp>
        <p:nvSpPr>
          <p:cNvPr id="5" name="TextBox 4"/>
          <p:cNvSpPr txBox="1"/>
          <p:nvPr/>
        </p:nvSpPr>
        <p:spPr>
          <a:xfrm>
            <a:off x="685800" y="6400800"/>
            <a:ext cx="6327117" cy="369332"/>
          </a:xfrm>
          <a:prstGeom prst="rect">
            <a:avLst/>
          </a:prstGeom>
          <a:noFill/>
        </p:spPr>
        <p:txBody>
          <a:bodyPr wrap="none" rtlCol="0">
            <a:spAutoFit/>
          </a:bodyPr>
          <a:lstStyle/>
          <a:p>
            <a:r>
              <a:rPr lang="en-US" dirty="0">
                <a:hlinkClick r:id="rId2"/>
              </a:rPr>
              <a:t>http://developer.android.com/google/play-services/location.html</a:t>
            </a:r>
            <a:endParaRPr lang="en-US" dirty="0"/>
          </a:p>
        </p:txBody>
      </p:sp>
    </p:spTree>
    <p:extLst>
      <p:ext uri="{BB962C8B-B14F-4D97-AF65-F5344CB8AC3E}">
        <p14:creationId xmlns:p14="http://schemas.microsoft.com/office/powerpoint/2010/main" val="20668185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Play Services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75347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926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Play Services</a:t>
            </a:r>
            <a:endParaRPr lang="en-US" dirty="0"/>
          </a:p>
        </p:txBody>
      </p:sp>
      <p:sp>
        <p:nvSpPr>
          <p:cNvPr id="3" name="Content Placeholder 2"/>
          <p:cNvSpPr>
            <a:spLocks noGrp="1"/>
          </p:cNvSpPr>
          <p:nvPr>
            <p:ph idx="1"/>
          </p:nvPr>
        </p:nvSpPr>
        <p:spPr>
          <a:xfrm>
            <a:off x="76200" y="1112837"/>
            <a:ext cx="8458200" cy="5592763"/>
          </a:xfrm>
        </p:spPr>
        <p:txBody>
          <a:bodyPr>
            <a:normAutofit/>
          </a:bodyPr>
          <a:lstStyle/>
          <a:p>
            <a:r>
              <a:rPr lang="en-US" dirty="0" smtClean="0"/>
              <a:t>Extra APIs provided by Google</a:t>
            </a:r>
          </a:p>
          <a:p>
            <a:r>
              <a:rPr lang="en-US" dirty="0" smtClean="0"/>
              <a:t>Allows your app to access various Google services such as:</a:t>
            </a:r>
          </a:p>
          <a:p>
            <a:pPr lvl="1"/>
            <a:r>
              <a:rPr lang="en-US" dirty="0" smtClean="0"/>
              <a:t>maps</a:t>
            </a:r>
          </a:p>
          <a:p>
            <a:pPr lvl="1"/>
            <a:r>
              <a:rPr lang="en-US" dirty="0" smtClean="0"/>
              <a:t>Google+</a:t>
            </a:r>
          </a:p>
          <a:p>
            <a:pPr lvl="1"/>
            <a:r>
              <a:rPr lang="en-US" dirty="0" smtClean="0"/>
              <a:t>game services</a:t>
            </a:r>
          </a:p>
          <a:p>
            <a:pPr lvl="1"/>
            <a:r>
              <a:rPr lang="en-US" dirty="0" smtClean="0"/>
              <a:t>location APIs</a:t>
            </a:r>
          </a:p>
          <a:p>
            <a:pPr lvl="1"/>
            <a:r>
              <a:rPr lang="en-US" dirty="0" smtClean="0"/>
              <a:t>ads</a:t>
            </a:r>
          </a:p>
          <a:p>
            <a:pPr lvl="1"/>
            <a:r>
              <a:rPr lang="en-US" dirty="0" err="1" smtClean="0"/>
              <a:t>Oauth</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124200"/>
            <a:ext cx="5585836"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82476" y="6063961"/>
            <a:ext cx="1239442" cy="523220"/>
          </a:xfrm>
          <a:prstGeom prst="rect">
            <a:avLst/>
          </a:prstGeom>
          <a:noFill/>
        </p:spPr>
        <p:txBody>
          <a:bodyPr wrap="none" rtlCol="0">
            <a:spAutoFit/>
          </a:bodyPr>
          <a:lstStyle/>
          <a:p>
            <a:r>
              <a:rPr lang="en-US" sz="2800" dirty="0" smtClean="0"/>
              <a:t>DEVICE</a:t>
            </a:r>
            <a:endParaRPr lang="en-US" dirty="0"/>
          </a:p>
        </p:txBody>
      </p:sp>
    </p:spTree>
    <p:extLst>
      <p:ext uri="{BB962C8B-B14F-4D97-AF65-F5344CB8AC3E}">
        <p14:creationId xmlns:p14="http://schemas.microsoft.com/office/powerpoint/2010/main" val="7846251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Using Google Play Services</a:t>
            </a:r>
            <a:endParaRPr lang="en-US" dirty="0"/>
          </a:p>
        </p:txBody>
      </p:sp>
      <p:sp>
        <p:nvSpPr>
          <p:cNvPr id="3" name="Content Placeholder 2"/>
          <p:cNvSpPr>
            <a:spLocks noGrp="1"/>
          </p:cNvSpPr>
          <p:nvPr>
            <p:ph idx="1"/>
          </p:nvPr>
        </p:nvSpPr>
        <p:spPr>
          <a:xfrm>
            <a:off x="457200" y="685800"/>
            <a:ext cx="8229600" cy="5211763"/>
          </a:xfrm>
        </p:spPr>
        <p:txBody>
          <a:bodyPr/>
          <a:lstStyle/>
          <a:p>
            <a:r>
              <a:rPr lang="en-US" dirty="0" smtClean="0"/>
              <a:t>Download Google Play Services for Android SDK via SDK Manager</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5943600" cy="3968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2286000" y="2209800"/>
            <a:ext cx="990600" cy="7620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096000"/>
            <a:ext cx="10706746" cy="620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002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USS San Francisco </a:t>
            </a:r>
            <a:r>
              <a:rPr lang="en-US" dirty="0"/>
              <a:t>- </a:t>
            </a:r>
            <a:r>
              <a:rPr lang="en-US" dirty="0">
                <a:hlinkClick r:id="rId2"/>
              </a:rPr>
              <a:t>http://tinyurl.com/l6vuucm</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6</a:t>
            </a:fld>
            <a:endParaRPr lang="en-US"/>
          </a:p>
        </p:txBody>
      </p:sp>
      <p:pic>
        <p:nvPicPr>
          <p:cNvPr id="1026" name="Picture 2" descr="File:Damage to USS San FranciscoSSN-711 showing bow son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682" y="1295400"/>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2180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Setting up Google Play Services</a:t>
            </a:r>
            <a:endParaRPr lang="en-US" dirty="0"/>
          </a:p>
        </p:txBody>
      </p:sp>
      <p:sp>
        <p:nvSpPr>
          <p:cNvPr id="3" name="Content Placeholder 2"/>
          <p:cNvSpPr>
            <a:spLocks noGrp="1"/>
          </p:cNvSpPr>
          <p:nvPr>
            <p:ph idx="1"/>
          </p:nvPr>
        </p:nvSpPr>
        <p:spPr>
          <a:xfrm>
            <a:off x="0" y="914400"/>
            <a:ext cx="4114800" cy="5211763"/>
          </a:xfrm>
        </p:spPr>
        <p:txBody>
          <a:bodyPr/>
          <a:lstStyle/>
          <a:p>
            <a:r>
              <a:rPr lang="en-US" dirty="0" smtClean="0"/>
              <a:t>In target app must add dependency in the Gradle build file for the app / module - not the project app</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60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95400"/>
            <a:ext cx="4622844" cy="3768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4495800" y="3124200"/>
            <a:ext cx="2590800" cy="3048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495799"/>
            <a:ext cx="8610600" cy="2252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2202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Location</a:t>
            </a:r>
            <a:endParaRPr lang="en-US" dirty="0"/>
          </a:p>
        </p:txBody>
      </p:sp>
      <p:sp>
        <p:nvSpPr>
          <p:cNvPr id="3" name="Content Placeholder 2"/>
          <p:cNvSpPr>
            <a:spLocks noGrp="1"/>
          </p:cNvSpPr>
          <p:nvPr>
            <p:ph idx="1"/>
          </p:nvPr>
        </p:nvSpPr>
        <p:spPr/>
        <p:txBody>
          <a:bodyPr/>
          <a:lstStyle/>
          <a:p>
            <a:r>
              <a:rPr lang="en-US" dirty="0" smtClean="0"/>
              <a:t>Must still request permission for location access in manifest file</a:t>
            </a:r>
          </a:p>
          <a:p>
            <a:r>
              <a:rPr lang="en-US" dirty="0" smtClean="0"/>
              <a:t>Create </a:t>
            </a:r>
            <a:r>
              <a:rPr lang="en-US" dirty="0" err="1" smtClean="0"/>
              <a:t>GoogleApiClient</a:t>
            </a:r>
            <a:r>
              <a:rPr lang="en-US" dirty="0" smtClean="0"/>
              <a:t> in </a:t>
            </a:r>
            <a:r>
              <a:rPr lang="en-US" dirty="0" err="1" smtClean="0"/>
              <a:t>onCreate</a:t>
            </a:r>
            <a:r>
              <a:rPr lang="en-US" dirty="0" smtClean="0"/>
              <a:t> method of Activity that wants location</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61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318" y="3733800"/>
            <a:ext cx="8221176"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436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Location</a:t>
            </a:r>
            <a:endParaRPr lang="en-US" dirty="0"/>
          </a:p>
        </p:txBody>
      </p:sp>
      <p:sp>
        <p:nvSpPr>
          <p:cNvPr id="3" name="Content Placeholder 2"/>
          <p:cNvSpPr>
            <a:spLocks noGrp="1"/>
          </p:cNvSpPr>
          <p:nvPr>
            <p:ph idx="1"/>
          </p:nvPr>
        </p:nvSpPr>
        <p:spPr/>
        <p:txBody>
          <a:bodyPr/>
          <a:lstStyle/>
          <a:p>
            <a:r>
              <a:rPr lang="en-US" dirty="0" smtClean="0"/>
              <a:t>Connect and disconnect client in </a:t>
            </a:r>
            <a:r>
              <a:rPr lang="en-US" dirty="0" err="1" smtClean="0"/>
              <a:t>onStart</a:t>
            </a:r>
            <a:r>
              <a:rPr lang="en-US" dirty="0" smtClean="0"/>
              <a:t> and </a:t>
            </a:r>
            <a:r>
              <a:rPr lang="en-US" dirty="0" err="1" smtClean="0"/>
              <a:t>onStop</a:t>
            </a:r>
            <a:r>
              <a:rPr lang="en-US" dirty="0" smtClean="0"/>
              <a:t> methods of Activity</a:t>
            </a:r>
          </a:p>
          <a:p>
            <a:pPr marL="0" indent="0">
              <a:buNone/>
            </a:pP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62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399"/>
            <a:ext cx="6934200" cy="4060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3436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Getting Location</a:t>
            </a:r>
            <a:endParaRPr lang="en-US" dirty="0"/>
          </a:p>
        </p:txBody>
      </p:sp>
      <p:sp>
        <p:nvSpPr>
          <p:cNvPr id="3" name="Content Placeholder 2"/>
          <p:cNvSpPr>
            <a:spLocks noGrp="1"/>
          </p:cNvSpPr>
          <p:nvPr>
            <p:ph idx="1"/>
          </p:nvPr>
        </p:nvSpPr>
        <p:spPr>
          <a:xfrm>
            <a:off x="457200" y="731837"/>
            <a:ext cx="8229600" cy="5211763"/>
          </a:xfrm>
        </p:spPr>
        <p:txBody>
          <a:bodyPr/>
          <a:lstStyle/>
          <a:p>
            <a:r>
              <a:rPr lang="en-US" dirty="0" smtClean="0"/>
              <a:t>Request last known location from Google Play Services</a:t>
            </a:r>
          </a:p>
          <a:p>
            <a:r>
              <a:rPr lang="en-US" dirty="0" smtClean="0"/>
              <a:t>Accuracy based on choice in manifest of COARSE or FINE location permission</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63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124199"/>
            <a:ext cx="8534400" cy="3588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2762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Geofencing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Location Services also supports creating and monitoring </a:t>
            </a:r>
            <a:r>
              <a:rPr lang="en-US" dirty="0" err="1" smtClean="0"/>
              <a:t>geofences</a:t>
            </a:r>
            <a:endParaRPr lang="en-US" dirty="0" smtClean="0"/>
          </a:p>
          <a:p>
            <a:r>
              <a:rPr lang="en-US" dirty="0" smtClean="0"/>
              <a:t>App can create a geo fence</a:t>
            </a:r>
          </a:p>
          <a:p>
            <a:pPr lvl="1"/>
            <a:r>
              <a:rPr lang="en-US" dirty="0" smtClean="0"/>
              <a:t>latitude and longitude</a:t>
            </a:r>
          </a:p>
          <a:p>
            <a:pPr lvl="1"/>
            <a:r>
              <a:rPr lang="en-US" dirty="0" smtClean="0"/>
              <a:t>radius</a:t>
            </a:r>
          </a:p>
          <a:p>
            <a:r>
              <a:rPr lang="en-US" dirty="0" smtClean="0"/>
              <a:t>Once a </a:t>
            </a:r>
            <a:r>
              <a:rPr lang="en-US" dirty="0" err="1" smtClean="0"/>
              <a:t>geofence</a:t>
            </a:r>
            <a:r>
              <a:rPr lang="en-US" dirty="0" smtClean="0"/>
              <a:t> is created app can ask Location Services for notifications</a:t>
            </a:r>
          </a:p>
          <a:p>
            <a:pPr lvl="1"/>
            <a:r>
              <a:rPr lang="en-US" dirty="0" smtClean="0"/>
              <a:t>when device enters </a:t>
            </a:r>
            <a:r>
              <a:rPr lang="en-US" dirty="0" err="1" smtClean="0"/>
              <a:t>geofence</a:t>
            </a:r>
            <a:endParaRPr lang="en-US" dirty="0" smtClean="0"/>
          </a:p>
          <a:p>
            <a:pPr lvl="1"/>
            <a:r>
              <a:rPr lang="en-US" dirty="0" smtClean="0"/>
              <a:t>when device leaves </a:t>
            </a:r>
            <a:r>
              <a:rPr lang="en-US" dirty="0" err="1" smtClean="0"/>
              <a:t>geofence</a:t>
            </a:r>
            <a:endParaRPr lang="en-US" dirty="0" smtClean="0"/>
          </a:p>
          <a:p>
            <a:pPr lvl="1"/>
            <a:r>
              <a:rPr lang="en-US" dirty="0" smtClean="0"/>
              <a:t>when device has been present (dwells) in </a:t>
            </a:r>
            <a:r>
              <a:rPr lang="en-US" dirty="0" err="1" smtClean="0"/>
              <a:t>geofence</a:t>
            </a:r>
            <a:r>
              <a:rPr lang="en-US" dirty="0" smtClean="0"/>
              <a:t> for a specified amount of time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64</a:t>
            </a:fld>
            <a:endParaRPr lang="en-US"/>
          </a:p>
        </p:txBody>
      </p:sp>
    </p:spTree>
    <p:extLst>
      <p:ext uri="{BB962C8B-B14F-4D97-AF65-F5344CB8AC3E}">
        <p14:creationId xmlns:p14="http://schemas.microsoft.com/office/powerpoint/2010/main" val="17579028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Geofencing</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65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92831"/>
            <a:ext cx="5791200" cy="5805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999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Positioning System</a:t>
            </a:r>
            <a:endParaRPr lang="en-US" dirty="0"/>
          </a:p>
        </p:txBody>
      </p:sp>
      <p:sp>
        <p:nvSpPr>
          <p:cNvPr id="3" name="Content Placeholder 2"/>
          <p:cNvSpPr>
            <a:spLocks noGrp="1"/>
          </p:cNvSpPr>
          <p:nvPr>
            <p:ph idx="1"/>
          </p:nvPr>
        </p:nvSpPr>
        <p:spPr>
          <a:xfrm>
            <a:off x="0" y="1112837"/>
            <a:ext cx="7391400" cy="5211763"/>
          </a:xfrm>
        </p:spPr>
        <p:txBody>
          <a:bodyPr/>
          <a:lstStyle/>
          <a:p>
            <a:r>
              <a:rPr lang="en-US" dirty="0" smtClean="0"/>
              <a:t>GPS</a:t>
            </a:r>
          </a:p>
          <a:p>
            <a:r>
              <a:rPr lang="en-US" dirty="0" smtClean="0"/>
              <a:t>US System that provides position, navigation, and timing</a:t>
            </a:r>
          </a:p>
          <a:p>
            <a:r>
              <a:rPr lang="en-US" dirty="0" smtClean="0"/>
              <a:t>Space Segment, Control Segment, User Segment</a:t>
            </a:r>
          </a:p>
          <a:p>
            <a:r>
              <a:rPr lang="en-US" dirty="0" smtClean="0"/>
              <a:t>US Air Force develops, maintains, and operates the space segment and control segment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1" y="1066799"/>
            <a:ext cx="2362200" cy="2346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578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Space Segment</a:t>
            </a:r>
            <a:endParaRPr lang="en-US" dirty="0"/>
          </a:p>
        </p:txBody>
      </p:sp>
      <p:sp>
        <p:nvSpPr>
          <p:cNvPr id="3" name="Content Placeholder 2"/>
          <p:cNvSpPr>
            <a:spLocks noGrp="1"/>
          </p:cNvSpPr>
          <p:nvPr>
            <p:ph idx="1"/>
          </p:nvPr>
        </p:nvSpPr>
        <p:spPr>
          <a:xfrm>
            <a:off x="0" y="1112837"/>
            <a:ext cx="6553200" cy="5211763"/>
          </a:xfrm>
        </p:spPr>
        <p:txBody>
          <a:bodyPr>
            <a:normAutofit lnSpcReduction="10000"/>
          </a:bodyPr>
          <a:lstStyle/>
          <a:p>
            <a:r>
              <a:rPr lang="en-US" dirty="0" smtClean="0"/>
              <a:t>24 core satellites </a:t>
            </a:r>
          </a:p>
          <a:p>
            <a:r>
              <a:rPr lang="en-US" dirty="0" smtClean="0"/>
              <a:t>medium earth orbit, 20k km above the earth</a:t>
            </a:r>
          </a:p>
          <a:p>
            <a:r>
              <a:rPr lang="en-US" dirty="0" smtClean="0"/>
              <a:t>6 orbital planes with 4 </a:t>
            </a:r>
            <a:br>
              <a:rPr lang="en-US" dirty="0" smtClean="0"/>
            </a:br>
            <a:r>
              <a:rPr lang="en-US" dirty="0" smtClean="0"/>
              <a:t>satellites each</a:t>
            </a:r>
          </a:p>
          <a:p>
            <a:r>
              <a:rPr lang="en-US" dirty="0" smtClean="0"/>
              <a:t>generally 4 satellites in line</a:t>
            </a:r>
            <a:br>
              <a:rPr lang="en-US" dirty="0" smtClean="0"/>
            </a:br>
            <a:r>
              <a:rPr lang="en-US" dirty="0" smtClean="0"/>
              <a:t>of sight at any spot on the </a:t>
            </a:r>
            <a:br>
              <a:rPr lang="en-US" dirty="0" smtClean="0"/>
            </a:br>
            <a:r>
              <a:rPr lang="en-US" dirty="0" smtClean="0"/>
              <a:t>earth</a:t>
            </a:r>
          </a:p>
          <a:p>
            <a:r>
              <a:rPr lang="en-US" dirty="0" smtClean="0"/>
              <a:t>recently upgraded to 27 </a:t>
            </a:r>
            <a:r>
              <a:rPr lang="en-US" dirty="0" err="1" smtClean="0"/>
              <a:t>sats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400" y="2286000"/>
            <a:ext cx="34925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575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Space Segment</a:t>
            </a:r>
            <a:endParaRPr lang="en-US" dirty="0"/>
          </a:p>
        </p:txBody>
      </p:sp>
      <p:sp>
        <p:nvSpPr>
          <p:cNvPr id="3" name="Content Placeholder 2"/>
          <p:cNvSpPr>
            <a:spLocks noGrp="1"/>
          </p:cNvSpPr>
          <p:nvPr>
            <p:ph idx="1"/>
          </p:nvPr>
        </p:nvSpPr>
        <p:spPr>
          <a:xfrm>
            <a:off x="304800" y="1112837"/>
            <a:ext cx="4953000" cy="5211763"/>
          </a:xfrm>
        </p:spPr>
        <p:txBody>
          <a:bodyPr>
            <a:normAutofit fontScale="92500"/>
          </a:bodyPr>
          <a:lstStyle/>
          <a:p>
            <a:r>
              <a:rPr lang="en-US" dirty="0"/>
              <a:t>satellites circle the earth twice a day</a:t>
            </a:r>
          </a:p>
          <a:p>
            <a:r>
              <a:rPr lang="en-US" dirty="0"/>
              <a:t>upgraded over time with different generations of </a:t>
            </a:r>
            <a:r>
              <a:rPr lang="en-US" dirty="0" smtClean="0"/>
              <a:t>satellites</a:t>
            </a:r>
          </a:p>
          <a:p>
            <a:r>
              <a:rPr lang="en-US" dirty="0" smtClean="0"/>
              <a:t>Current generation of satellites being developed by </a:t>
            </a:r>
            <a:r>
              <a:rPr lang="en-US" dirty="0"/>
              <a:t> </a:t>
            </a:r>
            <a:r>
              <a:rPr lang="en-US" dirty="0" smtClean="0"/>
              <a:t>Lockheed - Martin (FOCS)</a:t>
            </a:r>
          </a:p>
          <a:p>
            <a:endParaRPr lang="en-US" dirty="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9</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886200"/>
            <a:ext cx="226695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066799"/>
            <a:ext cx="2290141" cy="229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3924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sASEgpkZ3uHPUC6dMLW3g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7738</TotalTime>
  <Words>1854</Words>
  <Application>Microsoft Office PowerPoint</Application>
  <PresentationFormat>On-screen Show (4:3)</PresentationFormat>
  <Paragraphs>390</Paragraphs>
  <Slides>65</Slides>
  <Notes>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CS378 - Mobile Computing</vt:lpstr>
      <vt:lpstr>Cheap GPS</vt:lpstr>
      <vt:lpstr>Android and Location</vt:lpstr>
      <vt:lpstr>Location, Location, Location</vt:lpstr>
      <vt:lpstr>Location is Important</vt:lpstr>
      <vt:lpstr>USS San Francisco - http://tinyurl.com/l6vuucm</vt:lpstr>
      <vt:lpstr>Global Positioning System</vt:lpstr>
      <vt:lpstr>GPS Space Segment</vt:lpstr>
      <vt:lpstr>GPS Space Segment</vt:lpstr>
      <vt:lpstr>GPS Control Segment</vt:lpstr>
      <vt:lpstr>GPS User Segment</vt:lpstr>
      <vt:lpstr>GPS User Segment</vt:lpstr>
      <vt:lpstr>GPS Accuracy</vt:lpstr>
      <vt:lpstr>GPS Accuracy</vt:lpstr>
      <vt:lpstr>GPS Accuracy</vt:lpstr>
      <vt:lpstr>Android and Location</vt:lpstr>
      <vt:lpstr>GPS</vt:lpstr>
      <vt:lpstr>Network</vt:lpstr>
      <vt:lpstr>Wireless Network and Location</vt:lpstr>
      <vt:lpstr>Google Location Services</vt:lpstr>
      <vt:lpstr>Finding Location</vt:lpstr>
      <vt:lpstr>LocationManager</vt:lpstr>
      <vt:lpstr>Quickly Finding Location</vt:lpstr>
      <vt:lpstr>AndroidManifest.xml</vt:lpstr>
      <vt:lpstr>Uses Features</vt:lpstr>
      <vt:lpstr>Location Manager</vt:lpstr>
      <vt:lpstr>Simple Location Program</vt:lpstr>
      <vt:lpstr>Properties of Location Providers</vt:lpstr>
      <vt:lpstr>Bearing</vt:lpstr>
      <vt:lpstr>Program Output</vt:lpstr>
      <vt:lpstr>dev Phones (no cell service)</vt:lpstr>
      <vt:lpstr>LocationListener</vt:lpstr>
      <vt:lpstr>Obtaining Locations</vt:lpstr>
      <vt:lpstr>requestLocationUpdates</vt:lpstr>
      <vt:lpstr>Location Listener</vt:lpstr>
      <vt:lpstr>Location Data</vt:lpstr>
      <vt:lpstr>Sample GPS Locations</vt:lpstr>
      <vt:lpstr>Sample GPS Locations</vt:lpstr>
      <vt:lpstr>new toString for Location</vt:lpstr>
      <vt:lpstr>Location Strategies</vt:lpstr>
      <vt:lpstr>Getting a Fix</vt:lpstr>
      <vt:lpstr>Periodic Location Updates</vt:lpstr>
      <vt:lpstr>Getting Location</vt:lpstr>
      <vt:lpstr>Last Known Location</vt:lpstr>
      <vt:lpstr>Current Best Estimate</vt:lpstr>
      <vt:lpstr>LocationManager - Useful Methods</vt:lpstr>
      <vt:lpstr>geocoding</vt:lpstr>
      <vt:lpstr>GeoCoding</vt:lpstr>
      <vt:lpstr>GeoCoding</vt:lpstr>
      <vt:lpstr>Geocoding</vt:lpstr>
      <vt:lpstr>Geocoding</vt:lpstr>
      <vt:lpstr>Reverse Geocoding</vt:lpstr>
      <vt:lpstr>If Successful</vt:lpstr>
      <vt:lpstr>Demo</vt:lpstr>
      <vt:lpstr>location Services via google play services</vt:lpstr>
      <vt:lpstr>Alternative?</vt:lpstr>
      <vt:lpstr>Google Play Services</vt:lpstr>
      <vt:lpstr>Google Play Services</vt:lpstr>
      <vt:lpstr>Using Google Play Services</vt:lpstr>
      <vt:lpstr>Setting up Google Play Services</vt:lpstr>
      <vt:lpstr>Getting Location</vt:lpstr>
      <vt:lpstr>Getting Location</vt:lpstr>
      <vt:lpstr>Getting Location</vt:lpstr>
      <vt:lpstr>Geofencing</vt:lpstr>
      <vt:lpstr>Geofencing</vt:lpstr>
    </vt:vector>
  </TitlesOfParts>
  <Company>University of Texas at Austin Computer Science Dept.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Michael D. Scott</cp:lastModifiedBy>
  <cp:revision>319</cp:revision>
  <cp:lastPrinted>2012-01-30T16:00:04Z</cp:lastPrinted>
  <dcterms:created xsi:type="dcterms:W3CDTF">2012-01-17T18:47:14Z</dcterms:created>
  <dcterms:modified xsi:type="dcterms:W3CDTF">2016-05-25T20:36:07Z</dcterms:modified>
</cp:coreProperties>
</file>