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81E477-8417-4428-9629-A3AFE7832722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Untitled Section" id="{0D3AB12A-E47A-4E89-B9B0-17FE391CB80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83" autoAdjust="0"/>
    <p:restoredTop sz="78417" autoAdjust="0"/>
  </p:normalViewPr>
  <p:slideViewPr>
    <p:cSldViewPr>
      <p:cViewPr varScale="1">
        <p:scale>
          <a:sx n="85" d="100"/>
          <a:sy n="85" d="100"/>
        </p:scale>
        <p:origin x="36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/packages.html" TargetMode="External"/><Relationship Id="rId2" Type="http://schemas.openxmlformats.org/officeDocument/2006/relationships/hyperlink" Target="https://developer.android.com/topic/libraries/support-library/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.io/guidelines/patterns/permissions.html" TargetMode="External"/><Relationship Id="rId5" Type="http://schemas.openxmlformats.org/officeDocument/2006/relationships/hyperlink" Target="https://developer.android.com/topic/libraries/support-library/revisions.html" TargetMode="External"/><Relationship Id="rId4" Type="http://schemas.openxmlformats.org/officeDocument/2006/relationships/hyperlink" Target="https://developer.android.com/reference/android/support/v4/app/package-summar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reference/android/Manifest.permiss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CS371m - </a:t>
            </a:r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Runtime Permissions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Normal Permissions – API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11763"/>
          </a:xfrm>
        </p:spPr>
        <p:txBody>
          <a:bodyPr numCol="2" spcCol="274320">
            <a:noAutofit/>
          </a:bodyPr>
          <a:lstStyle/>
          <a:p>
            <a:r>
              <a:rPr lang="en-US" sz="1800" dirty="0"/>
              <a:t>ACCESS_LOCATION_EXTRA_COMMANDS</a:t>
            </a:r>
          </a:p>
          <a:p>
            <a:r>
              <a:rPr lang="en-US" sz="1800" dirty="0"/>
              <a:t>ACCESS_NETWORK_STATE</a:t>
            </a:r>
          </a:p>
          <a:p>
            <a:r>
              <a:rPr lang="en-US" sz="1800" dirty="0"/>
              <a:t>ACCESS_NOTIFICATION_POLICY</a:t>
            </a:r>
          </a:p>
          <a:p>
            <a:r>
              <a:rPr lang="en-US" sz="1800" dirty="0"/>
              <a:t>ACCESS_WIFI_STATE</a:t>
            </a:r>
          </a:p>
          <a:p>
            <a:r>
              <a:rPr lang="en-US" sz="1800" b="1" dirty="0"/>
              <a:t>BLUETOOTH</a:t>
            </a:r>
          </a:p>
          <a:p>
            <a:r>
              <a:rPr lang="en-US" sz="1800" dirty="0"/>
              <a:t>BLUETOOTH_ADMIN</a:t>
            </a:r>
          </a:p>
          <a:p>
            <a:r>
              <a:rPr lang="en-US" sz="1800" dirty="0"/>
              <a:t>BROADCAST_STICKY</a:t>
            </a:r>
          </a:p>
          <a:p>
            <a:r>
              <a:rPr lang="en-US" sz="1800" dirty="0"/>
              <a:t>CHANGE_NETWORK_STATE</a:t>
            </a:r>
          </a:p>
          <a:p>
            <a:r>
              <a:rPr lang="en-US" sz="1800" dirty="0"/>
              <a:t>CHANGE_WIFI_MULTICAST_STATE</a:t>
            </a:r>
          </a:p>
          <a:p>
            <a:r>
              <a:rPr lang="en-US" sz="1800" dirty="0"/>
              <a:t>CHANGE_WIFI_STATE</a:t>
            </a:r>
          </a:p>
          <a:p>
            <a:r>
              <a:rPr lang="en-US" sz="1800" dirty="0"/>
              <a:t>DISABLE_KEYGUARD</a:t>
            </a:r>
          </a:p>
          <a:p>
            <a:r>
              <a:rPr lang="en-US" sz="1800" dirty="0"/>
              <a:t>EXPAND_STATUS_BAR</a:t>
            </a:r>
          </a:p>
          <a:p>
            <a:r>
              <a:rPr lang="en-US" sz="1800" dirty="0"/>
              <a:t>GET_PACKAGE_SIZE</a:t>
            </a:r>
          </a:p>
          <a:p>
            <a:r>
              <a:rPr lang="en-US" sz="1800" dirty="0"/>
              <a:t>INSTALL_SHORTCUT</a:t>
            </a:r>
          </a:p>
          <a:p>
            <a:r>
              <a:rPr lang="en-US" sz="1800" b="1" dirty="0"/>
              <a:t>INTERNET</a:t>
            </a:r>
          </a:p>
          <a:p>
            <a:r>
              <a:rPr lang="en-US" sz="1800" dirty="0"/>
              <a:t>KILL_BACKGROUND_PROCESSES</a:t>
            </a:r>
          </a:p>
          <a:p>
            <a:r>
              <a:rPr lang="en-US" sz="1800" dirty="0"/>
              <a:t>MODIFY_AUDIO_SETTINGS</a:t>
            </a:r>
          </a:p>
          <a:p>
            <a:r>
              <a:rPr lang="en-US" sz="1800" dirty="0"/>
              <a:t>NFC</a:t>
            </a:r>
          </a:p>
          <a:p>
            <a:r>
              <a:rPr lang="en-US" sz="1800" dirty="0"/>
              <a:t>READ_SYNC_SETTINGS</a:t>
            </a:r>
          </a:p>
          <a:p>
            <a:r>
              <a:rPr lang="en-US" sz="1800" dirty="0"/>
              <a:t>READ_SYNC_STATS</a:t>
            </a:r>
          </a:p>
          <a:p>
            <a:r>
              <a:rPr lang="en-US" sz="1800" dirty="0"/>
              <a:t>RECEIVE_BOOT_COMPLETED</a:t>
            </a:r>
          </a:p>
          <a:p>
            <a:r>
              <a:rPr lang="en-US" sz="1800" dirty="0"/>
              <a:t>REORDER_TASKS</a:t>
            </a:r>
          </a:p>
          <a:p>
            <a:r>
              <a:rPr lang="en-US" sz="1800" dirty="0"/>
              <a:t>REQUEST_IGNORE_BATTERY_OPTIMIZATIONS</a:t>
            </a:r>
          </a:p>
          <a:p>
            <a:r>
              <a:rPr lang="en-US" sz="1800" dirty="0"/>
              <a:t>REQUEST_INSTALL_PACKAGES</a:t>
            </a:r>
          </a:p>
          <a:p>
            <a:r>
              <a:rPr lang="en-US" sz="1800" b="1" dirty="0"/>
              <a:t>SET_ALARM</a:t>
            </a:r>
          </a:p>
          <a:p>
            <a:r>
              <a:rPr lang="en-US" sz="1800" dirty="0"/>
              <a:t>SET_TIME_ZONE</a:t>
            </a:r>
          </a:p>
          <a:p>
            <a:r>
              <a:rPr lang="en-US" sz="1800" dirty="0"/>
              <a:t>SET_WALLPAPER</a:t>
            </a:r>
          </a:p>
          <a:p>
            <a:r>
              <a:rPr lang="en-US" sz="1800" dirty="0"/>
              <a:t>SET_WALLPAPER_HINTS</a:t>
            </a:r>
          </a:p>
          <a:p>
            <a:r>
              <a:rPr lang="en-US" sz="1800" dirty="0"/>
              <a:t>TRANSMIT_IR</a:t>
            </a:r>
          </a:p>
          <a:p>
            <a:r>
              <a:rPr lang="en-US" sz="1800" dirty="0"/>
              <a:t>UNINSTALL_SHORTCUT</a:t>
            </a:r>
          </a:p>
          <a:p>
            <a:r>
              <a:rPr lang="en-US" sz="1800" dirty="0"/>
              <a:t>USE_FINGERPRINT</a:t>
            </a:r>
          </a:p>
          <a:p>
            <a:r>
              <a:rPr lang="en-US" sz="1800" b="1" dirty="0"/>
              <a:t>VIBRATE</a:t>
            </a:r>
          </a:p>
          <a:p>
            <a:r>
              <a:rPr lang="en-US" sz="1800" b="1" dirty="0"/>
              <a:t>WAKE_LOCK</a:t>
            </a:r>
          </a:p>
          <a:p>
            <a:r>
              <a:rPr lang="en-US" sz="1800" dirty="0"/>
              <a:t>WRITE_SYNC_SETTINGS</a:t>
            </a:r>
          </a:p>
        </p:txBody>
      </p:sp>
    </p:spTree>
    <p:extLst>
      <p:ext uri="{BB962C8B-B14F-4D97-AF65-F5344CB8AC3E}">
        <p14:creationId xmlns:p14="http://schemas.microsoft.com/office/powerpoint/2010/main" val="89131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Dangerous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68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Dangerous Permissions Organized into Permission Groups:</a:t>
            </a:r>
          </a:p>
          <a:p>
            <a:r>
              <a:rPr lang="en-US" sz="2400" b="1" dirty="0" smtClean="0"/>
              <a:t>CALENDAR</a:t>
            </a:r>
            <a:r>
              <a:rPr lang="en-US" sz="2400" dirty="0" smtClean="0"/>
              <a:t>: </a:t>
            </a:r>
            <a:r>
              <a:rPr lang="en-US" sz="2000" dirty="0" smtClean="0"/>
              <a:t>READ_CALENDAR, WRITE_CALENDAR</a:t>
            </a:r>
            <a:endParaRPr lang="en-US" sz="2000" dirty="0"/>
          </a:p>
          <a:p>
            <a:r>
              <a:rPr lang="en-US" sz="2400" b="1" dirty="0" smtClean="0"/>
              <a:t>CAMERA</a:t>
            </a:r>
            <a:r>
              <a:rPr lang="en-US" sz="2400" dirty="0" smtClean="0"/>
              <a:t>: </a:t>
            </a:r>
            <a:r>
              <a:rPr lang="en-US" sz="2000" dirty="0" smtClean="0"/>
              <a:t>CAMERA</a:t>
            </a:r>
            <a:endParaRPr lang="en-US" sz="2000" dirty="0"/>
          </a:p>
          <a:p>
            <a:r>
              <a:rPr lang="en-US" sz="2400" b="1" dirty="0" smtClean="0"/>
              <a:t>CONTACTS</a:t>
            </a:r>
            <a:r>
              <a:rPr lang="en-US" sz="2400" dirty="0" smtClean="0"/>
              <a:t>: </a:t>
            </a:r>
            <a:r>
              <a:rPr lang="en-US" sz="2000" dirty="0" smtClean="0"/>
              <a:t>READ_CONTACTS, WRITE_CONTACTS, GET_ACCOUNTS</a:t>
            </a:r>
          </a:p>
          <a:p>
            <a:r>
              <a:rPr lang="en-US" sz="2400" b="1" dirty="0" smtClean="0"/>
              <a:t>LOCATION</a:t>
            </a:r>
            <a:r>
              <a:rPr lang="en-US" sz="2400" dirty="0" smtClean="0"/>
              <a:t>: </a:t>
            </a:r>
            <a:r>
              <a:rPr lang="en-US" sz="2000" dirty="0" smtClean="0"/>
              <a:t>ACCESS_FINE_LOCATION, ACCESS_COARSE_LOCATION</a:t>
            </a:r>
          </a:p>
          <a:p>
            <a:r>
              <a:rPr lang="en-US" sz="2400" b="1" dirty="0" smtClean="0"/>
              <a:t>MICROPHONE</a:t>
            </a:r>
            <a:r>
              <a:rPr lang="en-US" sz="2400" dirty="0" smtClean="0"/>
              <a:t>: </a:t>
            </a:r>
            <a:r>
              <a:rPr lang="en-US" sz="2000" dirty="0" smtClean="0"/>
              <a:t>RECORD_AUDIO</a:t>
            </a:r>
            <a:endParaRPr lang="en-US" sz="2000" dirty="0"/>
          </a:p>
          <a:p>
            <a:r>
              <a:rPr lang="en-US" sz="2400" b="1" dirty="0" smtClean="0"/>
              <a:t>PHONE</a:t>
            </a:r>
            <a:r>
              <a:rPr lang="en-US" sz="2400" dirty="0" smtClean="0"/>
              <a:t>: </a:t>
            </a:r>
            <a:r>
              <a:rPr lang="en-US" sz="2000" dirty="0" smtClean="0"/>
              <a:t>READ_PHONE_STATE, CALL_PHONE, READ_CALL_LOG, WRITE_CALL_LOG, ADD_VOICEMAIL, USE_SIP, PROCESS_OUTGOING_CALLS</a:t>
            </a:r>
            <a:endParaRPr lang="en-US" sz="2000" dirty="0"/>
          </a:p>
          <a:p>
            <a:r>
              <a:rPr lang="en-US" sz="2400" b="1" dirty="0" smtClean="0"/>
              <a:t>SENSORS</a:t>
            </a:r>
            <a:r>
              <a:rPr lang="en-US" sz="2400" dirty="0" smtClean="0"/>
              <a:t>: </a:t>
            </a:r>
            <a:r>
              <a:rPr lang="en-US" sz="2000" dirty="0" smtClean="0"/>
              <a:t>BODY_SENSORS</a:t>
            </a:r>
            <a:endParaRPr lang="en-US" sz="2000" dirty="0"/>
          </a:p>
          <a:p>
            <a:r>
              <a:rPr lang="en-US" sz="2400" b="1" dirty="0" smtClean="0"/>
              <a:t>SMS</a:t>
            </a:r>
            <a:r>
              <a:rPr lang="en-US" sz="2400" dirty="0" smtClean="0"/>
              <a:t>: </a:t>
            </a:r>
            <a:r>
              <a:rPr lang="en-US" sz="2000" dirty="0" smtClean="0"/>
              <a:t>SEND_SMS, RECEIVE_SMS, READ_SMS, RECEIVE_WAP_PUSH, RECEIVE_MMS</a:t>
            </a:r>
            <a:endParaRPr lang="en-US" sz="2000" dirty="0"/>
          </a:p>
          <a:p>
            <a:r>
              <a:rPr lang="en-US" sz="2400" b="1" dirty="0" smtClean="0"/>
              <a:t>STORAGE</a:t>
            </a:r>
            <a:r>
              <a:rPr lang="en-US" sz="2400" dirty="0" smtClean="0"/>
              <a:t>: </a:t>
            </a:r>
            <a:r>
              <a:rPr lang="en-US" sz="2000" dirty="0" smtClean="0"/>
              <a:t>READ_EXTERNAL_STORAGE, WRITE_EXTERNAL_STORAGE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06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211763"/>
          </a:xfrm>
        </p:spPr>
        <p:txBody>
          <a:bodyPr/>
          <a:lstStyle/>
          <a:p>
            <a:r>
              <a:rPr lang="en-US" dirty="0" smtClean="0"/>
              <a:t>Post Android 6.0 / </a:t>
            </a:r>
            <a:r>
              <a:rPr lang="en-US" dirty="0" err="1" smtClean="0"/>
              <a:t>Marhsmallow</a:t>
            </a:r>
            <a:endParaRPr lang="en-US" dirty="0" smtClean="0"/>
          </a:p>
          <a:p>
            <a:r>
              <a:rPr lang="en-US" dirty="0" smtClean="0"/>
              <a:t>All Normal and Dangerous Permissions placed in app Manifest</a:t>
            </a:r>
          </a:p>
          <a:p>
            <a:r>
              <a:rPr lang="en-US" dirty="0" smtClean="0"/>
              <a:t>If Device is Android 5.1 or lower OR app targets API level 22 or lower …</a:t>
            </a:r>
          </a:p>
          <a:p>
            <a:r>
              <a:rPr lang="en-US" dirty="0" smtClean="0"/>
              <a:t>… then user must grant Dangerous Permissions at install time</a:t>
            </a:r>
          </a:p>
          <a:p>
            <a:r>
              <a:rPr lang="en-US" dirty="0" smtClean="0"/>
              <a:t>Or app doesn’t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648200"/>
            <a:ext cx="3495675" cy="21240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Oval 5"/>
          <p:cNvSpPr/>
          <p:nvPr/>
        </p:nvSpPr>
        <p:spPr>
          <a:xfrm>
            <a:off x="7620000" y="6172200"/>
            <a:ext cx="1524000" cy="685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device is Android 6.0 or higher AND app targets API level 23 or higher</a:t>
            </a:r>
          </a:p>
          <a:p>
            <a:r>
              <a:rPr lang="en-US" dirty="0" smtClean="0"/>
              <a:t>Must still list all permissions in manifest</a:t>
            </a:r>
          </a:p>
          <a:p>
            <a:r>
              <a:rPr lang="en-US" dirty="0" smtClean="0"/>
              <a:t>App must request each dangerous permission in needs </a:t>
            </a:r>
            <a:r>
              <a:rPr lang="en-US" b="1" u="sng" dirty="0" smtClean="0"/>
              <a:t>while the app is running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191000"/>
            <a:ext cx="3276600" cy="2582598"/>
          </a:xfrm>
          <a:prstGeom prst="rect">
            <a:avLst/>
          </a:prstGeom>
          <a:ln w="508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559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Permission at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9067800" cy="5211763"/>
          </a:xfrm>
        </p:spPr>
        <p:txBody>
          <a:bodyPr/>
          <a:lstStyle/>
          <a:p>
            <a:r>
              <a:rPr lang="en-US" dirty="0" smtClean="0"/>
              <a:t>When app needs dangerous permission:</a:t>
            </a:r>
          </a:p>
          <a:p>
            <a:r>
              <a:rPr lang="en-US" dirty="0" smtClean="0"/>
              <a:t>Check to see if you already have permission</a:t>
            </a:r>
          </a:p>
          <a:p>
            <a:r>
              <a:rPr lang="en-US" dirty="0" smtClean="0"/>
              <a:t>If not call one of the </a:t>
            </a:r>
            <a:r>
              <a:rPr lang="en-US" dirty="0" err="1" smtClean="0"/>
              <a:t>requestPermission</a:t>
            </a:r>
            <a:r>
              <a:rPr lang="en-US" dirty="0" smtClean="0"/>
              <a:t> methods with desired permissions and request code</a:t>
            </a:r>
          </a:p>
          <a:p>
            <a:r>
              <a:rPr lang="en-US" dirty="0" err="1" smtClean="0"/>
              <a:t>requestPermission</a:t>
            </a:r>
            <a:r>
              <a:rPr lang="en-US" dirty="0" smtClean="0"/>
              <a:t> shows a standard, non modifiable dialog box to the user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68" y="5029200"/>
            <a:ext cx="2280432" cy="1797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30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Requesting a Permission Check to see if you already have 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48779"/>
            <a:ext cx="9067800" cy="23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8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 do not have a permission you need you must request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shouldShowRequestPermissionRationale</a:t>
            </a:r>
            <a:r>
              <a:rPr lang="en-US" dirty="0" smtClean="0"/>
              <a:t> returns true if the app previously requested the permission and the user denied 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18" y="2255837"/>
            <a:ext cx="925603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user has not previously denied permission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14600"/>
            <a:ext cx="8887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Dialog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/>
          <a:lstStyle/>
          <a:p>
            <a:r>
              <a:rPr lang="en-US" dirty="0" smtClean="0"/>
              <a:t>Dialog displayed for user.</a:t>
            </a:r>
            <a:br>
              <a:rPr lang="en-US" dirty="0" smtClean="0"/>
            </a:br>
            <a:r>
              <a:rPr lang="en-US" dirty="0" smtClean="0"/>
              <a:t>Lists permission group, not</a:t>
            </a:r>
            <a:br>
              <a:rPr lang="en-US" dirty="0" smtClean="0"/>
            </a:br>
            <a:r>
              <a:rPr lang="en-US" dirty="0" smtClean="0"/>
              <a:t>individual permissions</a:t>
            </a:r>
          </a:p>
          <a:p>
            <a:r>
              <a:rPr lang="en-US" dirty="0" smtClean="0"/>
              <a:t>Will lead to call back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64558"/>
            <a:ext cx="2590800" cy="2042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63315"/>
            <a:ext cx="78886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Dialog shows Permission Group based on requested permission</a:t>
            </a:r>
          </a:p>
          <a:p>
            <a:r>
              <a:rPr lang="en-US" dirty="0" smtClean="0"/>
              <a:t>If use grants permission for one permission in group …</a:t>
            </a:r>
          </a:p>
          <a:p>
            <a:r>
              <a:rPr lang="en-US" dirty="0" smtClean="0"/>
              <a:t>… app now has all permission in that group. </a:t>
            </a:r>
          </a:p>
          <a:p>
            <a:r>
              <a:rPr lang="en-US" dirty="0" smtClean="0"/>
              <a:t>If you check on different permission in group after one granted, it will be granted as well</a:t>
            </a:r>
          </a:p>
          <a:p>
            <a:r>
              <a:rPr lang="en-US" dirty="0" smtClean="0"/>
              <a:t>Permissions retained when app rerun</a:t>
            </a:r>
          </a:p>
        </p:txBody>
      </p:sp>
    </p:spTree>
    <p:extLst>
      <p:ext uri="{BB962C8B-B14F-4D97-AF65-F5344CB8AC3E}">
        <p14:creationId xmlns:p14="http://schemas.microsoft.com/office/powerpoint/2010/main" val="190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app wants to access the users contacts when do you request permission to do this?</a:t>
            </a:r>
          </a:p>
          <a:p>
            <a:pPr marL="742950" indent="-742950">
              <a:buAutoNum type="alphaUcPeriod"/>
            </a:pPr>
            <a:r>
              <a:rPr lang="en-US" dirty="0" smtClean="0"/>
              <a:t>Never, its not necessary</a:t>
            </a:r>
          </a:p>
          <a:p>
            <a:pPr marL="742950" indent="-742950">
              <a:buAutoNum type="alphaUcPeriod"/>
            </a:pPr>
            <a:r>
              <a:rPr lang="en-US" dirty="0" smtClean="0"/>
              <a:t>At compile time</a:t>
            </a:r>
          </a:p>
          <a:p>
            <a:pPr marL="742950" indent="-742950">
              <a:buAutoNum type="alphaUcPeriod"/>
            </a:pPr>
            <a:r>
              <a:rPr lang="en-US" dirty="0" smtClean="0"/>
              <a:t>At install time</a:t>
            </a:r>
          </a:p>
          <a:p>
            <a:pPr marL="742950" indent="-742950">
              <a:buAutoNum type="alphaUcPeriod"/>
            </a:pPr>
            <a:r>
              <a:rPr lang="en-US" dirty="0" smtClean="0"/>
              <a:t>At runtime</a:t>
            </a:r>
          </a:p>
          <a:p>
            <a:pPr marL="742950" indent="-742950">
              <a:buAutoNum type="alphaUcPeriod"/>
            </a:pPr>
            <a:r>
              <a:rPr lang="en-US" dirty="0" smtClean="0"/>
              <a:t>It 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5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89154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use an intent to accomplish something, then your app does not usually have to request permission</a:t>
            </a:r>
          </a:p>
          <a:p>
            <a:r>
              <a:rPr lang="en-US" dirty="0" smtClean="0"/>
              <a:t>For example, if you use an Intent to take a picture, you DO NOT need CAMERA permission</a:t>
            </a:r>
          </a:p>
          <a:p>
            <a:r>
              <a:rPr lang="en-US" dirty="0" smtClean="0"/>
              <a:t>Only if you want to access </a:t>
            </a:r>
            <a:br>
              <a:rPr lang="en-US" dirty="0" smtClean="0"/>
            </a:br>
            <a:r>
              <a:rPr lang="en-US" dirty="0" smtClean="0"/>
              <a:t>camera directly in your app</a:t>
            </a:r>
          </a:p>
          <a:p>
            <a:r>
              <a:rPr lang="en-US" dirty="0" smtClean="0"/>
              <a:t>Example, messenger -&gt;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201343"/>
            <a:ext cx="3533775" cy="26566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15000" y="4038600"/>
            <a:ext cx="3733800" cy="685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can also</a:t>
            </a:r>
            <a:br>
              <a:rPr lang="en-US" dirty="0" smtClean="0"/>
            </a:br>
            <a:r>
              <a:rPr lang="en-US" dirty="0" smtClean="0"/>
              <a:t>alter permissions</a:t>
            </a:r>
            <a:br>
              <a:rPr lang="en-US" dirty="0" smtClean="0"/>
            </a:br>
            <a:r>
              <a:rPr lang="en-US" dirty="0" smtClean="0"/>
              <a:t>in the Settings app</a:t>
            </a:r>
          </a:p>
          <a:p>
            <a:r>
              <a:rPr lang="en-US" dirty="0" smtClean="0"/>
              <a:t>Settings -&gt; app</a:t>
            </a:r>
          </a:p>
          <a:p>
            <a:r>
              <a:rPr lang="en-US" dirty="0" smtClean="0"/>
              <a:t>Toggle Switches </a:t>
            </a:r>
            <a:br>
              <a:rPr lang="en-US" dirty="0" smtClean="0"/>
            </a:br>
            <a:r>
              <a:rPr lang="en-US" dirty="0" smtClean="0"/>
              <a:t>to grant and deny</a:t>
            </a:r>
            <a:br>
              <a:rPr lang="en-US" dirty="0" smtClean="0"/>
            </a:br>
            <a:r>
              <a:rPr lang="en-US" dirty="0" smtClean="0"/>
              <a:t>permissions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69894"/>
            <a:ext cx="4147964" cy="48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6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Support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noticed: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are </a:t>
            </a:r>
            <a:r>
              <a:rPr lang="en-US" dirty="0" err="1" smtClean="0"/>
              <a:t>ContextCompat</a:t>
            </a:r>
            <a:r>
              <a:rPr lang="en-US" dirty="0" smtClean="0"/>
              <a:t> and </a:t>
            </a:r>
            <a:r>
              <a:rPr lang="en-US" dirty="0" err="1" smtClean="0"/>
              <a:t>ActivityCompat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05000"/>
            <a:ext cx="8839200" cy="1127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3289425"/>
            <a:ext cx="8798859" cy="5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Support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use newest features, but also allow app to run on older versions of Android</a:t>
            </a:r>
          </a:p>
          <a:p>
            <a:r>
              <a:rPr lang="en-US" dirty="0" smtClean="0"/>
              <a:t>Android provides libraries to provide newer functionality on older devices</a:t>
            </a:r>
          </a:p>
          <a:p>
            <a:r>
              <a:rPr lang="en-US" dirty="0" smtClean="0"/>
              <a:t>Mimics newer features with code built on older versions</a:t>
            </a:r>
          </a:p>
          <a:p>
            <a:pPr lvl="1"/>
            <a:r>
              <a:rPr lang="en-US" dirty="0" smtClean="0"/>
              <a:t>Example: app bar using older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7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Support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a single library</a:t>
            </a:r>
          </a:p>
          <a:p>
            <a:r>
              <a:rPr lang="en-US" dirty="0" smtClean="0"/>
              <a:t>Now multiple libraries </a:t>
            </a:r>
          </a:p>
          <a:p>
            <a:r>
              <a:rPr lang="en-US" dirty="0" smtClean="0"/>
              <a:t>Min API levels for most of the</a:t>
            </a:r>
            <a:br>
              <a:rPr lang="en-US" dirty="0" smtClean="0"/>
            </a:br>
            <a:r>
              <a:rPr lang="en-US" dirty="0" smtClean="0"/>
              <a:t>official libraries (as fall 2016)</a:t>
            </a:r>
            <a:br>
              <a:rPr lang="en-US" dirty="0" smtClean="0"/>
            </a:br>
            <a:r>
              <a:rPr lang="en-US" dirty="0" smtClean="0"/>
              <a:t>is API level 9, Gingerbread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143001"/>
            <a:ext cx="1800225" cy="27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Support Library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686800" cy="5897563"/>
          </a:xfrm>
        </p:spPr>
        <p:txBody>
          <a:bodyPr/>
          <a:lstStyle/>
          <a:p>
            <a:r>
              <a:rPr lang="en-US" dirty="0" smtClean="0"/>
              <a:t>Must download via SDK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380916"/>
            <a:ext cx="7696200" cy="51629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1671" y="3962400"/>
            <a:ext cx="1524000" cy="685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95700" y="2438400"/>
            <a:ext cx="1524000" cy="685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6019800"/>
            <a:ext cx="2667000" cy="4572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Library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add dependency to </a:t>
            </a:r>
            <a:r>
              <a:rPr lang="en-US" dirty="0" err="1" smtClean="0"/>
              <a:t>gradle</a:t>
            </a:r>
            <a:r>
              <a:rPr lang="en-US" dirty="0" smtClean="0"/>
              <a:t> build file</a:t>
            </a:r>
          </a:p>
          <a:p>
            <a:r>
              <a:rPr lang="en-US" dirty="0" err="1" smtClean="0"/>
              <a:t>build.gradle</a:t>
            </a:r>
            <a:r>
              <a:rPr lang="en-US" dirty="0" smtClean="0"/>
              <a:t> file for </a:t>
            </a:r>
            <a:r>
              <a:rPr lang="en-US" b="1" u="sng" dirty="0" smtClean="0"/>
              <a:t>app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NOT project</a:t>
            </a:r>
          </a:p>
          <a:p>
            <a:r>
              <a:rPr lang="en-US" dirty="0" smtClean="0"/>
              <a:t>Sample dependency: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import: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905000"/>
            <a:ext cx="3200400" cy="16359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43600" y="3032918"/>
            <a:ext cx="3048000" cy="54848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1" y="3883296"/>
            <a:ext cx="8939341" cy="841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32" y="5791200"/>
            <a:ext cx="8671668" cy="821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281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Support Library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6019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developer.android.com/topic/libraries/support-library/features.html</a:t>
            </a:r>
            <a:endParaRPr lang="en-US" sz="3200" dirty="0" smtClean="0"/>
          </a:p>
          <a:p>
            <a:r>
              <a:rPr lang="en-US" sz="3200" dirty="0" smtClean="0"/>
              <a:t>Versions:</a:t>
            </a:r>
          </a:p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developer.android.com/topic/libraries/support-library/packages.html</a:t>
            </a:r>
            <a:endParaRPr lang="en-US" sz="3200" dirty="0"/>
          </a:p>
          <a:p>
            <a:r>
              <a:rPr lang="en-US" dirty="0" smtClean="0"/>
              <a:t>Sample Documentation:</a:t>
            </a:r>
          </a:p>
          <a:p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developer.android.com/reference/android/support/v4/app/package-summary.html</a:t>
            </a:r>
            <a:endParaRPr lang="en-US" sz="3200" dirty="0" smtClean="0"/>
          </a:p>
          <a:p>
            <a:r>
              <a:rPr lang="en-US" dirty="0" smtClean="0"/>
              <a:t>Release notes: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developer.android.com/topic/libraries/support-library/revisions.html</a:t>
            </a:r>
            <a:endParaRPr lang="en-US" dirty="0" smtClean="0"/>
          </a:p>
          <a:p>
            <a:r>
              <a:rPr lang="en-US" dirty="0" smtClean="0"/>
              <a:t>Design Patterns </a:t>
            </a:r>
          </a:p>
          <a:p>
            <a:r>
              <a:rPr lang="en-US" dirty="0">
                <a:hlinkClick r:id="rId6"/>
              </a:rPr>
              <a:t>https://material.io/guidelines/patterns/permissions.html</a:t>
            </a:r>
            <a:r>
              <a:rPr lang="en-US" dirty="0" smtClean="0">
                <a:hlinkClick r:id="rId6"/>
              </a:rPr>
              <a:t>#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7630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an attempt to maintain security (system integrity, user privacy) on Android devices …</a:t>
            </a:r>
          </a:p>
          <a:p>
            <a:r>
              <a:rPr lang="en-US" dirty="0" smtClean="0"/>
              <a:t>… run each app in a limited sandbox</a:t>
            </a:r>
          </a:p>
          <a:p>
            <a:r>
              <a:rPr lang="en-US" dirty="0" smtClean="0"/>
              <a:t>If app wants to use resources (e.g. camera, storage, network) or information (e.g. contacts info) outside of sandbox, must request permission.</a:t>
            </a:r>
          </a:p>
          <a:p>
            <a:r>
              <a:rPr lang="en-US" dirty="0" smtClean="0"/>
              <a:t>List </a:t>
            </a:r>
            <a:r>
              <a:rPr lang="en-US" dirty="0"/>
              <a:t>of permissions:</a:t>
            </a:r>
            <a:br>
              <a:rPr lang="en-US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developer.android.com/reference</a:t>
            </a:r>
            <a:br>
              <a:rPr lang="en-US" sz="2400" dirty="0" smtClean="0">
                <a:hlinkClick r:id="rId2"/>
              </a:rPr>
            </a:br>
            <a:r>
              <a:rPr lang="en-US" sz="2400" dirty="0" smtClean="0">
                <a:hlinkClick r:id="rId2"/>
              </a:rPr>
              <a:t>/</a:t>
            </a:r>
            <a:r>
              <a:rPr lang="en-US" sz="2400" dirty="0">
                <a:hlinkClick r:id="rId2"/>
              </a:rPr>
              <a:t>android/Manifest.permission.html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16" y="4648200"/>
            <a:ext cx="2802355" cy="1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Android version 6.0, Marshmallow…</a:t>
            </a:r>
          </a:p>
          <a:p>
            <a:r>
              <a:rPr lang="en-US" dirty="0" smtClean="0"/>
              <a:t>Apps requested permission at install time</a:t>
            </a:r>
          </a:p>
          <a:p>
            <a:r>
              <a:rPr lang="en-US" dirty="0" smtClean="0"/>
              <a:t>Permissions Listed in the AndroidManifest.xml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0"/>
            <a:ext cx="8610600" cy="1447487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24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Time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57150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Pre 6.0 / Marshmallow user granted permission at </a:t>
            </a:r>
            <a:r>
              <a:rPr lang="en-US" i="1" dirty="0" smtClean="0"/>
              <a:t>install time.</a:t>
            </a:r>
          </a:p>
          <a:p>
            <a:r>
              <a:rPr lang="en-US" dirty="0" smtClean="0"/>
              <a:t>Google Play listed permissions for app when install selected</a:t>
            </a:r>
          </a:p>
          <a:p>
            <a:r>
              <a:rPr lang="en-US" dirty="0" smtClean="0"/>
              <a:t>Based on permissions listed in manifest</a:t>
            </a:r>
          </a:p>
          <a:p>
            <a:r>
              <a:rPr lang="en-US" dirty="0" smtClean="0"/>
              <a:t>Some apps … “we own you”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27" y="1052232"/>
            <a:ext cx="3244774" cy="55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7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happens if an app tries to use a resource or access information it doesn’t have permission to use?</a:t>
            </a:r>
          </a:p>
          <a:p>
            <a:pPr marL="742950" indent="-742950">
              <a:buAutoNum type="alphaUcPeriod"/>
            </a:pPr>
            <a:r>
              <a:rPr lang="en-US" dirty="0" smtClean="0"/>
              <a:t>Compile error</a:t>
            </a:r>
          </a:p>
          <a:p>
            <a:pPr marL="742950" indent="-742950">
              <a:buAutoNum type="alphaUcPeriod"/>
            </a:pPr>
            <a:r>
              <a:rPr lang="en-US" dirty="0" smtClean="0"/>
              <a:t>Runtime error</a:t>
            </a:r>
          </a:p>
          <a:p>
            <a:pPr marL="742950" indent="-742950">
              <a:buAutoNum type="alphaUcPeriod"/>
            </a:pPr>
            <a:r>
              <a:rPr lang="en-US" dirty="0" smtClean="0"/>
              <a:t>Nothing, app allowed to access info or resource</a:t>
            </a:r>
          </a:p>
          <a:p>
            <a:pPr marL="742950" indent="-742950">
              <a:buAutoNum type="alphaUcPeriod"/>
            </a:pPr>
            <a:r>
              <a:rPr lang="en-US" dirty="0" smtClean="0"/>
              <a:t>Nothing, BUT app not allowed to access info or resource, a NO-OP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2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Lacks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211763"/>
          </a:xfrm>
        </p:spPr>
        <p:txBody>
          <a:bodyPr/>
          <a:lstStyle/>
          <a:p>
            <a:r>
              <a:rPr lang="en-US" dirty="0" smtClean="0"/>
              <a:t>App stopped by system as soon as it tries to perform operation it doesn’t have permission for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59" y="1917680"/>
            <a:ext cx="4427854" cy="144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36548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02-09 16:03:39.857 26846-26846/</a:t>
            </a:r>
            <a:r>
              <a:rPr lang="en-US" b="1" dirty="0" err="1">
                <a:solidFill>
                  <a:srgbClr val="C00000"/>
                </a:solidFill>
              </a:rPr>
              <a:t>org.example.locationtest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	E/</a:t>
            </a:r>
            <a:r>
              <a:rPr lang="en-US" b="1" dirty="0" err="1">
                <a:solidFill>
                  <a:srgbClr val="C00000"/>
                </a:solidFill>
              </a:rPr>
              <a:t>AndroidRuntime</a:t>
            </a:r>
            <a:r>
              <a:rPr lang="en-US" b="1" dirty="0">
                <a:solidFill>
                  <a:srgbClr val="C00000"/>
                </a:solidFill>
              </a:rPr>
              <a:t>: FATAL EXCEPTION: main</a:t>
            </a:r>
          </a:p>
          <a:p>
            <a:r>
              <a:rPr lang="en-US" dirty="0"/>
              <a:t>Process: </a:t>
            </a:r>
            <a:r>
              <a:rPr lang="en-US" dirty="0" err="1"/>
              <a:t>org.example.locationtest</a:t>
            </a:r>
            <a:r>
              <a:rPr lang="en-US" dirty="0"/>
              <a:t>, PID: 26846</a:t>
            </a:r>
          </a:p>
          <a:p>
            <a:r>
              <a:rPr lang="en-US" dirty="0" err="1"/>
              <a:t>java.lang.RuntimeException</a:t>
            </a:r>
            <a:r>
              <a:rPr lang="en-US" dirty="0"/>
              <a:t>: Unable to start activity </a:t>
            </a:r>
          </a:p>
          <a:p>
            <a:r>
              <a:rPr lang="en-US" dirty="0"/>
              <a:t>	</a:t>
            </a:r>
            <a:r>
              <a:rPr lang="en-US" dirty="0" err="1"/>
              <a:t>ComponentInfo</a:t>
            </a:r>
            <a:endParaRPr lang="en-US" dirty="0"/>
          </a:p>
          <a:p>
            <a:r>
              <a:rPr lang="en-US" dirty="0"/>
              <a:t>	{</a:t>
            </a:r>
            <a:r>
              <a:rPr lang="en-US" dirty="0" err="1"/>
              <a:t>org.example.locationtest</a:t>
            </a:r>
            <a:r>
              <a:rPr lang="en-US" dirty="0"/>
              <a:t>/</a:t>
            </a:r>
            <a:r>
              <a:rPr lang="en-US" dirty="0" err="1"/>
              <a:t>org.example.locationtest.LocationTest</a:t>
            </a:r>
            <a:r>
              <a:rPr lang="en-US" dirty="0"/>
              <a:t>}: 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C00000"/>
                </a:solidFill>
              </a:rPr>
              <a:t>java.lang.SecurityException</a:t>
            </a:r>
            <a:r>
              <a:rPr lang="en-US" b="1" dirty="0">
                <a:solidFill>
                  <a:srgbClr val="C00000"/>
                </a:solidFill>
              </a:rPr>
              <a:t>: "passive" location provider requires </a:t>
            </a:r>
          </a:p>
          <a:p>
            <a:r>
              <a:rPr lang="en-US" b="1" dirty="0">
                <a:solidFill>
                  <a:srgbClr val="C00000"/>
                </a:solidFill>
              </a:rPr>
              <a:t>	ACCESS_FINE_LOCATION permission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at </a:t>
            </a:r>
            <a:r>
              <a:rPr lang="en-US" dirty="0" err="1"/>
              <a:t>android.location.LocationManager.getProvider</a:t>
            </a:r>
            <a:r>
              <a:rPr lang="en-US" dirty="0"/>
              <a:t>(LocationManager.java:383)</a:t>
            </a:r>
          </a:p>
          <a:p>
            <a:r>
              <a:rPr lang="en-US" dirty="0"/>
              <a:t>at </a:t>
            </a:r>
            <a:r>
              <a:rPr lang="en-US" dirty="0" err="1"/>
              <a:t>org.example.locationtest.LocationTest.dumpProvider</a:t>
            </a:r>
            <a:r>
              <a:rPr lang="en-US" dirty="0"/>
              <a:t>(LocationTest.java:372)</a:t>
            </a:r>
          </a:p>
          <a:p>
            <a:r>
              <a:rPr lang="en-US" dirty="0"/>
              <a:t>at </a:t>
            </a:r>
            <a:r>
              <a:rPr lang="en-US" dirty="0" err="1"/>
              <a:t>org.example.locationtest.LocationTest.dumpProviders</a:t>
            </a:r>
            <a:r>
              <a:rPr lang="en-US" dirty="0"/>
              <a:t>(LocationTest.java:364)</a:t>
            </a:r>
          </a:p>
          <a:p>
            <a:r>
              <a:rPr lang="en-US" dirty="0"/>
              <a:t>at </a:t>
            </a:r>
            <a:r>
              <a:rPr lang="en-US" dirty="0" err="1"/>
              <a:t>org.example.locationtest.LocationTest.onCreate</a:t>
            </a:r>
            <a:r>
              <a:rPr lang="en-US" dirty="0"/>
              <a:t>(LocationTest.java:80)</a:t>
            </a:r>
          </a:p>
        </p:txBody>
      </p:sp>
    </p:spTree>
    <p:extLst>
      <p:ext uri="{BB962C8B-B14F-4D97-AF65-F5344CB8AC3E}">
        <p14:creationId xmlns:p14="http://schemas.microsoft.com/office/powerpoint/2010/main" val="18651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Viewing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534400" cy="6553200"/>
          </a:xfrm>
        </p:spPr>
        <p:txBody>
          <a:bodyPr/>
          <a:lstStyle/>
          <a:p>
            <a:r>
              <a:rPr lang="en-US" dirty="0" smtClean="0"/>
              <a:t>A user can see what permissions an app has in Settings -&gt; Apps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Developers can see device permissions via </a:t>
            </a:r>
            <a:r>
              <a:rPr lang="en-US" dirty="0" err="1" smtClean="0"/>
              <a:t>adb</a:t>
            </a:r>
            <a:r>
              <a:rPr lang="en-US" dirty="0"/>
              <a:t>: $ </a:t>
            </a:r>
            <a:r>
              <a:rPr lang="en-US" dirty="0" err="1"/>
              <a:t>adb</a:t>
            </a:r>
            <a:r>
              <a:rPr lang="en-US" dirty="0"/>
              <a:t> shell pm list permissions -s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3761936" cy="3752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4800600"/>
            <a:ext cx="3990536" cy="83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538" y="1828800"/>
            <a:ext cx="3905250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6800" y="4800600"/>
            <a:ext cx="3886200" cy="83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to Permissions in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6.0 / Marshmallow introduced changes to permissions</a:t>
            </a:r>
          </a:p>
          <a:p>
            <a:r>
              <a:rPr lang="en-US" dirty="0" smtClean="0"/>
              <a:t>Introduced Permission Groups</a:t>
            </a:r>
          </a:p>
          <a:p>
            <a:r>
              <a:rPr lang="en-US" dirty="0" smtClean="0"/>
              <a:t>Introduced Normal and Dangerous Permissions</a:t>
            </a:r>
          </a:p>
          <a:p>
            <a:pPr lvl="1"/>
            <a:r>
              <a:rPr lang="en-US" dirty="0" smtClean="0"/>
              <a:t>“Dangerous </a:t>
            </a:r>
            <a:r>
              <a:rPr lang="en-US" dirty="0"/>
              <a:t>Permissions cover areas where the app wants data or resources that involve the user's private information, or could potentially affect the user's stored data or the operation of other apps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847</Words>
  <Application>Microsoft Office PowerPoint</Application>
  <PresentationFormat>On-screen Show 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CS371m - Mobile Computing</vt:lpstr>
      <vt:lpstr>Clicker</vt:lpstr>
      <vt:lpstr>System Permissions</vt:lpstr>
      <vt:lpstr>History of Permissions</vt:lpstr>
      <vt:lpstr>Install Time Permissions</vt:lpstr>
      <vt:lpstr>Clicker</vt:lpstr>
      <vt:lpstr>Lacks Permission</vt:lpstr>
      <vt:lpstr>Viewing Permissions</vt:lpstr>
      <vt:lpstr>Changes to Permissions in M</vt:lpstr>
      <vt:lpstr>Normal Permissions – API 23</vt:lpstr>
      <vt:lpstr>Dangerous Permissions</vt:lpstr>
      <vt:lpstr>Runtime Permissions</vt:lpstr>
      <vt:lpstr>Runtime Permissions</vt:lpstr>
      <vt:lpstr>Requesting Permission at Runtime</vt:lpstr>
      <vt:lpstr>Checking Permissions</vt:lpstr>
      <vt:lpstr>Requesting Permission</vt:lpstr>
      <vt:lpstr>Requesting Permission</vt:lpstr>
      <vt:lpstr>Dialog Result</vt:lpstr>
      <vt:lpstr>Permission Groups</vt:lpstr>
      <vt:lpstr>Permission Notes</vt:lpstr>
      <vt:lpstr>Permission Notes</vt:lpstr>
      <vt:lpstr>The Support Library</vt:lpstr>
      <vt:lpstr>The Support Library</vt:lpstr>
      <vt:lpstr>The Support Library</vt:lpstr>
      <vt:lpstr>Support Library Setup</vt:lpstr>
      <vt:lpstr>Support Library Setup</vt:lpstr>
      <vt:lpstr>Support Library References</vt:lpstr>
    </vt:vector>
  </TitlesOfParts>
  <Company>University of Texas at Austin Computer Science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scottm</cp:lastModifiedBy>
  <cp:revision>243</cp:revision>
  <cp:lastPrinted>2012-01-30T16:00:04Z</cp:lastPrinted>
  <dcterms:created xsi:type="dcterms:W3CDTF">2012-01-17T18:47:14Z</dcterms:created>
  <dcterms:modified xsi:type="dcterms:W3CDTF">2017-02-10T02:02:45Z</dcterms:modified>
</cp:coreProperties>
</file>