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96" r:id="rId3"/>
    <p:sldId id="297" r:id="rId4"/>
    <p:sldId id="298" r:id="rId5"/>
    <p:sldId id="259" r:id="rId6"/>
    <p:sldId id="299" r:id="rId7"/>
    <p:sldId id="261" r:id="rId8"/>
    <p:sldId id="302" r:id="rId9"/>
    <p:sldId id="303" r:id="rId10"/>
    <p:sldId id="326" r:id="rId11"/>
    <p:sldId id="327" r:id="rId12"/>
    <p:sldId id="328" r:id="rId13"/>
    <p:sldId id="329" r:id="rId14"/>
    <p:sldId id="330" r:id="rId15"/>
    <p:sldId id="331" r:id="rId16"/>
    <p:sldId id="260" r:id="rId17"/>
    <p:sldId id="304" r:id="rId18"/>
    <p:sldId id="305" r:id="rId19"/>
    <p:sldId id="306" r:id="rId20"/>
    <p:sldId id="307" r:id="rId21"/>
    <p:sldId id="308" r:id="rId22"/>
    <p:sldId id="309" r:id="rId23"/>
    <p:sldId id="317" r:id="rId24"/>
    <p:sldId id="318" r:id="rId25"/>
    <p:sldId id="310" r:id="rId26"/>
    <p:sldId id="264" r:id="rId27"/>
    <p:sldId id="311" r:id="rId28"/>
    <p:sldId id="332" r:id="rId29"/>
    <p:sldId id="312" r:id="rId30"/>
    <p:sldId id="313" r:id="rId31"/>
    <p:sldId id="314" r:id="rId32"/>
    <p:sldId id="315" r:id="rId33"/>
    <p:sldId id="316" r:id="rId34"/>
    <p:sldId id="301" r:id="rId35"/>
    <p:sldId id="319" r:id="rId36"/>
    <p:sldId id="320" r:id="rId37"/>
    <p:sldId id="322" r:id="rId38"/>
    <p:sldId id="323" r:id="rId39"/>
    <p:sldId id="324" r:id="rId40"/>
    <p:sldId id="325" r:id="rId41"/>
    <p:sldId id="262" r:id="rId42"/>
    <p:sldId id="263" r:id="rId43"/>
    <p:sldId id="265" r:id="rId44"/>
    <p:sldId id="269" r:id="rId45"/>
    <p:sldId id="28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94" r:id="rId61"/>
    <p:sldId id="295" r:id="rId62"/>
    <p:sldId id="300" r:id="rId63"/>
    <p:sldId id="268" r:id="rId64"/>
    <p:sldId id="267" r:id="rId65"/>
    <p:sldId id="284" r:id="rId66"/>
    <p:sldId id="287" r:id="rId67"/>
    <p:sldId id="285" r:id="rId68"/>
    <p:sldId id="288" r:id="rId69"/>
    <p:sldId id="290" r:id="rId70"/>
    <p:sldId id="291" r:id="rId71"/>
    <p:sldId id="292" r:id="rId72"/>
    <p:sldId id="293" r:id="rId73"/>
    <p:sldId id="333" r:id="rId74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96"/>
            <p14:sldId id="297"/>
            <p14:sldId id="298"/>
            <p14:sldId id="259"/>
            <p14:sldId id="299"/>
            <p14:sldId id="261"/>
            <p14:sldId id="302"/>
            <p14:sldId id="303"/>
            <p14:sldId id="326"/>
            <p14:sldId id="327"/>
            <p14:sldId id="328"/>
            <p14:sldId id="329"/>
            <p14:sldId id="330"/>
            <p14:sldId id="331"/>
            <p14:sldId id="260"/>
            <p14:sldId id="304"/>
            <p14:sldId id="305"/>
            <p14:sldId id="306"/>
            <p14:sldId id="307"/>
            <p14:sldId id="308"/>
            <p14:sldId id="309"/>
            <p14:sldId id="317"/>
            <p14:sldId id="318"/>
            <p14:sldId id="310"/>
            <p14:sldId id="264"/>
            <p14:sldId id="311"/>
            <p14:sldId id="332"/>
            <p14:sldId id="312"/>
            <p14:sldId id="313"/>
            <p14:sldId id="314"/>
            <p14:sldId id="315"/>
            <p14:sldId id="316"/>
            <p14:sldId id="301"/>
            <p14:sldId id="319"/>
            <p14:sldId id="320"/>
            <p14:sldId id="322"/>
            <p14:sldId id="323"/>
            <p14:sldId id="324"/>
            <p14:sldId id="325"/>
          </p14:sldIdLst>
        </p14:section>
        <p14:section name="Untitled Section" id="{FC6F6324-372A-4A9A-BF42-DA2F65924F38}">
          <p14:sldIdLst>
            <p14:sldId id="262"/>
            <p14:sldId id="263"/>
            <p14:sldId id="265"/>
            <p14:sldId id="269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4"/>
            <p14:sldId id="295"/>
            <p14:sldId id="300"/>
            <p14:sldId id="268"/>
            <p14:sldId id="267"/>
            <p14:sldId id="284"/>
            <p14:sldId id="287"/>
            <p14:sldId id="285"/>
            <p14:sldId id="288"/>
            <p14:sldId id="290"/>
            <p14:sldId id="291"/>
            <p14:sldId id="292"/>
            <p14:sldId id="293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81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publishing/app-sign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pis/console/?noredir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eveloper.android.com/reference/android/Manifest.permissio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Way to Get Maps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657600" cy="5211763"/>
          </a:xfrm>
        </p:spPr>
        <p:txBody>
          <a:bodyPr/>
          <a:lstStyle/>
          <a:p>
            <a:r>
              <a:rPr lang="en-US" dirty="0" smtClean="0"/>
              <a:t>Create a Google Maps Activity in Android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45193"/>
            <a:ext cx="4724400" cy="581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3581400"/>
            <a:ext cx="3048000" cy="3429000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Way to Get Maps 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dirty="0" smtClean="0"/>
              <a:t>google_maps_api.xml file in new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15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7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Developer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7200" cy="526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84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2743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352800" cy="27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2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API Key into google_maps_api.xml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19" y="2283836"/>
            <a:ext cx="9353803" cy="251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334000" y="3460173"/>
            <a:ext cx="3048000" cy="1188027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painful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deploying apps on the Google Play requires signing the app with a certificate</a:t>
            </a:r>
          </a:p>
          <a:p>
            <a:r>
              <a:rPr lang="en-US" dirty="0" smtClean="0"/>
              <a:t>development and debugging uses an automatic key creation process</a:t>
            </a:r>
          </a:p>
          <a:p>
            <a:pPr lvl="1"/>
            <a:r>
              <a:rPr lang="en-US" dirty="0" smtClean="0"/>
              <a:t>invisible to us</a:t>
            </a:r>
          </a:p>
          <a:p>
            <a:r>
              <a:rPr lang="en-US" dirty="0" smtClean="0"/>
              <a:t>In release mode you must create your own private key to sign apps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keytool</a:t>
            </a:r>
            <a:r>
              <a:rPr lang="en-US" dirty="0" smtClean="0"/>
              <a:t> program from Java SDK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developer.android.com/guide/publishing/app-signing.html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</a:t>
            </a:r>
            <a:r>
              <a:rPr lang="en-US" dirty="0" err="1" smtClean="0"/>
              <a:t>Keystore</a:t>
            </a:r>
            <a:r>
              <a:rPr lang="en-US" dirty="0" smtClean="0"/>
              <a:t> is a file (or files) that stores security certificates</a:t>
            </a:r>
          </a:p>
          <a:p>
            <a:r>
              <a:rPr lang="en-US" dirty="0" smtClean="0"/>
              <a:t>Included in the JDK (Java Development Kit) is the </a:t>
            </a:r>
            <a:r>
              <a:rPr lang="en-US" dirty="0" err="1" smtClean="0"/>
              <a:t>keytool</a:t>
            </a:r>
            <a:r>
              <a:rPr lang="en-US" dirty="0" smtClean="0"/>
              <a:t> program </a:t>
            </a:r>
          </a:p>
          <a:p>
            <a:r>
              <a:rPr lang="en-US" dirty="0" smtClean="0"/>
              <a:t>Used to create manipulate the </a:t>
            </a:r>
            <a:r>
              <a:rPr lang="en-US" dirty="0" err="1" smtClean="0"/>
              <a:t>keystore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4191000"/>
            <a:ext cx="748132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Apps via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505200" cy="5211763"/>
          </a:xfrm>
        </p:spPr>
        <p:txBody>
          <a:bodyPr/>
          <a:lstStyle/>
          <a:p>
            <a:r>
              <a:rPr lang="en-US" dirty="0" smtClean="0"/>
              <a:t>Android Studio provides a GUI to run </a:t>
            </a:r>
            <a:r>
              <a:rPr lang="en-US" dirty="0" err="1" smtClean="0"/>
              <a:t>keytool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Build -&gt; Generate Signed APK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44" y="1257300"/>
            <a:ext cx="532602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5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" y="1143000"/>
            <a:ext cx="93249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8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on using Google Maps inside your app</a:t>
            </a:r>
          </a:p>
          <a:p>
            <a:r>
              <a:rPr lang="en-US" dirty="0" smtClean="0"/>
              <a:t>Alternatives Exist: </a:t>
            </a:r>
          </a:p>
          <a:p>
            <a:pPr lvl="1"/>
            <a:r>
              <a:rPr lang="en-US" dirty="0" smtClean="0"/>
              <a:t>Open Street Maps</a:t>
            </a:r>
          </a:p>
          <a:p>
            <a:pPr lvl="1"/>
            <a:r>
              <a:rPr lang="en-US" dirty="0">
                <a:hlinkClick r:id="rId2"/>
              </a:rPr>
              <a:t>http://www.openstreetmap.org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If you simply want to display a "standard Google map" from your app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emotivestorytelling.com/wp-content/uploads/2013/07/easy-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10542"/>
            <a:ext cx="2296392" cy="229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an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Google Maps API v2</a:t>
            </a:r>
          </a:p>
          <a:p>
            <a:r>
              <a:rPr lang="en-US" dirty="0" smtClean="0"/>
              <a:t>One key tied to one signing certificate</a:t>
            </a:r>
          </a:p>
          <a:p>
            <a:r>
              <a:rPr lang="en-US" dirty="0" smtClean="0"/>
              <a:t>Same key used for all instances of app</a:t>
            </a:r>
          </a:p>
          <a:p>
            <a:r>
              <a:rPr lang="en-US" dirty="0" smtClean="0"/>
              <a:t>Normally sign apps with different certificates</a:t>
            </a:r>
          </a:p>
          <a:p>
            <a:r>
              <a:rPr lang="en-US" dirty="0" smtClean="0"/>
              <a:t>If so different API keys required if two different apps use maps and signed with different certificates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an 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obtain a Google Maps API key we need the </a:t>
            </a:r>
            <a:r>
              <a:rPr lang="en-US" i="1" dirty="0" smtClean="0"/>
              <a:t>SHA-1 </a:t>
            </a:r>
            <a:r>
              <a:rPr lang="en-US" dirty="0" smtClean="0"/>
              <a:t>fingerprint of the signing certificate</a:t>
            </a:r>
          </a:p>
          <a:p>
            <a:r>
              <a:rPr lang="en-US" dirty="0" smtClean="0"/>
              <a:t>A short form of the certificate based on the SHA-1 hashing algorithm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keytool</a:t>
            </a:r>
            <a:r>
              <a:rPr lang="en-US" dirty="0" smtClean="0"/>
              <a:t> from the command line to pull out fingerprint of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fingerprint via </a:t>
            </a:r>
            <a:r>
              <a:rPr lang="en-US" dirty="0" err="1" smtClean="0"/>
              <a:t>keytool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211763"/>
          </a:xfrm>
        </p:spPr>
        <p:txBody>
          <a:bodyPr/>
          <a:lstStyle/>
          <a:p>
            <a:r>
              <a:rPr lang="en-US" dirty="0" smtClean="0"/>
              <a:t>prompt&gt;</a:t>
            </a:r>
            <a:r>
              <a:rPr lang="en-US" dirty="0" err="1" smtClean="0"/>
              <a:t>keytool</a:t>
            </a:r>
            <a:r>
              <a:rPr lang="en-US" dirty="0" smtClean="0"/>
              <a:t> -v -</a:t>
            </a:r>
            <a:r>
              <a:rPr lang="en-US" dirty="0" err="1" smtClean="0"/>
              <a:t>keystore</a:t>
            </a:r>
            <a:r>
              <a:rPr lang="en-US" dirty="0" smtClean="0"/>
              <a:t> &lt;</a:t>
            </a:r>
            <a:r>
              <a:rPr lang="en-US" dirty="0" err="1" smtClean="0"/>
              <a:t>keystore_file_name</a:t>
            </a:r>
            <a:r>
              <a:rPr lang="en-US" dirty="0" smtClean="0"/>
              <a:t>&gt; -alias &lt;</a:t>
            </a:r>
            <a:r>
              <a:rPr lang="en-US" dirty="0" err="1" smtClean="0"/>
              <a:t>certificate_name</a:t>
            </a:r>
            <a:r>
              <a:rPr lang="en-US" dirty="0" smtClean="0"/>
              <a:t>&gt; -</a:t>
            </a:r>
            <a:r>
              <a:rPr lang="en-US" dirty="0" err="1" smtClean="0"/>
              <a:t>storepass</a:t>
            </a:r>
            <a:r>
              <a:rPr lang="en-US" dirty="0" smtClean="0"/>
              <a:t> &lt;</a:t>
            </a:r>
            <a:r>
              <a:rPr lang="en-US" dirty="0" err="1" smtClean="0"/>
              <a:t>keystore_password</a:t>
            </a:r>
            <a:r>
              <a:rPr lang="en-US" dirty="0" smtClean="0"/>
              <a:t>&gt; -</a:t>
            </a:r>
            <a:r>
              <a:rPr lang="en-US" dirty="0" err="1" smtClean="0"/>
              <a:t>keypass</a:t>
            </a:r>
            <a:r>
              <a:rPr lang="en-US" dirty="0" smtClean="0"/>
              <a:t> &lt;</a:t>
            </a:r>
            <a:r>
              <a:rPr lang="en-US" dirty="0" err="1" smtClean="0"/>
              <a:t>certificate_password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9067800" cy="33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development you are using a pre generated debug </a:t>
            </a:r>
            <a:r>
              <a:rPr lang="en-US" dirty="0" err="1" smtClean="0"/>
              <a:t>keystore</a:t>
            </a:r>
            <a:r>
              <a:rPr lang="en-US" dirty="0" smtClean="0"/>
              <a:t> to sign apps</a:t>
            </a:r>
          </a:p>
          <a:p>
            <a:r>
              <a:rPr lang="en-US" dirty="0" smtClean="0"/>
              <a:t>Happens behind the scenes</a:t>
            </a:r>
          </a:p>
          <a:p>
            <a:r>
              <a:rPr lang="en-US" dirty="0" smtClean="0"/>
              <a:t>Security settings on device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78025"/>
            <a:ext cx="4876800" cy="31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certificate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obtain API key tied to your debug </a:t>
            </a:r>
            <a:r>
              <a:rPr lang="en-US" dirty="0" err="1" smtClean="0"/>
              <a:t>keystore</a:t>
            </a:r>
            <a:endParaRPr lang="en-US" dirty="0" smtClean="0"/>
          </a:p>
          <a:p>
            <a:r>
              <a:rPr lang="en-US" dirty="0" smtClean="0"/>
              <a:t>works in development</a:t>
            </a:r>
          </a:p>
          <a:p>
            <a:r>
              <a:rPr lang="en-US" dirty="0" smtClean="0"/>
              <a:t>would need to change manifest with certificate used to sign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SHA-1 fingerprint is a 20 digit hexadecimal number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Google APIs console </a:t>
            </a:r>
            <a:r>
              <a:rPr lang="en-US" dirty="0" smtClean="0"/>
              <a:t>to obtain key for Maps</a:t>
            </a:r>
          </a:p>
          <a:p>
            <a:pPr lvl="1"/>
            <a:r>
              <a:rPr lang="en-US" dirty="0" smtClean="0"/>
              <a:t>requires Google account</a:t>
            </a:r>
          </a:p>
          <a:p>
            <a:r>
              <a:rPr lang="en-US" dirty="0"/>
              <a:t> </a:t>
            </a:r>
            <a:r>
              <a:rPr lang="en-US" dirty="0" smtClean="0"/>
              <a:t>… and must agree to the terms of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Terms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 Highlights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3500" dirty="0" smtClean="0"/>
          </a:p>
          <a:p>
            <a:pPr lvl="1"/>
            <a:r>
              <a:rPr lang="en-US" sz="3500" dirty="0" smtClean="0"/>
              <a:t>may include ads in future</a:t>
            </a:r>
          </a:p>
          <a:p>
            <a:pPr lvl="1"/>
            <a:r>
              <a:rPr lang="en-US" sz="3500" dirty="0" smtClean="0"/>
              <a:t>Google </a:t>
            </a:r>
            <a:r>
              <a:rPr lang="en-US" sz="3500" dirty="0"/>
              <a:t>may limit number of transactions</a:t>
            </a:r>
          </a:p>
          <a:p>
            <a:pPr lvl="1"/>
            <a:r>
              <a:rPr lang="en-US" sz="3500" dirty="0"/>
              <a:t>Cannot use for turn-by-turn directions or autonomous </a:t>
            </a:r>
            <a:r>
              <a:rPr lang="en-US" sz="3500" dirty="0" smtClean="0"/>
              <a:t>driving</a:t>
            </a:r>
          </a:p>
          <a:p>
            <a:pPr lvl="1"/>
            <a:r>
              <a:rPr lang="en-US" sz="3500" dirty="0" smtClean="0"/>
              <a:t>suppose to show license info in the app!</a:t>
            </a:r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5769"/>
            <a:ext cx="8077200" cy="281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Maps API Key in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add key to manifest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KEY POINT: Replace API_KEY in the second line only (</a:t>
            </a:r>
            <a:r>
              <a:rPr lang="en-US" dirty="0" err="1" smtClean="0"/>
              <a:t>android:value</a:t>
            </a:r>
            <a:r>
              <a:rPr lang="en-US" dirty="0" smtClean="0"/>
              <a:t>) with the API key you obtained in previous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1981200"/>
            <a:ext cx="83671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r>
              <a:rPr lang="en-US" dirty="0" smtClean="0"/>
              <a:t>displaying a map inside your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Permissions for manifest when using Google Maps inside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2438400"/>
            <a:ext cx="913797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Standard Google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10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Locale.ENGLISH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"geo:%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f,%f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latitude,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longitude);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Intent(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Intent.ACTION_VIEW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context.startActivity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Simple Map in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Map</a:t>
            </a:r>
          </a:p>
          <a:p>
            <a:r>
              <a:rPr lang="en-US" dirty="0" smtClean="0"/>
              <a:t>Like Hello World, but layout file becomes: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819400"/>
            <a:ext cx="91535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2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Map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new classes!!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209800"/>
            <a:ext cx="87915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Latitude and Longitude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27608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7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on Fragments later … </a:t>
            </a:r>
          </a:p>
          <a:p>
            <a:pPr lvl="1"/>
            <a:r>
              <a:rPr lang="en-US" dirty="0" smtClean="0"/>
              <a:t>mini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95031"/>
            <a:ext cx="9535391" cy="158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6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Markers in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first Marker uses default, pin and has a title, "Austin"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 Marker uses a different icon and adds text after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0" y="2286000"/>
            <a:ext cx="87153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3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45026"/>
            <a:ext cx="4953000" cy="1326573"/>
          </a:xfrm>
        </p:spPr>
        <p:txBody>
          <a:bodyPr/>
          <a:lstStyle/>
          <a:p>
            <a:r>
              <a:rPr lang="en-US" dirty="0" smtClean="0"/>
              <a:t>Center and Zoom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572000" cy="5211763"/>
          </a:xfrm>
        </p:spPr>
        <p:txBody>
          <a:bodyPr/>
          <a:lstStyle/>
          <a:p>
            <a:r>
              <a:rPr lang="en-US" dirty="0" smtClean="0"/>
              <a:t>Running app as is produces this:</a:t>
            </a:r>
          </a:p>
          <a:p>
            <a:r>
              <a:rPr lang="en-US" dirty="0" smtClean="0"/>
              <a:t>Centered where???</a:t>
            </a:r>
          </a:p>
          <a:p>
            <a:r>
              <a:rPr lang="en-US" dirty="0" smtClean="0"/>
              <a:t>Zoomed out</a:t>
            </a:r>
          </a:p>
          <a:p>
            <a:r>
              <a:rPr lang="en-US" dirty="0" smtClean="0"/>
              <a:t>Zoom levels 0 to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636"/>
            <a:ext cx="3714750" cy="75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162800" cy="191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2902"/>
            <a:ext cx="2897486" cy="47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17914"/>
            <a:ext cx="35337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Setting Zoom Level and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/>
          <a:lstStyle/>
          <a:p>
            <a:r>
              <a:rPr lang="en-US" dirty="0" smtClean="0"/>
              <a:t>Specify Zoom Level for standard Map</a:t>
            </a:r>
          </a:p>
          <a:p>
            <a:r>
              <a:rPr lang="en-US" dirty="0" smtClean="0"/>
              <a:t>Zoom Levels in Google Maps, 0 - 21</a:t>
            </a:r>
          </a:p>
          <a:p>
            <a:pPr lvl="1"/>
            <a:r>
              <a:rPr lang="en-US" dirty="0" smtClean="0"/>
              <a:t>0 is the whole earth</a:t>
            </a:r>
          </a:p>
          <a:p>
            <a:pPr lvl="1"/>
            <a:r>
              <a:rPr lang="en-US" dirty="0" smtClean="0"/>
              <a:t>21 individual buildings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279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5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7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dirty="0" smtClean="0"/>
              <a:t>Portion of </a:t>
            </a:r>
            <a:r>
              <a:rPr lang="en-US" dirty="0" err="1" smtClean="0"/>
              <a:t>debug.keystore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599"/>
            <a:ext cx="7848600" cy="49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MD5 Fingerprint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keytool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keytool</a:t>
            </a:r>
            <a:r>
              <a:rPr lang="en-US" dirty="0" smtClean="0"/>
              <a:t> part of Java SDK</a:t>
            </a:r>
          </a:p>
          <a:p>
            <a:r>
              <a:rPr lang="en-US" dirty="0" err="1"/>
              <a:t>keytool</a:t>
            </a:r>
            <a:r>
              <a:rPr lang="en-US" dirty="0"/>
              <a:t> -list -alias </a:t>
            </a:r>
            <a:r>
              <a:rPr lang="en-US" dirty="0" err="1"/>
              <a:t>androiddebugkey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keystore</a:t>
            </a:r>
            <a:r>
              <a:rPr lang="en-US" dirty="0" smtClean="0"/>
              <a:t> &lt;</a:t>
            </a:r>
            <a:r>
              <a:rPr lang="en-US" dirty="0" err="1" smtClean="0"/>
              <a:t>path_to_debug_keystore</a:t>
            </a:r>
            <a:r>
              <a:rPr lang="en-US" dirty="0"/>
              <a:t>&gt;.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storepass</a:t>
            </a:r>
            <a:r>
              <a:rPr lang="en-US" dirty="0"/>
              <a:t> android -</a:t>
            </a:r>
            <a:r>
              <a:rPr lang="en-US" dirty="0" err="1"/>
              <a:t>keypass</a:t>
            </a:r>
            <a:r>
              <a:rPr lang="en-US" dirty="0"/>
              <a:t> </a:t>
            </a:r>
            <a:r>
              <a:rPr lang="en-US" dirty="0" smtClean="0"/>
              <a:t>android</a:t>
            </a:r>
          </a:p>
          <a:p>
            <a:r>
              <a:rPr lang="en-US" dirty="0" smtClean="0"/>
              <a:t>gives MD5 fingerprint of the debug certificate</a:t>
            </a:r>
          </a:p>
          <a:p>
            <a:r>
              <a:rPr lang="en-US" dirty="0" err="1" smtClean="0"/>
              <a:t>keytool</a:t>
            </a:r>
            <a:r>
              <a:rPr lang="en-US" dirty="0" smtClean="0"/>
              <a:t> of Java 1.7 gives SHA1 by default</a:t>
            </a:r>
          </a:p>
          <a:p>
            <a:pPr lvl="1"/>
            <a:r>
              <a:rPr lang="en-US" dirty="0" smtClean="0"/>
              <a:t>use -v after </a:t>
            </a:r>
            <a:r>
              <a:rPr lang="en-US" dirty="0" err="1" smtClean="0"/>
              <a:t>keytool</a:t>
            </a:r>
            <a:r>
              <a:rPr lang="en-US" dirty="0" smtClean="0"/>
              <a:t>, before -list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API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" y="990600"/>
            <a:ext cx="907791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Target - Google, not Android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MapView</a:t>
            </a:r>
            <a:r>
              <a:rPr lang="en-US" dirty="0" smtClean="0"/>
              <a:t> not a standard Android class</a:t>
            </a:r>
          </a:p>
          <a:p>
            <a:pPr lvl="1"/>
            <a:r>
              <a:rPr lang="en-US" dirty="0" smtClean="0"/>
              <a:t>part of Google Maps Library</a:t>
            </a:r>
          </a:p>
          <a:p>
            <a:pPr lvl="1"/>
            <a:r>
              <a:rPr lang="en-US" dirty="0" smtClean="0"/>
              <a:t>add to manifest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must also include INTERNET permission </a:t>
            </a:r>
            <a:r>
              <a:rPr lang="en-US" smtClean="0"/>
              <a:t>and LOCATION </a:t>
            </a:r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7" y="4648200"/>
            <a:ext cx="84740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8" y="1828800"/>
            <a:ext cx="8406372" cy="90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-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developer.android.com/reference/android/Manifest.permission.html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2362200"/>
            <a:ext cx="883821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view for layout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8" y="1981200"/>
            <a:ext cx="866331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MapActivity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49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class that extends </a:t>
            </a:r>
            <a:r>
              <a:rPr lang="en-US" dirty="0" err="1" smtClean="0"/>
              <a:t>MapActivity</a:t>
            </a:r>
            <a:r>
              <a:rPr lang="en-US" dirty="0" smtClean="0"/>
              <a:t> instead of Activity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com.google.android.maps.MapActivity</a:t>
            </a:r>
            <a:r>
              <a:rPr lang="en-US" sz="2800" dirty="0" smtClean="0"/>
              <a:t>;</a:t>
            </a:r>
          </a:p>
          <a:p>
            <a:r>
              <a:rPr lang="en-US" dirty="0" smtClean="0"/>
              <a:t>must implement </a:t>
            </a:r>
            <a:r>
              <a:rPr lang="en-US" dirty="0" err="1" smtClean="0"/>
              <a:t>isRouteDisplayed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must return true if any kind of route (to be followed) is displayed, per terms of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169353" cy="164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9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</a:t>
            </a:r>
            <a:r>
              <a:rPr lang="en-US" dirty="0" err="1" smtClean="0"/>
              <a:t>Vars</a:t>
            </a:r>
            <a:r>
              <a:rPr lang="en-US" dirty="0" smtClean="0"/>
              <a:t> and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instance variables and initialize in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892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0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220200" cy="5211763"/>
          </a:xfrm>
        </p:spPr>
        <p:txBody>
          <a:bodyPr/>
          <a:lstStyle/>
          <a:p>
            <a:r>
              <a:rPr lang="en-US" dirty="0" smtClean="0"/>
              <a:t>Run app</a:t>
            </a:r>
          </a:p>
          <a:p>
            <a:r>
              <a:rPr lang="en-US" dirty="0" smtClean="0"/>
              <a:t>Displays map and allows panning and zooming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895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an API key from Google</a:t>
            </a:r>
          </a:p>
          <a:p>
            <a:r>
              <a:rPr lang="en-US" dirty="0">
                <a:hlinkClick r:id="rId2"/>
              </a:rPr>
              <a:t>https://developers.google.com/maps/documentation/android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required to use </a:t>
            </a:r>
            <a:r>
              <a:rPr lang="en-US" dirty="0" err="1" smtClean="0"/>
              <a:t>MapView</a:t>
            </a:r>
            <a:r>
              <a:rPr lang="en-US" dirty="0" smtClean="0"/>
              <a:t> class or </a:t>
            </a:r>
            <a:r>
              <a:rPr lang="en-US" dirty="0" err="1" smtClean="0"/>
              <a:t>MapFragments</a:t>
            </a:r>
            <a:endParaRPr lang="en-US" dirty="0"/>
          </a:p>
          <a:p>
            <a:r>
              <a:rPr lang="en-US" dirty="0" smtClean="0"/>
              <a:t>Must:</a:t>
            </a:r>
          </a:p>
          <a:p>
            <a:pPr lvl="1"/>
            <a:r>
              <a:rPr lang="en-US" dirty="0" smtClean="0"/>
              <a:t>Register the SHA-1 fingerprint </a:t>
            </a:r>
            <a:r>
              <a:rPr lang="en-US" dirty="0"/>
              <a:t>of the certificate </a:t>
            </a:r>
            <a:r>
              <a:rPr lang="en-US" dirty="0" smtClean="0"/>
              <a:t>used to </a:t>
            </a:r>
            <a:r>
              <a:rPr lang="en-US" dirty="0"/>
              <a:t>sign </a:t>
            </a:r>
            <a:r>
              <a:rPr lang="en-US" dirty="0" smtClean="0"/>
              <a:t>the application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 Adding a reference to the Maps API Key in each </a:t>
            </a:r>
            <a:r>
              <a:rPr lang="en-US" dirty="0" err="1" smtClean="0"/>
              <a:t>MapView</a:t>
            </a:r>
            <a:r>
              <a:rPr lang="en-US" dirty="0" smtClean="0"/>
              <a:t> (xml or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display map and allow interaction</a:t>
            </a:r>
          </a:p>
          <a:p>
            <a:r>
              <a:rPr lang="en-US" dirty="0" smtClean="0"/>
              <a:t>Customize with markers and overlays</a:t>
            </a:r>
          </a:p>
          <a:p>
            <a:r>
              <a:rPr lang="en-US" dirty="0" smtClean="0"/>
              <a:t>Overlays</a:t>
            </a:r>
          </a:p>
          <a:p>
            <a:pPr lvl="1"/>
            <a:r>
              <a:rPr lang="en-US" dirty="0" smtClean="0"/>
              <a:t>used to display information on top of map</a:t>
            </a:r>
          </a:p>
          <a:p>
            <a:pPr lvl="1"/>
            <a:r>
              <a:rPr lang="en-US" dirty="0" smtClean="0"/>
              <a:t>simple choice: </a:t>
            </a:r>
            <a:r>
              <a:rPr lang="en-US" dirty="0" err="1" smtClean="0"/>
              <a:t>ItemizedOverlay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ItemizedOverlay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9" y="1394012"/>
            <a:ext cx="875451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ItemizedOverlay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dirty="0" smtClean="0"/>
              <a:t>populate method will call </a:t>
            </a:r>
            <a:r>
              <a:rPr lang="en-US" dirty="0" err="1" smtClean="0"/>
              <a:t>createItem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createItem</a:t>
            </a:r>
            <a:r>
              <a:rPr lang="en-US" dirty="0" smtClean="0"/>
              <a:t> and return value from the ArrayList instance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define size method that returns number of overlay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610271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MapActivity</a:t>
            </a:r>
            <a:r>
              <a:rPr lang="en-US" dirty="0" smtClean="0"/>
              <a:t> create </a:t>
            </a:r>
            <a:r>
              <a:rPr lang="en-US" dirty="0" err="1" smtClean="0"/>
              <a:t>OverlayItem</a:t>
            </a:r>
            <a:endParaRPr lang="en-US" dirty="0"/>
          </a:p>
          <a:p>
            <a:r>
              <a:rPr lang="en-US" dirty="0" smtClean="0"/>
              <a:t>add to </a:t>
            </a:r>
            <a:r>
              <a:rPr lang="en-US" dirty="0" err="1" smtClean="0"/>
              <a:t>HelloItemizedOverlay</a:t>
            </a:r>
            <a:endParaRPr lang="en-US" dirty="0" smtClean="0"/>
          </a:p>
          <a:p>
            <a:r>
              <a:rPr lang="en-US" dirty="0" smtClean="0"/>
              <a:t>add to </a:t>
            </a:r>
            <a:r>
              <a:rPr lang="en-US" dirty="0" err="1" smtClean="0"/>
              <a:t>MapView</a:t>
            </a:r>
            <a:endParaRPr lang="en-US" dirty="0"/>
          </a:p>
          <a:p>
            <a:r>
              <a:rPr lang="en-US" dirty="0" smtClean="0"/>
              <a:t>Need a drawable for the marker</a:t>
            </a:r>
          </a:p>
          <a:p>
            <a:pPr lvl="1"/>
            <a:r>
              <a:rPr lang="en-US" dirty="0" smtClean="0"/>
              <a:t>res/drawable</a:t>
            </a:r>
          </a:p>
          <a:p>
            <a:pPr lvl="1"/>
            <a:r>
              <a:rPr lang="en-US" dirty="0" smtClean="0"/>
              <a:t>issues display gif</a:t>
            </a:r>
            <a:br>
              <a:rPr lang="en-US" dirty="0" smtClean="0"/>
            </a:br>
            <a:r>
              <a:rPr lang="en-US" dirty="0" smtClean="0"/>
              <a:t>format images</a:t>
            </a:r>
            <a:br>
              <a:rPr lang="en-US" dirty="0" smtClean="0"/>
            </a:br>
            <a:r>
              <a:rPr lang="en-US" dirty="0" smtClean="0"/>
              <a:t>on some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91000"/>
            <a:ext cx="3343276" cy="19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</a:t>
            </a:r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" y="1219200"/>
            <a:ext cx="911405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8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Overlay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GeoPoint</a:t>
            </a:r>
            <a:r>
              <a:rPr lang="en-US" dirty="0" smtClean="0"/>
              <a:t> and use these to create </a:t>
            </a:r>
            <a:r>
              <a:rPr lang="en-US" dirty="0" err="1" smtClean="0"/>
              <a:t>OverlayItems</a:t>
            </a:r>
            <a:endParaRPr lang="en-US" dirty="0" smtClean="0"/>
          </a:p>
          <a:p>
            <a:r>
              <a:rPr lang="en-US" dirty="0" err="1" smtClean="0"/>
              <a:t>GeoPoint</a:t>
            </a:r>
            <a:r>
              <a:rPr lang="en-US" dirty="0" smtClean="0"/>
              <a:t> based on </a:t>
            </a:r>
            <a:r>
              <a:rPr lang="en-US" dirty="0" err="1" smtClean="0"/>
              <a:t>microdegrees</a:t>
            </a:r>
            <a:endParaRPr lang="en-US" dirty="0" smtClean="0"/>
          </a:p>
          <a:p>
            <a:pPr lvl="1"/>
            <a:r>
              <a:rPr lang="en-US" dirty="0" err="1" smtClean="0"/>
              <a:t>lat</a:t>
            </a:r>
            <a:r>
              <a:rPr lang="en-US" dirty="0" smtClean="0"/>
              <a:t> and long times 1,000,000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OverlayItems</a:t>
            </a:r>
            <a:r>
              <a:rPr lang="en-US" dirty="0" smtClean="0"/>
              <a:t> out of </a:t>
            </a:r>
            <a:r>
              <a:rPr lang="en-US" dirty="0" err="1" smtClean="0"/>
              <a:t>GeoPoints</a:t>
            </a:r>
            <a:r>
              <a:rPr lang="en-US" dirty="0" smtClean="0"/>
              <a:t> and include strings for title and snippet text to display when drawable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addOverlays</a:t>
            </a:r>
            <a:r>
              <a:rPr lang="en-US" dirty="0" smtClean="0"/>
              <a:t> method in </a:t>
            </a:r>
            <a:r>
              <a:rPr lang="en-US" dirty="0" err="1" smtClean="0"/>
              <a:t>HelloMapView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295400"/>
            <a:ext cx="93059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4580"/>
            <a:ext cx="3429000" cy="5211763"/>
          </a:xfrm>
        </p:spPr>
        <p:txBody>
          <a:bodyPr/>
          <a:lstStyle/>
          <a:p>
            <a:r>
              <a:rPr lang="en-US" dirty="0" smtClean="0"/>
              <a:t>one overlay with multiple items</a:t>
            </a:r>
          </a:p>
          <a:p>
            <a:r>
              <a:rPr lang="en-US" dirty="0" smtClean="0"/>
              <a:t>based on locations we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066800"/>
            <a:ext cx="47720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information (title and snippet) of overlay override the </a:t>
            </a:r>
            <a:r>
              <a:rPr lang="en-US" dirty="0" err="1" smtClean="0"/>
              <a:t>onTap</a:t>
            </a:r>
            <a:r>
              <a:rPr lang="en-US" dirty="0" smtClean="0"/>
              <a:t> method in the </a:t>
            </a:r>
            <a:r>
              <a:rPr lang="en-US" dirty="0" err="1" smtClean="0"/>
              <a:t>ItemizedOverlay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" y="3124200"/>
            <a:ext cx="912377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2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Clicking Longhorn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59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52271" cy="539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676400"/>
            <a:ext cx="47053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Maps in you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Reverse Geocoding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5409" y="609600"/>
            <a:ext cx="8915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addresses from longitude/latitude</a:t>
            </a:r>
          </a:p>
          <a:p>
            <a:r>
              <a:rPr lang="en-US" smtClean="0"/>
              <a:t>Geocoder</a:t>
            </a:r>
            <a:r>
              <a:rPr lang="en-US" dirty="0" smtClean="0"/>
              <a:t> uses a backend that is NOT included in the core android framework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isPresent</a:t>
            </a:r>
            <a:r>
              <a:rPr lang="en-US" dirty="0" smtClean="0"/>
              <a:t> method to check for service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213" y="3086100"/>
            <a:ext cx="8633791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dirty="0"/>
              <a:t>   location = </a:t>
            </a:r>
            <a:r>
              <a:rPr lang="en-US" sz="2400" dirty="0" err="1"/>
              <a:t>locationManager.getLastKnownLocation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                       </a:t>
            </a:r>
            <a:r>
              <a:rPr lang="en-US" sz="2400" dirty="0" err="1"/>
              <a:t>LocationManager.GPS_PROVIDER</a:t>
            </a:r>
            <a:r>
              <a:rPr lang="en-US" sz="2400" dirty="0"/>
              <a:t>);</a:t>
            </a:r>
          </a:p>
          <a:p>
            <a:r>
              <a:rPr lang="en-US" sz="2400" dirty="0"/>
              <a:t>   double </a:t>
            </a:r>
            <a:r>
              <a:rPr lang="en-US" sz="2400" dirty="0" err="1"/>
              <a:t>lat</a:t>
            </a:r>
            <a:r>
              <a:rPr lang="en-US" sz="2400" dirty="0"/>
              <a:t> = </a:t>
            </a:r>
            <a:r>
              <a:rPr lang="en-US" sz="2400" dirty="0" err="1"/>
              <a:t>location.getLatitude</a:t>
            </a:r>
            <a:r>
              <a:rPr lang="en-US" sz="2400" dirty="0"/>
              <a:t>();</a:t>
            </a:r>
          </a:p>
          <a:p>
            <a:r>
              <a:rPr lang="en-US" sz="2400" dirty="0"/>
              <a:t>   double </a:t>
            </a:r>
            <a:r>
              <a:rPr lang="en-US" sz="2400" dirty="0" err="1" smtClean="0"/>
              <a:t>lng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location.getLongitude</a:t>
            </a:r>
            <a:r>
              <a:rPr lang="en-US" sz="2400" dirty="0"/>
              <a:t>();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Geocoder</a:t>
            </a:r>
            <a:r>
              <a:rPr lang="en-US" sz="2400" dirty="0"/>
              <a:t> </a:t>
            </a:r>
            <a:r>
              <a:rPr lang="en-US" sz="2400" dirty="0" err="1"/>
              <a:t>gc</a:t>
            </a:r>
            <a:r>
              <a:rPr lang="en-US" sz="2400" dirty="0"/>
              <a:t> = new </a:t>
            </a:r>
            <a:r>
              <a:rPr lang="en-US" sz="2400" dirty="0" err="1"/>
              <a:t>Geocoder</a:t>
            </a:r>
            <a:r>
              <a:rPr lang="en-US" sz="2400" dirty="0"/>
              <a:t>(this, </a:t>
            </a:r>
            <a:r>
              <a:rPr lang="en-US" sz="2400" dirty="0" err="1"/>
              <a:t>Locale.getDefault</a:t>
            </a:r>
            <a:r>
              <a:rPr lang="en-US" sz="2400" dirty="0"/>
              <a:t>());</a:t>
            </a:r>
          </a:p>
          <a:p>
            <a:r>
              <a:rPr lang="en-US" sz="2400" dirty="0"/>
              <a:t>   List&lt;Address&gt; addresses = null;</a:t>
            </a:r>
          </a:p>
          <a:p>
            <a:r>
              <a:rPr lang="en-US" sz="2400" dirty="0"/>
              <a:t>   try {</a:t>
            </a:r>
          </a:p>
          <a:p>
            <a:r>
              <a:rPr lang="en-US" sz="2400" dirty="0"/>
              <a:t>     addresses = </a:t>
            </a:r>
            <a:r>
              <a:rPr lang="en-US" sz="2400" dirty="0" err="1"/>
              <a:t>gc.getFromLocation</a:t>
            </a:r>
            <a:r>
              <a:rPr lang="en-US" sz="2400" dirty="0"/>
              <a:t>(</a:t>
            </a:r>
            <a:r>
              <a:rPr lang="en-US" sz="2400" dirty="0" err="1"/>
              <a:t>lat</a:t>
            </a:r>
            <a:r>
              <a:rPr lang="en-US" sz="2400" dirty="0"/>
              <a:t>, </a:t>
            </a:r>
            <a:r>
              <a:rPr lang="en-US" sz="2400" dirty="0" err="1" smtClean="0"/>
              <a:t>lng</a:t>
            </a:r>
            <a:r>
              <a:rPr lang="en-US" sz="2400" dirty="0"/>
              <a:t>, </a:t>
            </a:r>
            <a:r>
              <a:rPr lang="en-US" sz="2400" dirty="0" smtClean="0"/>
              <a:t>5); // </a:t>
            </a:r>
            <a:r>
              <a:rPr lang="en-US" sz="2400" dirty="0" err="1" smtClean="0"/>
              <a:t>maxResults</a:t>
            </a:r>
            <a:endParaRPr lang="en-US" sz="2400" dirty="0"/>
          </a:p>
          <a:p>
            <a:r>
              <a:rPr lang="en-US" sz="2400" dirty="0"/>
              <a:t>   } catch (</a:t>
            </a:r>
            <a:r>
              <a:rPr lang="en-US" sz="2400" dirty="0" err="1"/>
              <a:t>IOException</a:t>
            </a:r>
            <a:r>
              <a:rPr lang="en-US" sz="2400" dirty="0"/>
              <a:t> e) {}</a:t>
            </a:r>
          </a:p>
        </p:txBody>
      </p:sp>
    </p:spTree>
    <p:extLst>
      <p:ext uri="{BB962C8B-B14F-4D97-AF65-F5344CB8AC3E}">
        <p14:creationId xmlns:p14="http://schemas.microsoft.com/office/powerpoint/2010/main" val="15166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Forward Geocoding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300" y="762000"/>
            <a:ext cx="8915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longitude/latitude (and more) from address or airport code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1693" y="1905000"/>
            <a:ext cx="8458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dirty="0"/>
              <a:t>   </a:t>
            </a:r>
            <a:r>
              <a:rPr lang="en-US" sz="2800" dirty="0" err="1"/>
              <a:t>Geocoder</a:t>
            </a:r>
            <a:r>
              <a:rPr lang="en-US" sz="2800" dirty="0"/>
              <a:t> </a:t>
            </a:r>
            <a:r>
              <a:rPr lang="en-US" sz="2800" dirty="0" err="1"/>
              <a:t>gc</a:t>
            </a:r>
            <a:r>
              <a:rPr lang="en-US" sz="2800" dirty="0"/>
              <a:t> = new </a:t>
            </a:r>
            <a:r>
              <a:rPr lang="en-US" sz="2800" dirty="0" err="1"/>
              <a:t>Geocoder</a:t>
            </a:r>
            <a:r>
              <a:rPr lang="en-US" sz="2800" dirty="0"/>
              <a:t>(this, Locale.US);</a:t>
            </a:r>
          </a:p>
          <a:p>
            <a:r>
              <a:rPr lang="en-US" sz="2800" dirty="0"/>
              <a:t>   List&lt;Address&gt; addresses = null;</a:t>
            </a:r>
          </a:p>
          <a:p>
            <a:r>
              <a:rPr lang="en-US" sz="2800" dirty="0"/>
              <a:t>   try {</a:t>
            </a:r>
          </a:p>
          <a:p>
            <a:r>
              <a:rPr lang="en-US" sz="2800" dirty="0"/>
              <a:t>     addresses = </a:t>
            </a:r>
            <a:r>
              <a:rPr lang="en-US" sz="2800" dirty="0" err="1"/>
              <a:t>gc.getFromLocationName</a:t>
            </a:r>
            <a:r>
              <a:rPr lang="en-US" sz="2800" dirty="0"/>
              <a:t>(</a:t>
            </a:r>
          </a:p>
          <a:p>
            <a:r>
              <a:rPr lang="en-US" sz="2800" dirty="0"/>
              <a:t>                          </a:t>
            </a:r>
            <a:r>
              <a:rPr lang="en-US" sz="2800" dirty="0" smtClean="0"/>
              <a:t>“713 N. </a:t>
            </a:r>
            <a:r>
              <a:rPr lang="en-US" sz="2800" dirty="0" err="1" smtClean="0"/>
              <a:t>Duchese</a:t>
            </a:r>
            <a:r>
              <a:rPr lang="en-US" sz="2800" dirty="0" smtClean="0"/>
              <a:t>, St. , Missouri”, </a:t>
            </a:r>
            <a:r>
              <a:rPr lang="en-US" sz="2800" dirty="0"/>
              <a:t>5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/>
              <a:t>   } catch (</a:t>
            </a:r>
            <a:r>
              <a:rPr lang="en-US" sz="2800" dirty="0" err="1"/>
              <a:t>IOException</a:t>
            </a:r>
            <a:r>
              <a:rPr lang="en-US" sz="2800" dirty="0"/>
              <a:t> e) {}</a:t>
            </a:r>
          </a:p>
          <a:p>
            <a:r>
              <a:rPr lang="en-US" sz="2800" dirty="0"/>
              <a:t>   double </a:t>
            </a:r>
            <a:r>
              <a:rPr lang="en-US" sz="2800" dirty="0" err="1"/>
              <a:t>lat</a:t>
            </a:r>
            <a:r>
              <a:rPr lang="en-US" sz="2800" dirty="0"/>
              <a:t> = </a:t>
            </a:r>
            <a:r>
              <a:rPr lang="en-US" sz="2800" dirty="0" err="1"/>
              <a:t>addresses.get</a:t>
            </a:r>
            <a:r>
              <a:rPr lang="en-US" sz="2800" dirty="0"/>
              <a:t>(0).</a:t>
            </a:r>
            <a:r>
              <a:rPr lang="en-US" sz="2800" dirty="0" err="1"/>
              <a:t>getLatitude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double </a:t>
            </a:r>
            <a:r>
              <a:rPr lang="en-US" sz="2800" dirty="0" err="1" smtClean="0"/>
              <a:t>lng</a:t>
            </a:r>
            <a:r>
              <a:rPr lang="en-US" sz="2800" dirty="0" smtClean="0"/>
              <a:t> = </a:t>
            </a:r>
            <a:r>
              <a:rPr lang="en-US" sz="2800" dirty="0" err="1" smtClean="0"/>
              <a:t>addresses.get</a:t>
            </a:r>
            <a:r>
              <a:rPr lang="en-US" sz="2800" dirty="0"/>
              <a:t>(0). </a:t>
            </a:r>
            <a:r>
              <a:rPr lang="en-US" sz="2800" dirty="0" err="1"/>
              <a:t>getLongitude</a:t>
            </a:r>
            <a:r>
              <a:rPr lang="en-US" sz="2800" dirty="0"/>
              <a:t> </a:t>
            </a:r>
            <a:r>
              <a:rPr lang="en-US" sz="2800" dirty="0" smtClean="0"/>
              <a:t>();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/>
              <a:t>String zip = </a:t>
            </a:r>
            <a:r>
              <a:rPr lang="en-US" sz="2800" dirty="0" err="1"/>
              <a:t>addresses.get</a:t>
            </a:r>
            <a:r>
              <a:rPr lang="en-US" sz="2800" dirty="0"/>
              <a:t>(0).</a:t>
            </a:r>
            <a:r>
              <a:rPr lang="en-US" sz="2800" dirty="0" err="1"/>
              <a:t>getPostalCode</a:t>
            </a:r>
            <a:r>
              <a:rPr lang="en-US" sz="2800" dirty="0"/>
              <a:t>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9" y="5867400"/>
            <a:ext cx="8521148" cy="86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4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 version 2</a:t>
            </a:r>
          </a:p>
          <a:p>
            <a:pPr lvl="1"/>
            <a:r>
              <a:rPr lang="en-US" dirty="0" smtClean="0"/>
              <a:t>somewhat new, Released December 2012 as part of Google Play Services SDK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indoor maps</a:t>
            </a:r>
          </a:p>
          <a:p>
            <a:pPr lvl="1"/>
            <a:r>
              <a:rPr lang="en-US" dirty="0" smtClean="0"/>
              <a:t>simplified location services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5181600" cy="5211763"/>
          </a:xfrm>
        </p:spPr>
        <p:txBody>
          <a:bodyPr/>
          <a:lstStyle/>
          <a:p>
            <a:r>
              <a:rPr lang="en-US" dirty="0" smtClean="0"/>
              <a:t>Route Tracker using Locations, </a:t>
            </a:r>
            <a:r>
              <a:rPr lang="en-US" dirty="0" err="1" smtClean="0"/>
              <a:t>MapActivity</a:t>
            </a:r>
            <a:r>
              <a:rPr lang="en-US" dirty="0" smtClean="0"/>
              <a:t>, </a:t>
            </a:r>
            <a:r>
              <a:rPr lang="en-US" dirty="0" err="1" smtClean="0"/>
              <a:t>MapView</a:t>
            </a:r>
            <a:r>
              <a:rPr lang="en-US" dirty="0" smtClean="0"/>
              <a:t>, and Google Maps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Deitel</a:t>
            </a:r>
            <a:r>
              <a:rPr lang="en-US" dirty="0" smtClean="0"/>
              <a:t> AFP-AADA</a:t>
            </a:r>
          </a:p>
          <a:p>
            <a:r>
              <a:rPr lang="en-US" dirty="0" smtClean="0"/>
              <a:t>Similar to Map My Ride</a:t>
            </a:r>
          </a:p>
          <a:p>
            <a:pPr lvl="1"/>
            <a:r>
              <a:rPr lang="en-US" dirty="0" smtClean="0"/>
              <a:t>popular app among cyclists and runners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76" y="1219200"/>
            <a:ext cx="3463724" cy="342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7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28" y="1073426"/>
            <a:ext cx="347472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24000"/>
            <a:ext cx="46577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FrameLayout</a:t>
            </a:r>
            <a:r>
              <a:rPr lang="en-US" dirty="0" smtClean="0"/>
              <a:t> to stack components with the most recently added component on top</a:t>
            </a:r>
          </a:p>
          <a:p>
            <a:r>
              <a:rPr lang="en-US" dirty="0" err="1" smtClean="0"/>
              <a:t>ToggleButton</a:t>
            </a:r>
            <a:r>
              <a:rPr lang="en-US" dirty="0" smtClean="0"/>
              <a:t> at bottom to start and stop route tracking</a:t>
            </a:r>
          </a:p>
          <a:p>
            <a:r>
              <a:rPr lang="en-US" dirty="0" err="1" smtClean="0"/>
              <a:t>MapView</a:t>
            </a:r>
            <a:r>
              <a:rPr lang="en-US" dirty="0" smtClean="0"/>
              <a:t> added to </a:t>
            </a:r>
            <a:r>
              <a:rPr lang="en-US" dirty="0" err="1" smtClean="0"/>
              <a:t>FrameLayout</a:t>
            </a:r>
            <a:endParaRPr lang="en-US" dirty="0" smtClean="0"/>
          </a:p>
          <a:p>
            <a:r>
              <a:rPr lang="en-US" dirty="0" smtClean="0"/>
              <a:t>route is an overlay to map with points and lines connecting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RouteTracker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1405" y="914399"/>
            <a:ext cx="4572000" cy="150810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RouteTracker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Starting Activity</a:t>
            </a:r>
          </a:p>
          <a:p>
            <a:pPr algn="ctr"/>
            <a:r>
              <a:rPr lang="en-US" sz="2400" dirty="0" smtClean="0"/>
              <a:t>deals with </a:t>
            </a:r>
            <a:r>
              <a:rPr lang="en-US" sz="2400" dirty="0" err="1" smtClean="0"/>
              <a:t>LocationProvider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607904"/>
            <a:ext cx="3733800" cy="298543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RouteOverlay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Overlay with location points</a:t>
            </a:r>
          </a:p>
          <a:p>
            <a:pPr algn="ctr"/>
            <a:r>
              <a:rPr lang="en-US" sz="2400" dirty="0" smtClean="0"/>
              <a:t>(every 10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and lines connecting.</a:t>
            </a:r>
          </a:p>
          <a:p>
            <a:pPr algn="ctr"/>
            <a:r>
              <a:rPr lang="en-US" sz="2400" dirty="0" smtClean="0"/>
              <a:t>Converts locations to </a:t>
            </a:r>
            <a:r>
              <a:rPr lang="en-US" sz="2400" dirty="0" err="1" smtClean="0"/>
              <a:t>GeoPoints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Overloads draw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147405" y="2422504"/>
            <a:ext cx="2977295" cy="118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3886200" cy="169277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BearingFrameLayout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Displays </a:t>
            </a:r>
            <a:r>
              <a:rPr lang="en-US" sz="2400" dirty="0" err="1" smtClean="0"/>
              <a:t>MapView</a:t>
            </a:r>
            <a:endParaRPr lang="en-US" sz="2400" dirty="0" smtClean="0"/>
          </a:p>
          <a:p>
            <a:pPr algn="ctr"/>
            <a:r>
              <a:rPr lang="en-US" sz="2400" dirty="0" smtClean="0"/>
              <a:t>rotates based on bearing from location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2171700" y="2422505"/>
            <a:ext cx="1581150" cy="10064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4114800" y="4170998"/>
            <a:ext cx="1143000" cy="9296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71700" y="4937105"/>
            <a:ext cx="32605" cy="102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8915400" cy="5211763"/>
          </a:xfrm>
        </p:spPr>
        <p:txBody>
          <a:bodyPr/>
          <a:lstStyle/>
          <a:p>
            <a:r>
              <a:rPr lang="en-US" dirty="0" smtClean="0"/>
              <a:t>Set criteria for selecting a </a:t>
            </a:r>
            <a:r>
              <a:rPr lang="en-US" dirty="0" err="1" smtClean="0"/>
              <a:t>LocationProvider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2148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8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GpsStatus.Listener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Responds to changes in GPS status</a:t>
            </a:r>
          </a:p>
          <a:p>
            <a:r>
              <a:rPr lang="en-US" dirty="0" smtClean="0"/>
              <a:t>Are we receiving GPS fixes?</a:t>
            </a:r>
          </a:p>
          <a:p>
            <a:r>
              <a:rPr lang="en-US" dirty="0" smtClean="0"/>
              <a:t>App does not track unless this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3124198"/>
            <a:ext cx="8943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34" y="1295400"/>
            <a:ext cx="6258753" cy="4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GPS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3601278" cy="5211763"/>
          </a:xfrm>
        </p:spPr>
        <p:txBody>
          <a:bodyPr/>
          <a:lstStyle/>
          <a:p>
            <a:r>
              <a:rPr lang="en-US" dirty="0" smtClean="0"/>
              <a:t>to simulate changes in location in emulator</a:t>
            </a:r>
          </a:p>
          <a:p>
            <a:r>
              <a:rPr lang="en-US" dirty="0"/>
              <a:t>G</a:t>
            </a:r>
            <a:r>
              <a:rPr lang="en-US" dirty="0" smtClean="0"/>
              <a:t>PS data in a file</a:t>
            </a:r>
          </a:p>
          <a:p>
            <a:pPr lvl="1"/>
            <a:r>
              <a:rPr lang="en-US" dirty="0" smtClean="0"/>
              <a:t>GPS Exchange Format (GPX)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Maps API v2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Google Maps API v2 part of the </a:t>
            </a:r>
            <a:r>
              <a:rPr lang="en-US" i="1" dirty="0" smtClean="0"/>
              <a:t>Google Play Services </a:t>
            </a:r>
            <a:r>
              <a:rPr lang="en-US" i="1" dirty="0" err="1" smtClean="0"/>
              <a:t>sdk</a:t>
            </a:r>
            <a:endParaRPr lang="en-US" i="1" dirty="0" smtClean="0"/>
          </a:p>
          <a:p>
            <a:r>
              <a:rPr lang="en-US" dirty="0" smtClean="0"/>
              <a:t>Download via SDK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93918"/>
            <a:ext cx="9396507" cy="242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724400"/>
            <a:ext cx="8763000" cy="8382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GPX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and programs</a:t>
            </a:r>
          </a:p>
          <a:p>
            <a:r>
              <a:rPr lang="en-US" dirty="0" smtClean="0"/>
              <a:t>One option for Android devices</a:t>
            </a:r>
          </a:p>
          <a:p>
            <a:r>
              <a:rPr lang="en-US" dirty="0" err="1" smtClean="0"/>
              <a:t>GPSLogger</a:t>
            </a:r>
            <a:endParaRPr lang="en-US" dirty="0" smtClean="0"/>
          </a:p>
          <a:p>
            <a:r>
              <a:rPr lang="en-US" dirty="0" err="1" smtClean="0"/>
              <a:t>gpsbabel</a:t>
            </a: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convert</a:t>
            </a:r>
            <a:br>
              <a:rPr lang="en-US" dirty="0" smtClean="0"/>
            </a:b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various GPS formats</a:t>
            </a:r>
          </a:p>
          <a:p>
            <a:pPr lvl="1"/>
            <a:r>
              <a:rPr lang="en-US" dirty="0" err="1" smtClean="0"/>
              <a:t>gpx</a:t>
            </a:r>
            <a:r>
              <a:rPr lang="en-US" dirty="0" smtClean="0"/>
              <a:t> has different versions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70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4876800" cy="234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8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GPX files in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DDMS </a:t>
            </a:r>
          </a:p>
          <a:p>
            <a:r>
              <a:rPr lang="en-US" dirty="0" smtClean="0"/>
              <a:t>Emulator Control Tab</a:t>
            </a:r>
          </a:p>
          <a:p>
            <a:r>
              <a:rPr lang="en-US" dirty="0" smtClean="0"/>
              <a:t>GPX Tab</a:t>
            </a:r>
          </a:p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18791"/>
            <a:ext cx="524397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5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72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2938"/>
            <a:ext cx="4572000" cy="510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52938"/>
            <a:ext cx="3366754" cy="561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addresses from </a:t>
            </a:r>
            <a:r>
              <a:rPr lang="en-US" dirty="0" err="1" smtClean="0"/>
              <a:t>lat</a:t>
            </a:r>
            <a:r>
              <a:rPr lang="en-US" dirty="0" smtClean="0"/>
              <a:t> / long and vice versa</a:t>
            </a:r>
          </a:p>
          <a:p>
            <a:r>
              <a:rPr lang="en-US" dirty="0" smtClean="0"/>
              <a:t>Reverse geocoding: find address from </a:t>
            </a:r>
            <a:r>
              <a:rPr lang="en-US" dirty="0" err="1" smtClean="0"/>
              <a:t>lat</a:t>
            </a:r>
            <a:r>
              <a:rPr lang="en-US" dirty="0" smtClean="0"/>
              <a:t> and long</a:t>
            </a:r>
          </a:p>
          <a:p>
            <a:r>
              <a:rPr lang="en-US" dirty="0" smtClean="0"/>
              <a:t>Forward geocoding: find </a:t>
            </a:r>
            <a:r>
              <a:rPr lang="en-US" dirty="0" err="1" smtClean="0"/>
              <a:t>lat</a:t>
            </a:r>
            <a:r>
              <a:rPr lang="en-US" dirty="0" smtClean="0"/>
              <a:t> and long from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Google Play Services in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use of Google Play Services add data to manifest</a:t>
            </a:r>
          </a:p>
          <a:p>
            <a:r>
              <a:rPr lang="en-US" dirty="0" smtClean="0"/>
              <a:t>Google Play Services has a host of non standard android tools</a:t>
            </a:r>
          </a:p>
          <a:p>
            <a:pPr lvl="1"/>
            <a:r>
              <a:rPr lang="en-US" dirty="0" smtClean="0"/>
              <a:t>"simple location API"</a:t>
            </a:r>
          </a:p>
          <a:p>
            <a:pPr lvl="1"/>
            <a:r>
              <a:rPr lang="en-US" dirty="0" smtClean="0"/>
              <a:t>"activity recognition"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44" y="4953000"/>
            <a:ext cx="93747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3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an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web APIs require a key to use</a:t>
            </a:r>
          </a:p>
          <a:p>
            <a:pPr lvl="1"/>
            <a:r>
              <a:rPr lang="en-US" dirty="0" smtClean="0"/>
              <a:t>a few do not such as the Yahoo finance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Same with Google Maps API</a:t>
            </a:r>
          </a:p>
          <a:p>
            <a:r>
              <a:rPr lang="en-US" dirty="0" smtClean="0"/>
              <a:t>New way of obtaining keys via Android Studio and Google Developers console is mostly painless</a:t>
            </a:r>
          </a:p>
          <a:p>
            <a:r>
              <a:rPr lang="en-US" dirty="0" smtClean="0"/>
              <a:t>Old way of obtaining the key required some knowledge regarding how apps are published and painful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8206</TotalTime>
  <Words>1509</Words>
  <Application>Microsoft Office PowerPoint</Application>
  <PresentationFormat>On-screen Show (4:3)</PresentationFormat>
  <Paragraphs>356</Paragraphs>
  <Slides>73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CS371m - Mobile Computing</vt:lpstr>
      <vt:lpstr>Using Google Maps</vt:lpstr>
      <vt:lpstr>Displaying Standard Google Map</vt:lpstr>
      <vt:lpstr>Setting Zoom Level and Label</vt:lpstr>
      <vt:lpstr>Using Google Maps</vt:lpstr>
      <vt:lpstr>Incorporating Maps in you app</vt:lpstr>
      <vt:lpstr>Using Google Maps API v2 </vt:lpstr>
      <vt:lpstr>Include Google Play Services in Manifest</vt:lpstr>
      <vt:lpstr>Obtaining an API Key</vt:lpstr>
      <vt:lpstr>New Way to Get Maps API Key</vt:lpstr>
      <vt:lpstr>New Way to Get Maps API Key</vt:lpstr>
      <vt:lpstr>Go to Developer Console</vt:lpstr>
      <vt:lpstr>Create Key</vt:lpstr>
      <vt:lpstr>Last Step</vt:lpstr>
      <vt:lpstr>old painful way</vt:lpstr>
      <vt:lpstr>Signing Apps</vt:lpstr>
      <vt:lpstr>Signing Apps</vt:lpstr>
      <vt:lpstr>Signing Apps via Android Studio</vt:lpstr>
      <vt:lpstr>keystore file</vt:lpstr>
      <vt:lpstr>Obtaining an API Key</vt:lpstr>
      <vt:lpstr>Obtaining an API Key</vt:lpstr>
      <vt:lpstr>fingerprint via keytool</vt:lpstr>
      <vt:lpstr>debug certificate</vt:lpstr>
      <vt:lpstr>debug certificate </vt:lpstr>
      <vt:lpstr>Obtaining the API key</vt:lpstr>
      <vt:lpstr>Google Maps Terms of Service</vt:lpstr>
      <vt:lpstr>Using Maps API Key in App</vt:lpstr>
      <vt:lpstr>displaying a map inside your app</vt:lpstr>
      <vt:lpstr>Permissions</vt:lpstr>
      <vt:lpstr>Display Simple Map in App</vt:lpstr>
      <vt:lpstr>Hello Map Activity</vt:lpstr>
      <vt:lpstr>Specifying Locations</vt:lpstr>
      <vt:lpstr>onCreate</vt:lpstr>
      <vt:lpstr>adding Markers in onCreate</vt:lpstr>
      <vt:lpstr>Center and Zoom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 Key</vt:lpstr>
      <vt:lpstr>Getting MD5 Fingerprint</vt:lpstr>
      <vt:lpstr>Debug API Key</vt:lpstr>
      <vt:lpstr>Hello MapView</vt:lpstr>
      <vt:lpstr>Aside - Permissions</vt:lpstr>
      <vt:lpstr>MapView</vt:lpstr>
      <vt:lpstr>MapActivity </vt:lpstr>
      <vt:lpstr>Instance Vars and onCreate</vt:lpstr>
      <vt:lpstr>HelloMapView</vt:lpstr>
      <vt:lpstr>Customizing Map</vt:lpstr>
      <vt:lpstr>ItemizedOverlay</vt:lpstr>
      <vt:lpstr>ItemizedOverlay</vt:lpstr>
      <vt:lpstr>Adding Overlays</vt:lpstr>
      <vt:lpstr>Changes to HelloMapView</vt:lpstr>
      <vt:lpstr>Add Overlay Items</vt:lpstr>
      <vt:lpstr>addOverlays method in HelloMapView</vt:lpstr>
      <vt:lpstr>Result</vt:lpstr>
      <vt:lpstr>Display Information</vt:lpstr>
      <vt:lpstr>Results of Clicking Longhorn</vt:lpstr>
      <vt:lpstr>Reverse Geocoding</vt:lpstr>
      <vt:lpstr>PowerPoint Presentation</vt:lpstr>
      <vt:lpstr>Recent Changes</vt:lpstr>
      <vt:lpstr>Maps Example</vt:lpstr>
      <vt:lpstr>RouteTracker App</vt:lpstr>
      <vt:lpstr>RouteTracker App</vt:lpstr>
      <vt:lpstr>RouteTracker Classes</vt:lpstr>
      <vt:lpstr>Criteria Class</vt:lpstr>
      <vt:lpstr>GpsStatus.Listener</vt:lpstr>
      <vt:lpstr>Simulating GPS Data</vt:lpstr>
      <vt:lpstr>Creating GPX Files</vt:lpstr>
      <vt:lpstr>Running GPX files in App</vt:lpstr>
      <vt:lpstr>Running GPX</vt:lpstr>
      <vt:lpstr>Geocoding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343</cp:revision>
  <cp:lastPrinted>2012-01-30T16:00:04Z</cp:lastPrinted>
  <dcterms:created xsi:type="dcterms:W3CDTF">2012-01-17T18:47:14Z</dcterms:created>
  <dcterms:modified xsi:type="dcterms:W3CDTF">2016-05-25T20:36:37Z</dcterms:modified>
</cp:coreProperties>
</file>