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78705" autoAdjust="0"/>
  </p:normalViewPr>
  <p:slideViewPr>
    <p:cSldViewPr>
      <p:cViewPr varScale="1">
        <p:scale>
          <a:sx n="72" d="100"/>
          <a:sy n="72" d="100"/>
        </p:scale>
        <p:origin x="-19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3/28/2012</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3/28/2012</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9</a:t>
            </a:fld>
            <a:endParaRPr lang="en-US"/>
          </a:p>
        </p:txBody>
      </p:sp>
    </p:spTree>
    <p:extLst>
      <p:ext uri="{BB962C8B-B14F-4D97-AF65-F5344CB8AC3E}">
        <p14:creationId xmlns:p14="http://schemas.microsoft.com/office/powerpoint/2010/main" val="27680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E820A771-8B3E-4BE1-A7E6-B6C2E6A656A2}" type="datetime1">
              <a:rPr lang="en-US" smtClean="0"/>
              <a:t>3/28/2012</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C555B-A913-47C2-815D-FFEEC9F1344F}" type="datetime1">
              <a:rPr lang="en-US" smtClean="0"/>
              <a:t>3/28/2012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36A207-1962-4FD5-8FA4-49017E3AFF08}" type="datetime1">
              <a:rPr lang="en-US" smtClean="0"/>
              <a:t>3/28/2012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F4C94F-FA36-4542-90AC-05B517A96965}" type="datetime1">
              <a:rPr lang="en-US" smtClean="0"/>
              <a:t>3/28/2012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6286E-D538-4C32-863A-BFE11AA382E4}" type="datetime1">
              <a:rPr lang="en-US" smtClean="0"/>
              <a:t>3/28/2012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EA70BB-EA0D-4A4F-87CD-E642573953E4}" type="datetime1">
              <a:rPr lang="en-US" smtClean="0"/>
              <a:t>3/28/2012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7F00E8-D1E2-4B2B-BD23-5DB0B74CD4B3}" type="datetime1">
              <a:rPr lang="en-US" smtClean="0"/>
              <a:t>3/28/2012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F96898-C825-4192-863E-99B6DD94B6CB}" type="datetime1">
              <a:rPr lang="en-US" smtClean="0"/>
              <a:t>3/28/2012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9866E-919D-4DC5-9FEE-4E5C71B9F5A6}" type="datetime1">
              <a:rPr lang="en-US" smtClean="0"/>
              <a:t>3/28/2012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F131FA-91F6-47EA-A3FB-4EA5E7F683F0}" type="datetime1">
              <a:rPr lang="en-US" smtClean="0"/>
              <a:t>3/28/2012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34227-4706-4F56-8E19-9E94D5BE047A}" type="datetime1">
              <a:rPr lang="en-US" smtClean="0"/>
              <a:t>3/28/2012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2B1EFBAD-65B8-4099-8433-04365AC12FE4}" type="datetime1">
              <a:rPr lang="en-US" smtClean="0"/>
              <a:t>3/28/2012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programmableweb.com/apis/directory/1?sort=mashup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ebkit.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ndroid.com/reference/android/os/AsyncTas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i.wxbug.net/REST/Direct/GetLocation.ashx?zip=78681&amp;api_key=xxxx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a:xfrm>
            <a:off x="1143000" y="3886200"/>
            <a:ext cx="6858000" cy="1752600"/>
          </a:xfrm>
        </p:spPr>
        <p:txBody>
          <a:bodyPr/>
          <a:lstStyle/>
          <a:p>
            <a:r>
              <a:rPr lang="en-US" dirty="0" smtClean="0">
                <a:solidFill>
                  <a:schemeClr val="tx1"/>
                </a:solidFill>
              </a:rPr>
              <a:t>Web - </a:t>
            </a:r>
            <a:r>
              <a:rPr lang="en-US" dirty="0" err="1" smtClean="0">
                <a:solidFill>
                  <a:schemeClr val="tx1"/>
                </a:solidFill>
              </a:rPr>
              <a:t>WebView</a:t>
            </a:r>
            <a:r>
              <a:rPr lang="en-US" dirty="0" smtClean="0">
                <a:solidFill>
                  <a:schemeClr val="tx1"/>
                </a:solidFill>
              </a:rPr>
              <a:t> and Web Services</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Built In Browser</a:t>
            </a:r>
            <a:endParaRPr lang="en-US" dirty="0"/>
          </a:p>
        </p:txBody>
      </p:sp>
      <p:sp>
        <p:nvSpPr>
          <p:cNvPr id="3" name="Content Placeholder 2"/>
          <p:cNvSpPr>
            <a:spLocks noGrp="1"/>
          </p:cNvSpPr>
          <p:nvPr>
            <p:ph idx="1"/>
          </p:nvPr>
        </p:nvSpPr>
        <p:spPr/>
        <p:txBody>
          <a:bodyPr/>
          <a:lstStyle/>
          <a:p>
            <a:r>
              <a:rPr lang="en-US" dirty="0" smtClean="0"/>
              <a:t>To simply use the built in browser create an Intent and start the Activity</a:t>
            </a:r>
          </a:p>
          <a:p>
            <a:r>
              <a:rPr lang="en-US" dirty="0" smtClean="0"/>
              <a:t>Like the Top Ten List App</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8382000" cy="346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562600" y="2743200"/>
            <a:ext cx="0" cy="1981200"/>
          </a:xfrm>
          <a:prstGeom prst="straightConnector1">
            <a:avLst/>
          </a:prstGeom>
          <a:ln w="1270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03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WebView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Scenarios for using </a:t>
            </a:r>
            <a:r>
              <a:rPr lang="en-US" dirty="0" err="1" smtClean="0"/>
              <a:t>WebView</a:t>
            </a:r>
            <a:r>
              <a:rPr lang="en-US" dirty="0" smtClean="0"/>
              <a:t> in app instead of built in browser:</a:t>
            </a:r>
          </a:p>
          <a:p>
            <a:r>
              <a:rPr lang="en-US" dirty="0" smtClean="0"/>
              <a:t>provide info the app might need to update such as end user agreement or user guide (instead of doing app update)</a:t>
            </a:r>
          </a:p>
          <a:p>
            <a:pPr lvl="1"/>
            <a:r>
              <a:rPr lang="en-US" dirty="0" smtClean="0"/>
              <a:t>display documents hosted online</a:t>
            </a:r>
          </a:p>
          <a:p>
            <a:r>
              <a:rPr lang="en-US" dirty="0" smtClean="0"/>
              <a:t>OR application provides data that ALWAYS requires internet connect to retrieve data</a:t>
            </a:r>
          </a:p>
          <a:p>
            <a:pPr lvl="1"/>
            <a:r>
              <a:rPr lang="en-US" dirty="0" smtClean="0"/>
              <a:t>as opposed to performing network request and parsing data to display in Android layout</a:t>
            </a:r>
          </a:p>
          <a:p>
            <a:r>
              <a:rPr lang="en-US" dirty="0" smtClean="0"/>
              <a:t>http</a:t>
            </a:r>
            <a:r>
              <a:rPr lang="en-US" dirty="0"/>
              <a:t>://</a:t>
            </a:r>
            <a:r>
              <a:rPr lang="en-US" dirty="0" smtClean="0"/>
              <a:t>developer.android.com/guide/webapps/webview.html</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11</a:t>
            </a:fld>
            <a:endParaRPr lang="en-US"/>
          </a:p>
        </p:txBody>
      </p:sp>
    </p:spTree>
    <p:extLst>
      <p:ext uri="{BB962C8B-B14F-4D97-AF65-F5344CB8AC3E}">
        <p14:creationId xmlns:p14="http://schemas.microsoft.com/office/powerpoint/2010/main" val="129535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r>
              <a:rPr lang="en-US" dirty="0" smtClean="0"/>
              <a:t>"Web services are a means of exposing an API over a technology-neutral network endpoint.</a:t>
            </a:r>
            <a:endParaRPr lang="en-US" dirty="0"/>
          </a:p>
          <a:p>
            <a:r>
              <a:rPr lang="en-US" dirty="0" smtClean="0"/>
              <a:t>They are a means to call a remote method or operation that's not tied to a specific platform or vendor and get a result."</a:t>
            </a:r>
          </a:p>
          <a:p>
            <a:pPr lvl="1"/>
            <a:r>
              <a:rPr lang="en-US" dirty="0" smtClean="0"/>
              <a:t>Android in Action 3</a:t>
            </a:r>
            <a:r>
              <a:rPr lang="en-US" baseline="30000" dirty="0" smtClean="0"/>
              <a:t>rd</a:t>
            </a:r>
            <a:r>
              <a:rPr lang="en-US" dirty="0" smtClean="0"/>
              <a:t> edition</a:t>
            </a:r>
          </a:p>
        </p:txBody>
      </p:sp>
      <p:sp>
        <p:nvSpPr>
          <p:cNvPr id="4" name="Slide Number Placeholder 3"/>
          <p:cNvSpPr>
            <a:spLocks noGrp="1"/>
          </p:cNvSpPr>
          <p:nvPr>
            <p:ph type="sldNum" sz="quarter" idx="12"/>
          </p:nvPr>
        </p:nvSpPr>
        <p:spPr/>
        <p:txBody>
          <a:bodyPr/>
          <a:lstStyle/>
          <a:p>
            <a:fld id="{DF43637C-DFDA-4D48-8BAD-E22581FA0542}" type="slidenum">
              <a:rPr lang="en-US" smtClean="0"/>
              <a:t>12</a:t>
            </a:fld>
            <a:endParaRPr lang="en-US"/>
          </a:p>
        </p:txBody>
      </p:sp>
    </p:spTree>
    <p:extLst>
      <p:ext uri="{BB962C8B-B14F-4D97-AF65-F5344CB8AC3E}">
        <p14:creationId xmlns:p14="http://schemas.microsoft.com/office/powerpoint/2010/main" val="179553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Sources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www.programmableweb.com/apis/directory/1?sort=mashups</a:t>
            </a:r>
            <a:endParaRPr lang="en-US" dirty="0"/>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13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609" y="2286000"/>
            <a:ext cx="6248400" cy="439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46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WeatherBug Example</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Deitel</a:t>
            </a:r>
            <a:r>
              <a:rPr lang="en-US" dirty="0" smtClean="0"/>
              <a:t> Android Programmers: An App-Driven Approach</a:t>
            </a:r>
          </a:p>
          <a:p>
            <a:r>
              <a:rPr lang="en-US" dirty="0" smtClean="0"/>
              <a:t>Example for Tablets</a:t>
            </a:r>
          </a:p>
          <a:p>
            <a:pPr lvl="1"/>
            <a:r>
              <a:rPr lang="en-US" dirty="0" smtClean="0"/>
              <a:t>Fragments</a:t>
            </a:r>
          </a:p>
          <a:p>
            <a:pPr lvl="1"/>
            <a:r>
              <a:rPr lang="en-US" dirty="0" smtClean="0"/>
              <a:t>tabbed navigation in Action Bar</a:t>
            </a:r>
          </a:p>
          <a:p>
            <a:pPr lvl="1"/>
            <a:r>
              <a:rPr lang="en-US" dirty="0" smtClean="0"/>
              <a:t>Widget for home screen</a:t>
            </a:r>
          </a:p>
          <a:p>
            <a:r>
              <a:rPr lang="en-US" dirty="0" smtClean="0"/>
              <a:t>Are focus is on the use of Web Services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14</a:t>
            </a:fld>
            <a:endParaRPr lang="en-US"/>
          </a:p>
        </p:txBody>
      </p:sp>
    </p:spTree>
    <p:extLst>
      <p:ext uri="{BB962C8B-B14F-4D97-AF65-F5344CB8AC3E}">
        <p14:creationId xmlns:p14="http://schemas.microsoft.com/office/powerpoint/2010/main" val="48701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WeatherBug API</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15</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6934200" cy="491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04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WeatherView</a:t>
            </a:r>
            <a:r>
              <a:rPr lang="en-US" dirty="0" smtClean="0"/>
              <a:t> App - Current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16</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0600" cy="509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02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WeatherView</a:t>
            </a:r>
            <a:r>
              <a:rPr lang="en-US" dirty="0" smtClean="0"/>
              <a:t> App - Five Day</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17</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75522"/>
            <a:ext cx="8646583"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47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API</a:t>
            </a:r>
            <a:endParaRPr lang="en-US" dirty="0"/>
          </a:p>
        </p:txBody>
      </p:sp>
      <p:sp>
        <p:nvSpPr>
          <p:cNvPr id="3" name="Content Placeholder 2"/>
          <p:cNvSpPr>
            <a:spLocks noGrp="1"/>
          </p:cNvSpPr>
          <p:nvPr>
            <p:ph idx="1"/>
          </p:nvPr>
        </p:nvSpPr>
        <p:spPr/>
        <p:txBody>
          <a:bodyPr/>
          <a:lstStyle/>
          <a:p>
            <a:r>
              <a:rPr lang="en-US" dirty="0" smtClean="0"/>
              <a:t>many API's require registration and a key value</a:t>
            </a:r>
          </a:p>
          <a:p>
            <a:r>
              <a:rPr lang="en-US" dirty="0" smtClean="0"/>
              <a:t>key used in requests</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18</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42" y="3581400"/>
            <a:ext cx="8878957" cy="1546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51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WeatherBug Web Services</a:t>
            </a:r>
            <a:endParaRPr lang="en-US" dirty="0"/>
          </a:p>
        </p:txBody>
      </p:sp>
      <p:sp>
        <p:nvSpPr>
          <p:cNvPr id="3" name="Content Placeholder 2"/>
          <p:cNvSpPr>
            <a:spLocks noGrp="1"/>
          </p:cNvSpPr>
          <p:nvPr>
            <p:ph idx="1"/>
          </p:nvPr>
        </p:nvSpPr>
        <p:spPr/>
        <p:txBody>
          <a:bodyPr/>
          <a:lstStyle/>
          <a:p>
            <a:r>
              <a:rPr lang="en-US" dirty="0" smtClean="0"/>
              <a:t>Three classes deal with making requests via the WeatherBug API in </a:t>
            </a:r>
            <a:r>
              <a:rPr lang="en-US" dirty="0" err="1" smtClean="0"/>
              <a:t>WeatherView</a:t>
            </a:r>
            <a:endParaRPr lang="en-US" dirty="0" smtClean="0"/>
          </a:p>
          <a:p>
            <a:r>
              <a:rPr lang="en-US" dirty="0" err="1" smtClean="0"/>
              <a:t>ReadLocationTask</a:t>
            </a:r>
            <a:endParaRPr lang="en-US" dirty="0" smtClean="0"/>
          </a:p>
          <a:p>
            <a:pPr lvl="1"/>
            <a:r>
              <a:rPr lang="en-US" dirty="0" smtClean="0"/>
              <a:t>based on zip get location information</a:t>
            </a:r>
          </a:p>
          <a:p>
            <a:r>
              <a:rPr lang="en-US" dirty="0" err="1" smtClean="0"/>
              <a:t>ReadForecastTask</a:t>
            </a:r>
            <a:endParaRPr lang="en-US" dirty="0" smtClean="0"/>
          </a:p>
          <a:p>
            <a:pPr lvl="1"/>
            <a:r>
              <a:rPr lang="en-US" dirty="0" smtClean="0"/>
              <a:t>read current forecast for given zip code</a:t>
            </a:r>
          </a:p>
          <a:p>
            <a:r>
              <a:rPr lang="en-US" dirty="0" err="1" smtClean="0"/>
              <a:t>ReadFiveDayForecastTask</a:t>
            </a:r>
            <a:endParaRPr lang="en-US" dirty="0" smtClean="0"/>
          </a:p>
          <a:p>
            <a:pPr lvl="1"/>
            <a:r>
              <a:rPr lang="en-US" dirty="0" smtClean="0"/>
              <a:t>get forecast for next five days for given zip</a:t>
            </a:r>
          </a:p>
          <a:p>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19</a:t>
            </a:fld>
            <a:endParaRPr lang="en-US"/>
          </a:p>
        </p:txBody>
      </p:sp>
    </p:spTree>
    <p:extLst>
      <p:ext uri="{BB962C8B-B14F-4D97-AF65-F5344CB8AC3E}">
        <p14:creationId xmlns:p14="http://schemas.microsoft.com/office/powerpoint/2010/main" val="194748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endParaRPr lang="en-US" dirty="0"/>
          </a:p>
        </p:txBody>
      </p:sp>
      <p:sp>
        <p:nvSpPr>
          <p:cNvPr id="3" name="Content Placeholder 2"/>
          <p:cNvSpPr>
            <a:spLocks noGrp="1"/>
          </p:cNvSpPr>
          <p:nvPr>
            <p:ph idx="1"/>
          </p:nvPr>
        </p:nvSpPr>
        <p:spPr/>
        <p:txBody>
          <a:bodyPr/>
          <a:lstStyle/>
          <a:p>
            <a:r>
              <a:rPr lang="en-US" dirty="0" smtClean="0"/>
              <a:t>A View that display web pages</a:t>
            </a:r>
          </a:p>
          <a:p>
            <a:pPr lvl="1"/>
            <a:r>
              <a:rPr lang="en-US" dirty="0" smtClean="0"/>
              <a:t>basis for creating your own web browser</a:t>
            </a:r>
          </a:p>
          <a:p>
            <a:pPr lvl="1"/>
            <a:r>
              <a:rPr lang="en-US" dirty="0" smtClean="0"/>
              <a:t>OR just display some online content inside of your Activity</a:t>
            </a:r>
          </a:p>
          <a:p>
            <a:r>
              <a:rPr lang="en-US" dirty="0" smtClean="0"/>
              <a:t>Uses </a:t>
            </a:r>
            <a:r>
              <a:rPr lang="en-US" dirty="0" err="1" smtClean="0"/>
              <a:t>WebKit</a:t>
            </a:r>
            <a:r>
              <a:rPr lang="en-US" dirty="0" smtClean="0"/>
              <a:t> rendering engine</a:t>
            </a:r>
          </a:p>
          <a:p>
            <a:pPr lvl="1"/>
            <a:r>
              <a:rPr lang="en-US" dirty="0" smtClean="0">
                <a:hlinkClick r:id="rId2"/>
              </a:rPr>
              <a:t>http://www.webkit.org/</a:t>
            </a:r>
            <a:endParaRPr lang="en-US" dirty="0" smtClean="0"/>
          </a:p>
        </p:txBody>
      </p:sp>
      <p:sp>
        <p:nvSpPr>
          <p:cNvPr id="4" name="Slide Number Placeholder 3"/>
          <p:cNvSpPr>
            <a:spLocks noGrp="1"/>
          </p:cNvSpPr>
          <p:nvPr>
            <p:ph type="sldNum" sz="quarter" idx="12"/>
          </p:nvPr>
        </p:nvSpPr>
        <p:spPr/>
        <p:txBody>
          <a:bodyPr/>
          <a:lstStyle/>
          <a:p>
            <a:fld id="{DF43637C-DFDA-4D48-8BAD-E22581FA0542}" type="slidenum">
              <a:rPr lang="en-US" smtClean="0"/>
              <a:t>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4953000"/>
            <a:ext cx="83248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66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smtClean="0"/>
              <a:t>All three class extend </a:t>
            </a:r>
            <a:r>
              <a:rPr lang="en-US" dirty="0" err="1" smtClean="0"/>
              <a:t>AsyncTask</a:t>
            </a:r>
            <a:endParaRPr lang="en-US" dirty="0" smtClean="0"/>
          </a:p>
          <a:p>
            <a:r>
              <a:rPr lang="en-US" dirty="0" smtClean="0"/>
              <a:t>constructors</a:t>
            </a:r>
          </a:p>
          <a:p>
            <a:r>
              <a:rPr lang="en-US" dirty="0" smtClean="0"/>
              <a:t>override </a:t>
            </a:r>
            <a:r>
              <a:rPr lang="en-US" dirty="0" err="1" smtClean="0"/>
              <a:t>doInBackground</a:t>
            </a:r>
            <a:r>
              <a:rPr lang="en-US" dirty="0" smtClean="0"/>
              <a:t> method</a:t>
            </a:r>
          </a:p>
          <a:p>
            <a:r>
              <a:rPr lang="en-US" dirty="0" smtClean="0"/>
              <a:t>override </a:t>
            </a:r>
            <a:r>
              <a:rPr lang="en-US" dirty="0" err="1" smtClean="0"/>
              <a:t>onPostExecute</a:t>
            </a:r>
            <a:r>
              <a:rPr lang="en-US" dirty="0" smtClean="0"/>
              <a:t> method</a:t>
            </a:r>
          </a:p>
          <a:p>
            <a:r>
              <a:rPr lang="en-US" dirty="0" smtClean="0"/>
              <a:t>define their own listeners</a:t>
            </a:r>
          </a:p>
          <a:p>
            <a:r>
              <a:rPr lang="en-US" dirty="0" smtClean="0"/>
              <a:t>Keep the UI thread responsive</a:t>
            </a:r>
            <a:r>
              <a:rPr lang="en-US" dirty="0"/>
              <a:t> </a:t>
            </a:r>
            <a:r>
              <a:rPr lang="en-US" dirty="0" smtClean="0"/>
              <a:t>by using </a:t>
            </a:r>
            <a:r>
              <a:rPr lang="en-US" dirty="0" err="1" smtClean="0"/>
              <a:t>AsyncTask</a:t>
            </a:r>
            <a:r>
              <a:rPr lang="en-US" dirty="0" smtClean="0"/>
              <a:t> to perform potentially slow tasks</a:t>
            </a:r>
          </a:p>
        </p:txBody>
      </p:sp>
      <p:sp>
        <p:nvSpPr>
          <p:cNvPr id="4" name="Slide Number Placeholder 3"/>
          <p:cNvSpPr>
            <a:spLocks noGrp="1"/>
          </p:cNvSpPr>
          <p:nvPr>
            <p:ph type="sldNum" sz="quarter" idx="12"/>
          </p:nvPr>
        </p:nvSpPr>
        <p:spPr/>
        <p:txBody>
          <a:bodyPr/>
          <a:lstStyle/>
          <a:p>
            <a:fld id="{DF43637C-DFDA-4D48-8BAD-E22581FA0542}" type="slidenum">
              <a:rPr lang="en-US" smtClean="0"/>
              <a:t>20</a:t>
            </a:fld>
            <a:endParaRPr lang="en-US"/>
          </a:p>
        </p:txBody>
      </p:sp>
    </p:spTree>
    <p:extLst>
      <p:ext uri="{BB962C8B-B14F-4D97-AF65-F5344CB8AC3E}">
        <p14:creationId xmlns:p14="http://schemas.microsoft.com/office/powerpoint/2010/main" val="4230843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AsynchTask</a:t>
            </a:r>
            <a:endParaRPr lang="en-US" dirty="0"/>
          </a:p>
        </p:txBody>
      </p:sp>
      <p:sp>
        <p:nvSpPr>
          <p:cNvPr id="3" name="Content Placeholder 2"/>
          <p:cNvSpPr>
            <a:spLocks noGrp="1"/>
          </p:cNvSpPr>
          <p:nvPr>
            <p:ph idx="1"/>
          </p:nvPr>
        </p:nvSpPr>
        <p:spPr/>
        <p:txBody>
          <a:bodyPr>
            <a:normAutofit fontScale="92500"/>
          </a:bodyPr>
          <a:lstStyle/>
          <a:p>
            <a:r>
              <a:rPr lang="en-US" dirty="0" smtClean="0"/>
              <a:t>"</a:t>
            </a:r>
            <a:r>
              <a:rPr lang="en-US" dirty="0" err="1">
                <a:hlinkClick r:id="rId2"/>
              </a:rPr>
              <a:t>AsyncTask</a:t>
            </a:r>
            <a:r>
              <a:rPr lang="en-US" dirty="0"/>
              <a:t> allows you to perform asynchronous work on your user interface. It performs the blocking operations in a worker thread and then publishes the results on the UI thread, without requiring you to handle threads and/or handlers yourself</a:t>
            </a:r>
            <a:r>
              <a:rPr lang="en-US" dirty="0" smtClean="0"/>
              <a:t>."</a:t>
            </a:r>
          </a:p>
          <a:p>
            <a:r>
              <a:rPr lang="en-US" dirty="0" smtClean="0"/>
              <a:t>Task started by invoking the execute method</a:t>
            </a:r>
          </a:p>
          <a:p>
            <a:r>
              <a:rPr lang="en-US" dirty="0"/>
              <a:t>http://developer.android.com/reference/android/os/AsyncTask.html</a:t>
            </a:r>
          </a:p>
        </p:txBody>
      </p:sp>
      <p:sp>
        <p:nvSpPr>
          <p:cNvPr id="4" name="Slide Number Placeholder 3"/>
          <p:cNvSpPr>
            <a:spLocks noGrp="1"/>
          </p:cNvSpPr>
          <p:nvPr>
            <p:ph type="sldNum" sz="quarter" idx="12"/>
          </p:nvPr>
        </p:nvSpPr>
        <p:spPr/>
        <p:txBody>
          <a:bodyPr/>
          <a:lstStyle/>
          <a:p>
            <a:fld id="{DF43637C-DFDA-4D48-8BAD-E22581FA0542}" type="slidenum">
              <a:rPr lang="en-US" smtClean="0"/>
              <a:t>21</a:t>
            </a:fld>
            <a:endParaRPr lang="en-US"/>
          </a:p>
        </p:txBody>
      </p:sp>
    </p:spTree>
    <p:extLst>
      <p:ext uri="{BB962C8B-B14F-4D97-AF65-F5344CB8AC3E}">
        <p14:creationId xmlns:p14="http://schemas.microsoft.com/office/powerpoint/2010/main" val="2765563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ReadLocationTask</a:t>
            </a:r>
            <a:endParaRPr lang="en-US" dirty="0"/>
          </a:p>
        </p:txBody>
      </p:sp>
      <p:sp>
        <p:nvSpPr>
          <p:cNvPr id="3" name="Content Placeholder 2"/>
          <p:cNvSpPr>
            <a:spLocks noGrp="1"/>
          </p:cNvSpPr>
          <p:nvPr>
            <p:ph idx="1"/>
          </p:nvPr>
        </p:nvSpPr>
        <p:spPr/>
        <p:txBody>
          <a:bodyPr/>
          <a:lstStyle/>
          <a:p>
            <a:r>
              <a:rPr lang="en-US" dirty="0" smtClean="0"/>
              <a:t>Created with Context, zip code, and Listener</a:t>
            </a:r>
          </a:p>
          <a:p>
            <a:r>
              <a:rPr lang="en-US" dirty="0" smtClean="0"/>
              <a:t>Listener updated in </a:t>
            </a:r>
            <a:r>
              <a:rPr lang="en-US" dirty="0" err="1" smtClean="0"/>
              <a:t>postExecute</a:t>
            </a:r>
            <a:r>
              <a:rPr lang="en-US" dirty="0" smtClean="0"/>
              <a:t> method</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22</a:t>
            </a:fld>
            <a:endParaRPr lang="en-U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52800"/>
            <a:ext cx="8686800" cy="28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19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ReadLocationTask</a:t>
            </a:r>
            <a:r>
              <a:rPr lang="en-US" dirty="0" smtClean="0"/>
              <a:t> - </a:t>
            </a:r>
            <a:r>
              <a:rPr lang="en-US" dirty="0" err="1" smtClean="0"/>
              <a:t>doInBackground</a:t>
            </a:r>
            <a:endParaRPr lang="en-US" dirty="0"/>
          </a:p>
        </p:txBody>
      </p:sp>
      <p:sp>
        <p:nvSpPr>
          <p:cNvPr id="3" name="Content Placeholder 2"/>
          <p:cNvSpPr>
            <a:spLocks noGrp="1"/>
          </p:cNvSpPr>
          <p:nvPr>
            <p:ph idx="1"/>
          </p:nvPr>
        </p:nvSpPr>
        <p:spPr/>
        <p:txBody>
          <a:bodyPr/>
          <a:lstStyle/>
          <a:p>
            <a:r>
              <a:rPr lang="en-US" dirty="0" smtClean="0"/>
              <a:t>Creates URL using zip and key fro API</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23</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33600"/>
            <a:ext cx="9186536"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640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a:xfrm>
            <a:off x="457200" y="1524000"/>
            <a:ext cx="8229600" cy="5211763"/>
          </a:xfrm>
        </p:spPr>
        <p:txBody>
          <a:bodyPr/>
          <a:lstStyle/>
          <a:p>
            <a:r>
              <a:rPr lang="en-US" dirty="0" smtClean="0"/>
              <a:t>JavaScript Object Notation</a:t>
            </a:r>
          </a:p>
          <a:p>
            <a:r>
              <a:rPr lang="en-US" dirty="0" smtClean="0"/>
              <a:t>a way to represent JavaScript objects as Strings</a:t>
            </a:r>
          </a:p>
          <a:p>
            <a:r>
              <a:rPr lang="en-US" dirty="0" smtClean="0"/>
              <a:t>alternative to XML for passing data between servers and clients</a:t>
            </a:r>
          </a:p>
          <a:p>
            <a:r>
              <a:rPr lang="en-US" dirty="0" smtClean="0"/>
              <a:t>design for data interchange format that humans can also read and write</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24</a:t>
            </a:fld>
            <a:endParaRPr 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57200"/>
            <a:ext cx="17240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0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smtClean="0"/>
              <a:t>Built on two structures</a:t>
            </a:r>
          </a:p>
          <a:p>
            <a:pPr lvl="1"/>
            <a:r>
              <a:rPr lang="en-US" dirty="0" smtClean="0"/>
              <a:t>collection of name value pairs: a.k.a. objects, records, </a:t>
            </a:r>
            <a:r>
              <a:rPr lang="en-US" dirty="0" err="1" smtClean="0"/>
              <a:t>structs</a:t>
            </a:r>
            <a:r>
              <a:rPr lang="en-US" dirty="0" smtClean="0"/>
              <a:t>, etc.</a:t>
            </a:r>
          </a:p>
          <a:p>
            <a:pPr lvl="1"/>
            <a:r>
              <a:rPr lang="en-US" dirty="0" smtClean="0"/>
              <a:t>an ordered list of values: a.k.a. an array</a:t>
            </a:r>
          </a:p>
          <a:p>
            <a:r>
              <a:rPr lang="en-US" dirty="0"/>
              <a:t>o</a:t>
            </a:r>
            <a:r>
              <a:rPr lang="en-US" dirty="0" smtClean="0"/>
              <a:t>bjects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25</a:t>
            </a:fld>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065104"/>
            <a:ext cx="8228048" cy="1870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030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Format</a:t>
            </a:r>
            <a:endParaRPr lang="en-US" dirty="0"/>
          </a:p>
        </p:txBody>
      </p:sp>
      <p:sp>
        <p:nvSpPr>
          <p:cNvPr id="3" name="Content Placeholder 2"/>
          <p:cNvSpPr>
            <a:spLocks noGrp="1"/>
          </p:cNvSpPr>
          <p:nvPr>
            <p:ph idx="1"/>
          </p:nvPr>
        </p:nvSpPr>
        <p:spPr/>
        <p:txBody>
          <a:bodyPr/>
          <a:lstStyle/>
          <a:p>
            <a:r>
              <a:rPr lang="en-US" dirty="0"/>
              <a:t>a</a:t>
            </a:r>
            <a:r>
              <a:rPr lang="en-US" dirty="0" smtClean="0"/>
              <a:t>rrays</a:t>
            </a:r>
            <a:br>
              <a:rPr lang="en-US" dirty="0" smtClean="0"/>
            </a:br>
            <a:endParaRPr lang="en-US" dirty="0" smtClean="0"/>
          </a:p>
          <a:p>
            <a:endParaRPr lang="en-US" dirty="0"/>
          </a:p>
          <a:p>
            <a:endParaRPr lang="en-US" dirty="0" smtClean="0"/>
          </a:p>
          <a:p>
            <a:endParaRPr lang="en-US" dirty="0"/>
          </a:p>
          <a:p>
            <a:r>
              <a:rPr lang="en-US" dirty="0" smtClean="0"/>
              <a:t>values</a:t>
            </a:r>
          </a:p>
          <a:p>
            <a:pPr lvl="1"/>
            <a:r>
              <a:rPr lang="en-US" dirty="0" smtClean="0"/>
              <a:t>string, number, object, array, true, false, null</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26</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69216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251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Examples</a:t>
            </a:r>
            <a:endParaRPr lang="en-US" dirty="0"/>
          </a:p>
        </p:txBody>
      </p:sp>
      <p:sp>
        <p:nvSpPr>
          <p:cNvPr id="3" name="Content Placeholder 2"/>
          <p:cNvSpPr>
            <a:spLocks noGrp="1"/>
          </p:cNvSpPr>
          <p:nvPr>
            <p:ph idx="1"/>
          </p:nvPr>
        </p:nvSpPr>
        <p:spPr/>
        <p:txBody>
          <a:bodyPr/>
          <a:lstStyle/>
          <a:p>
            <a:r>
              <a:rPr lang="en-US" dirty="0" smtClean="0"/>
              <a:t>value:</a:t>
            </a:r>
          </a:p>
          <a:p>
            <a:pPr lvl="1"/>
            <a:r>
              <a:rPr lang="en-US" dirty="0" smtClean="0"/>
              <a:t>"Round Rock"</a:t>
            </a:r>
          </a:p>
          <a:p>
            <a:r>
              <a:rPr lang="en-US" dirty="0" smtClean="0"/>
              <a:t>array:</a:t>
            </a:r>
          </a:p>
          <a:p>
            <a:pPr lvl="1"/>
            <a:r>
              <a:rPr lang="en-US" dirty="0" smtClean="0"/>
              <a:t>["Round Rock", "Dallas", "Houston"]</a:t>
            </a:r>
          </a:p>
          <a:p>
            <a:r>
              <a:rPr lang="en-US" dirty="0" smtClean="0"/>
              <a:t>object</a:t>
            </a:r>
          </a:p>
          <a:p>
            <a:pPr lvl="1"/>
            <a:r>
              <a:rPr lang="en-US" dirty="0" smtClean="0"/>
              <a:t>{"height":70,"weight":165}</a:t>
            </a:r>
          </a:p>
          <a:p>
            <a:pPr marL="457200" lvl="1" indent="0">
              <a:buNone/>
            </a:pP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27</a:t>
            </a:fld>
            <a:endParaRPr lang="en-US"/>
          </a:p>
        </p:txBody>
      </p:sp>
    </p:spTree>
    <p:extLst>
      <p:ext uri="{BB962C8B-B14F-4D97-AF65-F5344CB8AC3E}">
        <p14:creationId xmlns:p14="http://schemas.microsoft.com/office/powerpoint/2010/main" val="255964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a:t>
            </a:r>
            <a:r>
              <a:rPr lang="en-US" dirty="0" err="1" smtClean="0"/>
              <a:t>ReadLocationTask</a:t>
            </a:r>
            <a:endParaRPr lang="en-US" dirty="0"/>
          </a:p>
        </p:txBody>
      </p:sp>
      <p:sp>
        <p:nvSpPr>
          <p:cNvPr id="3" name="Content Placeholder 2"/>
          <p:cNvSpPr>
            <a:spLocks noGrp="1"/>
          </p:cNvSpPr>
          <p:nvPr>
            <p:ph idx="1"/>
          </p:nvPr>
        </p:nvSpPr>
        <p:spPr>
          <a:xfrm>
            <a:off x="457200" y="1112837"/>
            <a:ext cx="8458200" cy="5211763"/>
          </a:xfrm>
        </p:spPr>
        <p:txBody>
          <a:bodyPr/>
          <a:lstStyle/>
          <a:p>
            <a:r>
              <a:rPr lang="en-US" dirty="0">
                <a:hlinkClick r:id="rId2"/>
              </a:rPr>
              <a:t>http://</a:t>
            </a:r>
            <a:r>
              <a:rPr lang="en-US" dirty="0" smtClean="0">
                <a:hlinkClick r:id="rId2"/>
              </a:rPr>
              <a:t>i.wxbug.net/REST/Direct/GetLocation.ashx?zip=78681&amp;api_key=xxxxx</a:t>
            </a:r>
            <a:endParaRPr lang="en-US" dirty="0" smtClean="0"/>
          </a:p>
          <a:p>
            <a:pPr lvl="1"/>
            <a:r>
              <a:rPr lang="en-US" dirty="0" smtClean="0"/>
              <a:t>where </a:t>
            </a:r>
            <a:r>
              <a:rPr lang="en-US" dirty="0" err="1" smtClean="0"/>
              <a:t>xxxxx</a:t>
            </a:r>
            <a:r>
              <a:rPr lang="en-US" dirty="0" smtClean="0"/>
              <a:t> is your API key</a:t>
            </a:r>
          </a:p>
          <a:p>
            <a:r>
              <a:rPr lang="en-US" dirty="0" smtClean="0"/>
              <a:t>Result:</a:t>
            </a:r>
          </a:p>
          <a:p>
            <a:pPr lvl="1"/>
            <a:r>
              <a:rPr lang="en-US" dirty="0"/>
              <a:t>{"location":{"</a:t>
            </a:r>
            <a:r>
              <a:rPr lang="en-US" dirty="0" err="1"/>
              <a:t>city":"Round</a:t>
            </a:r>
            <a:r>
              <a:rPr lang="en-US" dirty="0"/>
              <a:t> Rock","</a:t>
            </a:r>
            <a:r>
              <a:rPr lang="en-US" dirty="0" err="1"/>
              <a:t>cityCode</a:t>
            </a:r>
            <a:r>
              <a:rPr lang="en-US" dirty="0"/>
              <a:t>":</a:t>
            </a:r>
            <a:r>
              <a:rPr lang="en-US" dirty="0" err="1"/>
              <a:t>null,"country":"United</a:t>
            </a:r>
            <a:r>
              <a:rPr lang="en-US" dirty="0"/>
              <a:t> States","dma":"635","isUs":true</a:t>
            </a:r>
            <a:r>
              <a:rPr lang="en-US" dirty="0" smtClean="0"/>
              <a:t>,</a:t>
            </a:r>
            <a:br>
              <a:rPr lang="en-US" dirty="0" smtClean="0"/>
            </a:br>
            <a:r>
              <a:rPr lang="en-US" dirty="0" smtClean="0"/>
              <a:t>"</a:t>
            </a:r>
            <a:r>
              <a:rPr lang="en-US" dirty="0"/>
              <a:t>lat":30.5123,"lon</a:t>
            </a:r>
            <a:r>
              <a:rPr lang="en-US" dirty="0" smtClean="0"/>
              <a:t>":-97.7117,</a:t>
            </a:r>
            <a:br>
              <a:rPr lang="en-US" dirty="0" smtClean="0"/>
            </a:br>
            <a:r>
              <a:rPr lang="en-US" dirty="0" smtClean="0"/>
              <a:t>"</a:t>
            </a:r>
            <a:r>
              <a:rPr lang="en-US" dirty="0"/>
              <a:t>state":"TX","zipCode":"78681"}}</a:t>
            </a:r>
          </a:p>
        </p:txBody>
      </p:sp>
      <p:sp>
        <p:nvSpPr>
          <p:cNvPr id="4" name="Slide Number Placeholder 3"/>
          <p:cNvSpPr>
            <a:spLocks noGrp="1"/>
          </p:cNvSpPr>
          <p:nvPr>
            <p:ph type="sldNum" sz="quarter" idx="12"/>
          </p:nvPr>
        </p:nvSpPr>
        <p:spPr/>
        <p:txBody>
          <a:bodyPr/>
          <a:lstStyle/>
          <a:p>
            <a:fld id="{DF43637C-DFDA-4D48-8BAD-E22581FA0542}" type="slidenum">
              <a:rPr lang="en-US" smtClean="0"/>
              <a:t>28</a:t>
            </a:fld>
            <a:endParaRPr lang="en-US"/>
          </a:p>
        </p:txBody>
      </p:sp>
      <p:sp>
        <p:nvSpPr>
          <p:cNvPr id="5" name="Oval 4"/>
          <p:cNvSpPr/>
          <p:nvPr/>
        </p:nvSpPr>
        <p:spPr>
          <a:xfrm>
            <a:off x="533400" y="3581400"/>
            <a:ext cx="2895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72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JSON</a:t>
            </a:r>
            <a:endParaRPr lang="en-US" dirty="0"/>
          </a:p>
        </p:txBody>
      </p:sp>
      <p:sp>
        <p:nvSpPr>
          <p:cNvPr id="3" name="Content Placeholder 2"/>
          <p:cNvSpPr>
            <a:spLocks noGrp="1"/>
          </p:cNvSpPr>
          <p:nvPr>
            <p:ph idx="1"/>
          </p:nvPr>
        </p:nvSpPr>
        <p:spPr/>
        <p:txBody>
          <a:bodyPr/>
          <a:lstStyle/>
          <a:p>
            <a:r>
              <a:rPr lang="en-US" dirty="0" err="1" smtClean="0"/>
              <a:t>JsonReader</a:t>
            </a:r>
            <a:r>
              <a:rPr lang="en-US" dirty="0" smtClean="0"/>
              <a:t> class in Android API</a:t>
            </a:r>
          </a:p>
          <a:p>
            <a:r>
              <a:rPr lang="en-US" dirty="0" smtClean="0"/>
              <a:t>Read JSON encoded values as a stream of tokens</a:t>
            </a:r>
          </a:p>
          <a:p>
            <a:r>
              <a:rPr lang="en-US" dirty="0" smtClean="0"/>
              <a:t>In example used by </a:t>
            </a:r>
            <a:r>
              <a:rPr lang="en-US" dirty="0" err="1" smtClean="0"/>
              <a:t>ReadLocationTask</a:t>
            </a:r>
            <a:r>
              <a:rPr lang="en-US" dirty="0" smtClean="0"/>
              <a:t> to parse the JSON returned by the web request</a:t>
            </a:r>
          </a:p>
          <a:p>
            <a:r>
              <a:rPr lang="en-US" dirty="0" smtClean="0"/>
              <a:t>Pulls out city, state, and country string to display in View</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29</a:t>
            </a:fld>
            <a:endParaRPr lang="en-US"/>
          </a:p>
        </p:txBody>
      </p:sp>
    </p:spTree>
    <p:extLst>
      <p:ext uri="{BB962C8B-B14F-4D97-AF65-F5344CB8AC3E}">
        <p14:creationId xmlns:p14="http://schemas.microsoft.com/office/powerpoint/2010/main" val="19691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endParaRPr lang="en-US" dirty="0"/>
          </a:p>
        </p:txBody>
      </p:sp>
      <p:sp>
        <p:nvSpPr>
          <p:cNvPr id="3" name="Content Placeholder 2"/>
          <p:cNvSpPr>
            <a:spLocks noGrp="1"/>
          </p:cNvSpPr>
          <p:nvPr>
            <p:ph idx="1"/>
          </p:nvPr>
        </p:nvSpPr>
        <p:spPr/>
        <p:txBody>
          <a:bodyPr>
            <a:normAutofit fontScale="92500"/>
          </a:bodyPr>
          <a:lstStyle/>
          <a:p>
            <a:r>
              <a:rPr lang="en-US" dirty="0" smtClean="0"/>
              <a:t> Built in functionality to:</a:t>
            </a:r>
          </a:p>
          <a:p>
            <a:r>
              <a:rPr lang="en-US" dirty="0" smtClean="0"/>
              <a:t>display page</a:t>
            </a:r>
          </a:p>
          <a:p>
            <a:r>
              <a:rPr lang="en-US" dirty="0"/>
              <a:t>n</a:t>
            </a:r>
            <a:r>
              <a:rPr lang="en-US" dirty="0" smtClean="0"/>
              <a:t>avigate forward and backwards through a history</a:t>
            </a:r>
          </a:p>
          <a:p>
            <a:r>
              <a:rPr lang="en-US" dirty="0" smtClean="0"/>
              <a:t>zoom in and out</a:t>
            </a:r>
          </a:p>
          <a:p>
            <a:r>
              <a:rPr lang="en-US" dirty="0" smtClean="0"/>
              <a:t>perform searches</a:t>
            </a:r>
          </a:p>
          <a:p>
            <a:r>
              <a:rPr lang="en-US" dirty="0" smtClean="0"/>
              <a:t>and more. some examples:</a:t>
            </a:r>
          </a:p>
          <a:p>
            <a:pPr lvl="1"/>
            <a:r>
              <a:rPr lang="en-US" dirty="0" smtClean="0"/>
              <a:t>capture images of page, search page for string, deal with cookies on a per application basis, </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a:t>
            </a:fld>
            <a:endParaRPr lang="en-US" dirty="0"/>
          </a:p>
        </p:txBody>
      </p:sp>
    </p:spTree>
    <p:extLst>
      <p:ext uri="{BB962C8B-B14F-4D97-AF65-F5344CB8AC3E}">
        <p14:creationId xmlns:p14="http://schemas.microsoft.com/office/powerpoint/2010/main" val="2018833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JsonReader</a:t>
            </a:r>
            <a:endParaRPr lang="en-US" dirty="0"/>
          </a:p>
        </p:txBody>
      </p:sp>
      <p:sp>
        <p:nvSpPr>
          <p:cNvPr id="3" name="Content Placeholder 2"/>
          <p:cNvSpPr>
            <a:spLocks noGrp="1"/>
          </p:cNvSpPr>
          <p:nvPr>
            <p:ph idx="1"/>
          </p:nvPr>
        </p:nvSpPr>
        <p:spPr/>
        <p:txBody>
          <a:bodyPr/>
          <a:lstStyle/>
          <a:p>
            <a:r>
              <a:rPr lang="en-US" dirty="0" smtClean="0"/>
              <a:t>and checking it is a location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30</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 y="2133600"/>
            <a:ext cx="90505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442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Location Data</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31</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990600"/>
            <a:ext cx="92392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624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onPostExecute</a:t>
            </a:r>
            <a:endParaRPr lang="en-US" dirty="0"/>
          </a:p>
        </p:txBody>
      </p:sp>
      <p:sp>
        <p:nvSpPr>
          <p:cNvPr id="3" name="Content Placeholder 2"/>
          <p:cNvSpPr>
            <a:spLocks noGrp="1"/>
          </p:cNvSpPr>
          <p:nvPr>
            <p:ph idx="1"/>
          </p:nvPr>
        </p:nvSpPr>
        <p:spPr/>
        <p:txBody>
          <a:bodyPr/>
          <a:lstStyle/>
          <a:p>
            <a:r>
              <a:rPr lang="en-US" dirty="0" smtClean="0"/>
              <a:t>Send the city, state, and country data to the listener</a:t>
            </a:r>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32</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 y="2766391"/>
            <a:ext cx="910362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92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ReadForecastTask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Similar in nature to </a:t>
            </a:r>
            <a:r>
              <a:rPr lang="en-US" dirty="0" err="1" smtClean="0"/>
              <a:t>ReadLocationTask</a:t>
            </a:r>
            <a:r>
              <a:rPr lang="en-US" dirty="0" smtClean="0"/>
              <a:t>, but different </a:t>
            </a:r>
            <a:r>
              <a:rPr lang="en-US" dirty="0" err="1" smtClean="0"/>
              <a:t>url</a:t>
            </a:r>
            <a:r>
              <a:rPr lang="en-US" dirty="0" smtClean="0"/>
              <a:t> for different data</a:t>
            </a:r>
          </a:p>
          <a:p>
            <a:r>
              <a:rPr lang="en-US" dirty="0"/>
              <a:t>{"</a:t>
            </a:r>
            <a:r>
              <a:rPr lang="en-US" dirty="0" err="1"/>
              <a:t>forecastHourlyList</a:t>
            </a:r>
            <a:r>
              <a:rPr lang="en-US" dirty="0" smtClean="0"/>
              <a:t>":</a:t>
            </a:r>
            <a:br>
              <a:rPr lang="en-US" dirty="0" smtClean="0"/>
            </a:br>
            <a:r>
              <a:rPr lang="en-US" dirty="0" smtClean="0"/>
              <a:t>[{"</a:t>
            </a:r>
            <a:r>
              <a:rPr lang="en-US" dirty="0"/>
              <a:t>chancePrecip":"10","dateTime":1332882000000</a:t>
            </a:r>
            <a:r>
              <a:rPr lang="en-US" dirty="0" smtClean="0"/>
              <a:t>,</a:t>
            </a:r>
            <a:br>
              <a:rPr lang="en-US" dirty="0" smtClean="0"/>
            </a:br>
            <a:r>
              <a:rPr lang="en-US" dirty="0" smtClean="0"/>
              <a:t>"</a:t>
            </a:r>
            <a:r>
              <a:rPr lang="en-US" dirty="0"/>
              <a:t>desc":"</a:t>
            </a:r>
            <a:r>
              <a:rPr lang="en-US" dirty="0" smtClean="0"/>
              <a:t>PartlyCloudy</a:t>
            </a:r>
            <a:r>
              <a:rPr lang="en-US" dirty="0"/>
              <a:t>","dewPoint":64,"feelsLike":73</a:t>
            </a:r>
            <a:r>
              <a:rPr lang="en-US" dirty="0" smtClean="0"/>
              <a:t>,</a:t>
            </a:r>
            <a:br>
              <a:rPr lang="en-US" dirty="0" smtClean="0"/>
            </a:br>
            <a:r>
              <a:rPr lang="en-US" dirty="0" smtClean="0"/>
              <a:t>"</a:t>
            </a:r>
            <a:r>
              <a:rPr lang="en-US" dirty="0"/>
              <a:t>feelsLikeLabel":"</a:t>
            </a:r>
            <a:r>
              <a:rPr lang="en-US" dirty="0" smtClean="0"/>
              <a:t>Heat Index</a:t>
            </a:r>
            <a:r>
              <a:rPr lang="en-US" dirty="0"/>
              <a:t>","humidity":"74</a:t>
            </a:r>
            <a:r>
              <a:rPr lang="en-US" dirty="0" smtClean="0"/>
              <a:t>",</a:t>
            </a:r>
            <a:br>
              <a:rPr lang="en-US" dirty="0" smtClean="0"/>
            </a:br>
            <a:r>
              <a:rPr lang="en-US" dirty="0" smtClean="0"/>
              <a:t>"</a:t>
            </a:r>
            <a:r>
              <a:rPr lang="en-US" dirty="0"/>
              <a:t>icon":"cond002","skyCover":null</a:t>
            </a:r>
            <a:r>
              <a:rPr lang="en-US" dirty="0" smtClean="0"/>
              <a:t>,</a:t>
            </a:r>
            <a:br>
              <a:rPr lang="en-US" dirty="0" smtClean="0"/>
            </a:br>
            <a:r>
              <a:rPr lang="en-US" dirty="0" smtClean="0"/>
              <a:t>"</a:t>
            </a:r>
            <a:r>
              <a:rPr lang="en-US" dirty="0"/>
              <a:t>temperature":73,"windDir":null,"windSpeed":10</a:t>
            </a:r>
            <a:r>
              <a:rPr lang="en-US" dirty="0" smtClean="0"/>
              <a:t>},</a:t>
            </a:r>
            <a:br>
              <a:rPr lang="en-US" dirty="0" smtClean="0"/>
            </a:br>
            <a:r>
              <a:rPr lang="en-US" dirty="0" smtClean="0"/>
              <a:t>{"</a:t>
            </a:r>
            <a:r>
              <a:rPr lang="en-US" dirty="0"/>
              <a:t>chancePrecip":"10","dateTime":1332885600000</a:t>
            </a:r>
            <a:r>
              <a:rPr lang="en-US" dirty="0" smtClean="0"/>
              <a:t>,</a:t>
            </a:r>
            <a:br>
              <a:rPr lang="en-US" dirty="0" smtClean="0"/>
            </a:br>
            <a:r>
              <a:rPr lang="en-US" dirty="0" smtClean="0"/>
              <a:t>"</a:t>
            </a:r>
            <a:r>
              <a:rPr lang="en-US" dirty="0"/>
              <a:t>desc":"Partly Cloudy","dewPoint":64,"feelsLike":70</a:t>
            </a:r>
            <a:r>
              <a:rPr lang="en-US" dirty="0" smtClean="0"/>
              <a:t>,</a:t>
            </a:r>
            <a:br>
              <a:rPr lang="en-US" dirty="0" smtClean="0"/>
            </a:br>
            <a:r>
              <a:rPr lang="en-US" dirty="0" smtClean="0"/>
              <a:t>"</a:t>
            </a:r>
            <a:r>
              <a:rPr lang="en-US" dirty="0"/>
              <a:t>feelsLikeLabel":"Heat Index","humidity":"81</a:t>
            </a:r>
            <a:r>
              <a:rPr lang="en-US" dirty="0" smtClean="0"/>
              <a:t>",</a:t>
            </a:r>
            <a:br>
              <a:rPr lang="en-US" dirty="0" smtClean="0"/>
            </a:br>
            <a:r>
              <a:rPr lang="en-US" dirty="0" smtClean="0"/>
              <a:t>"</a:t>
            </a:r>
            <a:r>
              <a:rPr lang="en-US" dirty="0"/>
              <a:t>icon":"cond002","skyCover":null</a:t>
            </a:r>
            <a:r>
              <a:rPr lang="en-US" dirty="0" smtClean="0"/>
              <a:t>,</a:t>
            </a:r>
            <a:br>
              <a:rPr lang="en-US" dirty="0" smtClean="0"/>
            </a:br>
            <a:r>
              <a:rPr lang="en-US" dirty="0" smtClean="0"/>
              <a:t>"</a:t>
            </a:r>
            <a:r>
              <a:rPr lang="en-US" dirty="0"/>
              <a:t>temperature":70,"windDir":null,"windSpeed":11</a:t>
            </a:r>
            <a:r>
              <a:rPr lang="en-US" dirty="0" smtClean="0"/>
              <a:t>},</a:t>
            </a:r>
          </a:p>
          <a:p>
            <a:r>
              <a:rPr lang="en-US" dirty="0" smtClean="0"/>
              <a:t>and on for another 158 hours</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33</a:t>
            </a:fld>
            <a:endParaRPr lang="en-US"/>
          </a:p>
        </p:txBody>
      </p:sp>
      <p:sp>
        <p:nvSpPr>
          <p:cNvPr id="5" name="Oval 4"/>
          <p:cNvSpPr/>
          <p:nvPr/>
        </p:nvSpPr>
        <p:spPr>
          <a:xfrm>
            <a:off x="685800" y="3200400"/>
            <a:ext cx="2895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965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ReadForecastTask</a:t>
            </a:r>
            <a:endParaRPr lang="en-US" dirty="0"/>
          </a:p>
        </p:txBody>
      </p:sp>
      <p:sp>
        <p:nvSpPr>
          <p:cNvPr id="3" name="Content Placeholder 2"/>
          <p:cNvSpPr>
            <a:spLocks noGrp="1"/>
          </p:cNvSpPr>
          <p:nvPr>
            <p:ph idx="1"/>
          </p:nvPr>
        </p:nvSpPr>
        <p:spPr>
          <a:xfrm>
            <a:off x="76200" y="838200"/>
            <a:ext cx="9144000" cy="5211763"/>
          </a:xfrm>
        </p:spPr>
        <p:txBody>
          <a:bodyPr/>
          <a:lstStyle/>
          <a:p>
            <a:r>
              <a:rPr lang="en-US" dirty="0" smtClean="0"/>
              <a:t>Also downloads image for current condition</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34</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41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63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 Obtained From WeatherBug</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35</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3305175" cy="284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69435"/>
            <a:ext cx="3092116"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190999"/>
            <a:ext cx="2549588" cy="229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240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ReadFiveDayForecastTask</a:t>
            </a:r>
            <a:endParaRPr lang="en-US" dirty="0"/>
          </a:p>
        </p:txBody>
      </p:sp>
      <p:sp>
        <p:nvSpPr>
          <p:cNvPr id="3" name="Content Placeholder 2"/>
          <p:cNvSpPr>
            <a:spLocks noGrp="1"/>
          </p:cNvSpPr>
          <p:nvPr>
            <p:ph idx="1"/>
          </p:nvPr>
        </p:nvSpPr>
        <p:spPr>
          <a:xfrm>
            <a:off x="9939" y="887550"/>
            <a:ext cx="8686800" cy="6808650"/>
          </a:xfrm>
        </p:spPr>
        <p:txBody>
          <a:bodyPr>
            <a:noAutofit/>
          </a:bodyPr>
          <a:lstStyle/>
          <a:p>
            <a:r>
              <a:rPr lang="en-US" sz="2800" dirty="0" smtClean="0"/>
              <a:t>{"dateTime":1332892800000,</a:t>
            </a:r>
            <a:br>
              <a:rPr lang="en-US" sz="2800" dirty="0" smtClean="0"/>
            </a:br>
            <a:r>
              <a:rPr lang="en-US" sz="2800" dirty="0" smtClean="0"/>
              <a:t>"</a:t>
            </a:r>
            <a:r>
              <a:rPr lang="en-US" sz="2800" dirty="0" err="1" smtClean="0"/>
              <a:t>dayDesc</a:t>
            </a:r>
            <a:r>
              <a:rPr lang="en-US" sz="2800" dirty="0" smtClean="0"/>
              <a:t>":"Partly Cloudy","dayIcon":"cond003",</a:t>
            </a:r>
            <a:br>
              <a:rPr lang="en-US" sz="2800" dirty="0" smtClean="0"/>
            </a:br>
            <a:r>
              <a:rPr lang="en-US" sz="2800" dirty="0" smtClean="0"/>
              <a:t>"</a:t>
            </a:r>
            <a:r>
              <a:rPr lang="en-US" sz="2800" dirty="0" err="1" smtClean="0"/>
              <a:t>dayPred</a:t>
            </a:r>
            <a:r>
              <a:rPr lang="en-US" sz="2800" dirty="0" smtClean="0"/>
              <a:t>":"Cloudy in the morning...becoming partly cloudy. Patchy fog in the morning. Highs 61 to 66. Light winds becoming west 15 mph with gusts to 25 mph in the afternoon.",</a:t>
            </a:r>
            <a:br>
              <a:rPr lang="en-US" sz="2800" dirty="0" smtClean="0"/>
            </a:br>
            <a:r>
              <a:rPr lang="en-US" sz="2800" dirty="0" smtClean="0"/>
              <a:t>"</a:t>
            </a:r>
            <a:r>
              <a:rPr lang="en-US" sz="2800" dirty="0" err="1" smtClean="0"/>
              <a:t>dayTitle</a:t>
            </a:r>
            <a:r>
              <a:rPr lang="en-US" sz="2800" dirty="0" smtClean="0"/>
              <a:t>":"Wednesday","</a:t>
            </a:r>
            <a:r>
              <a:rPr lang="en-US" sz="2800" dirty="0" err="1" smtClean="0"/>
              <a:t>hasDay</a:t>
            </a:r>
            <a:r>
              <a:rPr lang="en-US" sz="2800" dirty="0" smtClean="0"/>
              <a:t>":true,</a:t>
            </a:r>
            <a:br>
              <a:rPr lang="en-US" sz="2800" dirty="0" smtClean="0"/>
            </a:br>
            <a:r>
              <a:rPr lang="en-US" sz="2800" dirty="0" smtClean="0"/>
              <a:t>"hasNight":true,"high":"66","hourly":null,"low":"54","nightDesc":"Drizzle","nightIcon":"cond162",</a:t>
            </a:r>
            <a:br>
              <a:rPr lang="en-US" sz="2800" dirty="0" smtClean="0"/>
            </a:br>
            <a:r>
              <a:rPr lang="en-US" sz="2800" dirty="0" smtClean="0"/>
              <a:t>"</a:t>
            </a:r>
            <a:r>
              <a:rPr lang="en-US" sz="2800" dirty="0" err="1" smtClean="0"/>
              <a:t>nightPred</a:t>
            </a:r>
            <a:r>
              <a:rPr lang="en-US" sz="2800" dirty="0" smtClean="0"/>
              <a:t>":"Partly cloudy in the evening...becoming cloudy. Patchy fog and patchy drizzle overnight. Lows 49 to 55. Areas of winds northwest 15 to 20 mph with gusts to 25 mph in the evening becoming light.",</a:t>
            </a:r>
            <a:br>
              <a:rPr lang="en-US" sz="2800" dirty="0" smtClean="0"/>
            </a:br>
            <a:r>
              <a:rPr lang="en-US" sz="2800" dirty="0" smtClean="0"/>
              <a:t>"</a:t>
            </a:r>
            <a:r>
              <a:rPr lang="en-US" sz="2800" dirty="0" err="1" smtClean="0"/>
              <a:t>nightTitle</a:t>
            </a:r>
            <a:r>
              <a:rPr lang="en-US" sz="2800" dirty="0" smtClean="0"/>
              <a:t>":"</a:t>
            </a:r>
            <a:r>
              <a:rPr lang="en-US" sz="2800" dirty="0" err="1" smtClean="0"/>
              <a:t>WednesdayNight</a:t>
            </a:r>
            <a:r>
              <a:rPr lang="en-US" sz="2800" dirty="0" smtClean="0"/>
              <a:t>","</a:t>
            </a:r>
            <a:r>
              <a:rPr lang="en-US" sz="2800" dirty="0" err="1" smtClean="0"/>
              <a:t>title":"Wednesday</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DF43637C-DFDA-4D48-8BAD-E22581FA0542}" type="slidenum">
              <a:rPr lang="en-US" smtClean="0"/>
              <a:t>36</a:t>
            </a:fld>
            <a:endParaRPr lang="en-US"/>
          </a:p>
        </p:txBody>
      </p:sp>
    </p:spTree>
    <p:extLst>
      <p:ext uri="{BB962C8B-B14F-4D97-AF65-F5344CB8AC3E}">
        <p14:creationId xmlns:p14="http://schemas.microsoft.com/office/powerpoint/2010/main" val="137070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Data</a:t>
            </a:r>
            <a:endParaRPr lang="en-US" dirty="0"/>
          </a:p>
        </p:txBody>
      </p:sp>
      <p:sp>
        <p:nvSpPr>
          <p:cNvPr id="3" name="Content Placeholder 2"/>
          <p:cNvSpPr>
            <a:spLocks noGrp="1"/>
          </p:cNvSpPr>
          <p:nvPr>
            <p:ph idx="1"/>
          </p:nvPr>
        </p:nvSpPr>
        <p:spPr/>
        <p:txBody>
          <a:bodyPr/>
          <a:lstStyle/>
          <a:p>
            <a:r>
              <a:rPr lang="en-US" dirty="0" smtClean="0"/>
              <a:t>App does not try and display all data, just chooses "most important"</a:t>
            </a:r>
          </a:p>
          <a:p>
            <a:r>
              <a:rPr lang="en-US" dirty="0" smtClean="0"/>
              <a:t>icon</a:t>
            </a:r>
          </a:p>
          <a:p>
            <a:r>
              <a:rPr lang="en-US" dirty="0" smtClean="0"/>
              <a:t>day of week</a:t>
            </a:r>
          </a:p>
          <a:p>
            <a:r>
              <a:rPr lang="en-US" dirty="0" smtClean="0"/>
              <a:t>day prediction</a:t>
            </a:r>
          </a:p>
          <a:p>
            <a:r>
              <a:rPr lang="en-US" dirty="0" smtClean="0"/>
              <a:t>high temp</a:t>
            </a:r>
          </a:p>
          <a:p>
            <a:r>
              <a:rPr lang="en-US" dirty="0" smtClean="0"/>
              <a:t>low temp</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37</a:t>
            </a:fld>
            <a:endParaRPr lang="en-US"/>
          </a:p>
        </p:txBody>
      </p:sp>
    </p:spTree>
    <p:extLst>
      <p:ext uri="{BB962C8B-B14F-4D97-AF65-F5344CB8AC3E}">
        <p14:creationId xmlns:p14="http://schemas.microsoft.com/office/powerpoint/2010/main" val="36647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Simple app to view and navigate web pages - demo </a:t>
            </a:r>
            <a:r>
              <a:rPr lang="en-US" dirty="0" err="1" smtClean="0"/>
              <a:t>WebView</a:t>
            </a:r>
            <a:r>
              <a:rPr lang="en-US" dirty="0" smtClean="0"/>
              <a:t> class</a:t>
            </a:r>
          </a:p>
          <a:p>
            <a:r>
              <a:rPr lang="en-US" dirty="0" smtClean="0"/>
              <a:t>res/layout/main.xml</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880872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12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r>
              <a:rPr lang="en-US" dirty="0" smtClean="0"/>
              <a:t> Activity</a:t>
            </a:r>
            <a:endParaRPr lang="en-US" dirty="0"/>
          </a:p>
        </p:txBody>
      </p:sp>
      <p:sp>
        <p:nvSpPr>
          <p:cNvPr id="3" name="Content Placeholder 2"/>
          <p:cNvSpPr>
            <a:spLocks noGrp="1"/>
          </p:cNvSpPr>
          <p:nvPr>
            <p:ph idx="1"/>
          </p:nvPr>
        </p:nvSpPr>
        <p:spPr/>
        <p:txBody>
          <a:bodyPr/>
          <a:lstStyle/>
          <a:p>
            <a:r>
              <a:rPr lang="en-US" dirty="0" smtClean="0"/>
              <a:t>override </a:t>
            </a:r>
            <a:r>
              <a:rPr lang="en-US" dirty="0" err="1" smtClean="0"/>
              <a:t>onCreate</a:t>
            </a:r>
            <a:endParaRPr lang="en-US" dirty="0" smtClean="0"/>
          </a:p>
          <a:p>
            <a:r>
              <a:rPr lang="en-US" dirty="0" smtClean="0"/>
              <a:t>go to UT mobile site</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4943"/>
            <a:ext cx="8458200" cy="419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36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WebView</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Must add permission for app to use Internet</a:t>
            </a:r>
          </a:p>
          <a:p>
            <a:r>
              <a:rPr lang="en-US" dirty="0" smtClean="0"/>
              <a:t>Also change style so no title bar</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6903"/>
            <a:ext cx="7543800" cy="399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38200" y="4724400"/>
            <a:ext cx="73914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71600" y="6530008"/>
            <a:ext cx="64008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87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Result</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340335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173307"/>
            <a:ext cx="2905066" cy="451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14800" y="1219200"/>
            <a:ext cx="4985339" cy="954107"/>
          </a:xfrm>
          <a:prstGeom prst="rect">
            <a:avLst/>
          </a:prstGeom>
          <a:noFill/>
        </p:spPr>
        <p:txBody>
          <a:bodyPr wrap="none" rtlCol="0">
            <a:spAutoFit/>
          </a:bodyPr>
          <a:lstStyle/>
          <a:p>
            <a:r>
              <a:rPr lang="en-US" sz="2800" dirty="0" smtClean="0"/>
              <a:t>Clicking link actually leads to the </a:t>
            </a:r>
            <a:br>
              <a:rPr lang="en-US" sz="2800" dirty="0" smtClean="0"/>
            </a:br>
            <a:r>
              <a:rPr lang="en-US" sz="2800" dirty="0" smtClean="0"/>
              <a:t>default Android browser</a:t>
            </a:r>
            <a:endParaRPr lang="en-US" sz="2800" dirty="0"/>
          </a:p>
        </p:txBody>
      </p:sp>
    </p:spTree>
    <p:extLst>
      <p:ext uri="{BB962C8B-B14F-4D97-AF65-F5344CB8AC3E}">
        <p14:creationId xmlns:p14="http://schemas.microsoft.com/office/powerpoint/2010/main" val="342953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URL Requests</a:t>
            </a:r>
            <a:endParaRPr lang="en-US" dirty="0"/>
          </a:p>
        </p:txBody>
      </p:sp>
      <p:sp>
        <p:nvSpPr>
          <p:cNvPr id="3" name="Content Placeholder 2"/>
          <p:cNvSpPr>
            <a:spLocks noGrp="1"/>
          </p:cNvSpPr>
          <p:nvPr>
            <p:ph idx="1"/>
          </p:nvPr>
        </p:nvSpPr>
        <p:spPr/>
        <p:txBody>
          <a:bodyPr/>
          <a:lstStyle/>
          <a:p>
            <a:r>
              <a:rPr lang="en-US" dirty="0" smtClean="0"/>
              <a:t>To enable activity to handle its own URL requests create an inner class that extends </a:t>
            </a:r>
            <a:r>
              <a:rPr lang="en-US" dirty="0" err="1" smtClean="0"/>
              <a:t>WebViewClient</a:t>
            </a:r>
            <a:endParaRPr lang="en-US" dirty="0" smtClean="0"/>
          </a:p>
          <a:p>
            <a:endParaRPr lang="en-US" dirty="0"/>
          </a:p>
          <a:p>
            <a:endParaRPr lang="en-US" dirty="0" smtClean="0"/>
          </a:p>
          <a:p>
            <a:endParaRPr lang="en-US" dirty="0"/>
          </a:p>
          <a:p>
            <a:r>
              <a:rPr lang="en-US" dirty="0" smtClean="0"/>
              <a:t>set client for </a:t>
            </a:r>
            <a:r>
              <a:rPr lang="en-US" dirty="0" err="1" smtClean="0"/>
              <a:t>mWebView</a:t>
            </a:r>
            <a:endParaRPr lang="en-US" dirty="0" smtClean="0"/>
          </a:p>
          <a:p>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2819400"/>
            <a:ext cx="758613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 y="5638800"/>
            <a:ext cx="922331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42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a:t>
            </a:r>
            <a:endParaRPr lang="en-US" dirty="0"/>
          </a:p>
        </p:txBody>
      </p:sp>
      <p:sp>
        <p:nvSpPr>
          <p:cNvPr id="3" name="Content Placeholder 2"/>
          <p:cNvSpPr>
            <a:spLocks noGrp="1"/>
          </p:cNvSpPr>
          <p:nvPr>
            <p:ph idx="1"/>
          </p:nvPr>
        </p:nvSpPr>
        <p:spPr>
          <a:xfrm>
            <a:off x="457200" y="990600"/>
            <a:ext cx="8229600" cy="5211763"/>
          </a:xfrm>
        </p:spPr>
        <p:txBody>
          <a:bodyPr/>
          <a:lstStyle/>
          <a:p>
            <a:r>
              <a:rPr lang="en-US" dirty="0" smtClean="0"/>
              <a:t>Making previous changes disables the back button</a:t>
            </a:r>
          </a:p>
          <a:p>
            <a:r>
              <a:rPr lang="en-US" dirty="0" smtClean="0"/>
              <a:t>Must override </a:t>
            </a:r>
            <a:r>
              <a:rPr lang="en-US" dirty="0" err="1" smtClean="0"/>
              <a:t>onKey</a:t>
            </a:r>
            <a:r>
              <a:rPr lang="en-US" dirty="0" smtClean="0"/>
              <a:t> down method</a:t>
            </a:r>
          </a:p>
          <a:p>
            <a:r>
              <a:rPr lang="en-US" dirty="0" smtClean="0"/>
              <a:t>Use </a:t>
            </a:r>
            <a:r>
              <a:rPr lang="en-US" dirty="0" err="1" smtClean="0"/>
              <a:t>WebView</a:t>
            </a:r>
            <a:r>
              <a:rPr lang="en-US" dirty="0" smtClean="0"/>
              <a:t> object </a:t>
            </a:r>
            <a:r>
              <a:rPr lang="en-US" smtClean="0"/>
              <a:t>to </a:t>
            </a:r>
            <a:r>
              <a:rPr lang="en-US" smtClean="0"/>
              <a:t>see if </a:t>
            </a:r>
            <a:r>
              <a:rPr lang="en-US" dirty="0" smtClean="0"/>
              <a:t>possible to go back</a:t>
            </a:r>
            <a:endParaRPr lang="en-US" dirty="0"/>
          </a:p>
        </p:txBody>
      </p:sp>
      <p:sp>
        <p:nvSpPr>
          <p:cNvPr id="4" name="Slide Number Placeholder 3"/>
          <p:cNvSpPr>
            <a:spLocks noGrp="1"/>
          </p:cNvSpPr>
          <p:nvPr>
            <p:ph type="sldNum" sz="quarter" idx="12"/>
          </p:nvPr>
        </p:nvSpPr>
        <p:spPr/>
        <p:txBody>
          <a:bodyPr/>
          <a:lstStyle/>
          <a:p>
            <a:fld id="{DF43637C-DFDA-4D48-8BAD-E22581FA0542}" type="slidenum">
              <a:rPr lang="en-US" smtClean="0"/>
              <a:t>9</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09" y="4055722"/>
            <a:ext cx="8763000" cy="2875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55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6566</TotalTime>
  <Words>843</Words>
  <Application>Microsoft Office PowerPoint</Application>
  <PresentationFormat>On-screen Show (4:3)</PresentationFormat>
  <Paragraphs>182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CS378 - Mobile Computing</vt:lpstr>
      <vt:lpstr>WebView</vt:lpstr>
      <vt:lpstr>WebView</vt:lpstr>
      <vt:lpstr>WebView Example</vt:lpstr>
      <vt:lpstr>WebView Activity</vt:lpstr>
      <vt:lpstr>WebView Example</vt:lpstr>
      <vt:lpstr>Current Result</vt:lpstr>
      <vt:lpstr>Handling URL Requests</vt:lpstr>
      <vt:lpstr>Navigating</vt:lpstr>
      <vt:lpstr>Using Built In Browser</vt:lpstr>
      <vt:lpstr>More on WebView</vt:lpstr>
      <vt:lpstr>Web Services</vt:lpstr>
      <vt:lpstr>Web Services Sources</vt:lpstr>
      <vt:lpstr>WeatherBug Example</vt:lpstr>
      <vt:lpstr>WeatherBug API</vt:lpstr>
      <vt:lpstr>WeatherView App - Current</vt:lpstr>
      <vt:lpstr>WeatherView App - Five Day</vt:lpstr>
      <vt:lpstr>Use of API</vt:lpstr>
      <vt:lpstr>WeatherBug Web Services</vt:lpstr>
      <vt:lpstr>Tasks</vt:lpstr>
      <vt:lpstr>AsynchTask</vt:lpstr>
      <vt:lpstr>ReadLocationTask</vt:lpstr>
      <vt:lpstr>ReadLocationTask - doInBackground</vt:lpstr>
      <vt:lpstr>JSON</vt:lpstr>
      <vt:lpstr>JSON Format</vt:lpstr>
      <vt:lpstr>JSON Format</vt:lpstr>
      <vt:lpstr>JSON Examples</vt:lpstr>
      <vt:lpstr>Results For ReadLocationTask</vt:lpstr>
      <vt:lpstr>Parsing JSON</vt:lpstr>
      <vt:lpstr>Creating JsonReader</vt:lpstr>
      <vt:lpstr>Reading Location Data</vt:lpstr>
      <vt:lpstr>onPostExecute</vt:lpstr>
      <vt:lpstr>ReadForecastTask</vt:lpstr>
      <vt:lpstr>ReadForecastTask</vt:lpstr>
      <vt:lpstr>Icons Obtained From WeatherBug</vt:lpstr>
      <vt:lpstr>ReadFiveDayForecastTask</vt:lpstr>
      <vt:lpstr>Displaying Data</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Michael D. Scott</cp:lastModifiedBy>
  <cp:revision>245</cp:revision>
  <cp:lastPrinted>2012-01-30T16:00:04Z</cp:lastPrinted>
  <dcterms:created xsi:type="dcterms:W3CDTF">2012-01-17T18:47:14Z</dcterms:created>
  <dcterms:modified xsi:type="dcterms:W3CDTF">2012-03-28T23:01:42Z</dcterms:modified>
</cp:coreProperties>
</file>