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6" r:id="rId3"/>
    <p:sldId id="268" r:id="rId4"/>
    <p:sldId id="273" r:id="rId5"/>
    <p:sldId id="257" r:id="rId6"/>
    <p:sldId id="258" r:id="rId7"/>
    <p:sldId id="260" r:id="rId8"/>
    <p:sldId id="261" r:id="rId9"/>
    <p:sldId id="259" r:id="rId10"/>
    <p:sldId id="262" r:id="rId11"/>
    <p:sldId id="263" r:id="rId12"/>
    <p:sldId id="264" r:id="rId13"/>
    <p:sldId id="265" r:id="rId14"/>
    <p:sldId id="267" r:id="rId15"/>
    <p:sldId id="284" r:id="rId16"/>
    <p:sldId id="285" r:id="rId17"/>
    <p:sldId id="269" r:id="rId18"/>
    <p:sldId id="270" r:id="rId19"/>
    <p:sldId id="286" r:id="rId20"/>
    <p:sldId id="271" r:id="rId21"/>
    <p:sldId id="275" r:id="rId22"/>
    <p:sldId id="278" r:id="rId23"/>
    <p:sldId id="279" r:id="rId24"/>
    <p:sldId id="280" r:id="rId25"/>
    <p:sldId id="288" r:id="rId26"/>
    <p:sldId id="287" r:id="rId27"/>
    <p:sldId id="272" r:id="rId28"/>
    <p:sldId id="277" r:id="rId29"/>
    <p:sldId id="274" r:id="rId30"/>
    <p:sldId id="281" r:id="rId31"/>
    <p:sldId id="282" r:id="rId32"/>
    <p:sldId id="283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433" autoAdjust="0"/>
    <p:restoredTop sz="78705" autoAdjust="0"/>
  </p:normalViewPr>
  <p:slideViewPr>
    <p:cSldViewPr>
      <p:cViewPr varScale="1">
        <p:scale>
          <a:sx n="92" d="100"/>
          <a:sy n="92" d="100"/>
        </p:scale>
        <p:origin x="-20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10/10/2012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10/10/2012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10/10/2012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10/10/2012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10/10/2012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10/10/2012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xkcd.com/407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xkcd.com/80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7526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Location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User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accuracy easily within 5 - 10 meters</a:t>
            </a:r>
          </a:p>
          <a:p>
            <a:r>
              <a:rPr lang="en-US" dirty="0" smtClean="0"/>
              <a:t>precision requires accuracy of clocks and timing signal on the order of 20 nanoseconds</a:t>
            </a:r>
          </a:p>
          <a:p>
            <a:r>
              <a:rPr lang="en-US" dirty="0"/>
              <a:t>the Special and General theories of Relativity must be taken into account to achieve the </a:t>
            </a:r>
            <a:r>
              <a:rPr lang="en-US" dirty="0" smtClean="0"/>
              <a:t>desired accuracy</a:t>
            </a:r>
          </a:p>
          <a:p>
            <a:r>
              <a:rPr lang="en-US" dirty="0" smtClean="0"/>
              <a:t>Special relativity predicts clocks on satellites go slower, on the order of 10 microseconds per day</a:t>
            </a:r>
          </a:p>
          <a:p>
            <a:r>
              <a:rPr lang="en-US" dirty="0" smtClean="0"/>
              <a:t>General relativity predicts the mass of the earth will also have an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4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848600" cy="598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GPS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229600" cy="5211763"/>
          </a:xfrm>
        </p:spPr>
        <p:txBody>
          <a:bodyPr/>
          <a:lstStyle/>
          <a:p>
            <a:r>
              <a:rPr lang="en-US" dirty="0" smtClean="0"/>
              <a:t>Selective Availability: intentional degradation of signals for civilian use</a:t>
            </a:r>
          </a:p>
          <a:p>
            <a:pPr lvl="1"/>
            <a:r>
              <a:rPr lang="en-US" dirty="0" smtClean="0"/>
              <a:t>ended </a:t>
            </a:r>
            <a:br>
              <a:rPr lang="en-US" dirty="0" smtClean="0"/>
            </a:br>
            <a:r>
              <a:rPr lang="en-US" dirty="0" smtClean="0"/>
              <a:t>in 2000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6930928" cy="499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41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civilian GPS: aka SPS</a:t>
            </a:r>
          </a:p>
          <a:p>
            <a:r>
              <a:rPr lang="en-US" dirty="0" smtClean="0"/>
              <a:t>military GPS: aka PPS</a:t>
            </a:r>
          </a:p>
          <a:p>
            <a:r>
              <a:rPr lang="en-US" dirty="0" smtClean="0"/>
              <a:t>military broadcasts on two frequencies, civilian only one</a:t>
            </a:r>
          </a:p>
          <a:p>
            <a:r>
              <a:rPr lang="en-US" dirty="0"/>
              <a:t>"This means military users can perform </a:t>
            </a:r>
            <a:r>
              <a:rPr lang="en-US" i="1" dirty="0" err="1"/>
              <a:t>ionospheric</a:t>
            </a:r>
            <a:r>
              <a:rPr lang="en-US" i="1" dirty="0"/>
              <a:t> correction,</a:t>
            </a:r>
            <a:r>
              <a:rPr lang="en-US" dirty="0"/>
              <a:t> a technique that reduces radio degradation caused by the Earth's atmosphere. With less degradation, PPS provides better accuracy than the basic SPS. 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and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5715000" cy="5211763"/>
          </a:xfrm>
        </p:spPr>
        <p:txBody>
          <a:bodyPr/>
          <a:lstStyle/>
          <a:p>
            <a:r>
              <a:rPr lang="en-US" dirty="0" smtClean="0"/>
              <a:t>Obtaining User Location</a:t>
            </a:r>
          </a:p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most accurate but,</a:t>
            </a:r>
          </a:p>
          <a:p>
            <a:pPr lvl="1"/>
            <a:r>
              <a:rPr lang="en-US" dirty="0" smtClean="0"/>
              <a:t>only works OUTDOORS</a:t>
            </a:r>
          </a:p>
          <a:p>
            <a:pPr lvl="1"/>
            <a:r>
              <a:rPr lang="en-US" dirty="0" smtClean="0"/>
              <a:t>quickly consumes battery power</a:t>
            </a:r>
          </a:p>
          <a:p>
            <a:pPr lvl="1"/>
            <a:r>
              <a:rPr lang="en-US" dirty="0" smtClean="0"/>
              <a:t>delay in acquiring satellites or </a:t>
            </a:r>
            <a:r>
              <a:rPr lang="en-US" dirty="0"/>
              <a:t>re- acquiring </a:t>
            </a:r>
            <a:r>
              <a:rPr lang="en-US" dirty="0" smtClean="0"/>
              <a:t>if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914400"/>
            <a:ext cx="2905125" cy="312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249" y="4048962"/>
            <a:ext cx="3521351" cy="281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6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Wi-Fi Fix 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2837"/>
            <a:ext cx="5029200" cy="5592763"/>
          </a:xfrm>
        </p:spPr>
        <p:txBody>
          <a:bodyPr>
            <a:normAutofit/>
          </a:bodyPr>
          <a:lstStyle/>
          <a:p>
            <a:r>
              <a:rPr lang="en-US" dirty="0" smtClean="0"/>
              <a:t>Use to use </a:t>
            </a:r>
            <a:r>
              <a:rPr lang="en-US" dirty="0" err="1" smtClean="0"/>
              <a:t>StreetView</a:t>
            </a:r>
            <a:r>
              <a:rPr lang="en-US" dirty="0" smtClean="0"/>
              <a:t> cars</a:t>
            </a:r>
          </a:p>
          <a:p>
            <a:r>
              <a:rPr lang="en-US" dirty="0" smtClean="0"/>
              <a:t>Now, use the devices themselves to map locations to </a:t>
            </a:r>
            <a:r>
              <a:rPr lang="en-US" dirty="0" err="1" smtClean="0"/>
              <a:t>wi-fi</a:t>
            </a:r>
            <a:r>
              <a:rPr lang="en-US" dirty="0" smtClean="0"/>
              <a:t> spots</a:t>
            </a:r>
          </a:p>
          <a:p>
            <a:r>
              <a:rPr lang="en-US" dirty="0" smtClean="0"/>
              <a:t>Apple and Microsoft do the same thing</a:t>
            </a:r>
          </a:p>
          <a:p>
            <a:r>
              <a:rPr lang="en-US" dirty="0" smtClean="0"/>
              <a:t>default on </a:t>
            </a:r>
            <a:r>
              <a:rPr lang="en-US" dirty="0" err="1" smtClean="0"/>
              <a:t>dev</a:t>
            </a:r>
            <a:r>
              <a:rPr lang="en-US" dirty="0" smtClean="0"/>
              <a:t> phones was checked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238" y="990600"/>
            <a:ext cx="430638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 Location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66957"/>
            <a:ext cx="5334000" cy="569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3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Add appropriate permission to AndroidManifest.xml</a:t>
            </a:r>
          </a:p>
          <a:p>
            <a:r>
              <a:rPr lang="en-US" dirty="0" smtClean="0"/>
              <a:t>Get instance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LocationManager</a:t>
            </a:r>
            <a:r>
              <a:rPr lang="en-US" dirty="0" smtClean="0"/>
              <a:t>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getSystemService</a:t>
            </a:r>
            <a:r>
              <a:rPr lang="en-US" dirty="0" smtClean="0"/>
              <a:t> method using LOCATION_SERVICE</a:t>
            </a:r>
          </a:p>
          <a:p>
            <a:r>
              <a:rPr lang="en-US" dirty="0" smtClean="0"/>
              <a:t>Choose location provider (from all providers or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getBestProvider</a:t>
            </a:r>
            <a:r>
              <a:rPr lang="en-US" dirty="0" smtClean="0"/>
              <a:t> method)</a:t>
            </a:r>
          </a:p>
          <a:p>
            <a:r>
              <a:rPr lang="en-US" dirty="0" smtClean="0"/>
              <a:t>Implement 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LocationListener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requestLocationUpdates</a:t>
            </a:r>
            <a:r>
              <a:rPr lang="en-US" dirty="0" smtClean="0"/>
              <a:t> method with chosen provider so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LocationListener</a:t>
            </a:r>
            <a:r>
              <a:rPr lang="en-US" dirty="0" smtClean="0"/>
              <a:t> start receiving location information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User Permission in manifest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Options: ACCESS_FINE_LOCATION or ACCESS_COARSE_LOCATION</a:t>
            </a:r>
          </a:p>
          <a:p>
            <a:r>
              <a:rPr lang="en-US" dirty="0" smtClean="0"/>
              <a:t>ACCESS_COARSE_LOCATION for use of NETWORK_PROVIDER using  cell-ID and Wi-Fi</a:t>
            </a:r>
          </a:p>
          <a:p>
            <a:r>
              <a:rPr lang="en-US" dirty="0" smtClean="0"/>
              <a:t>ACCESS_FINE_LOCATION: GPS or NETWORK_PROVIDER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9" y="1371600"/>
            <a:ext cx="944879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addition to request permissions the AndroidManifest.xml file can list features the app uses.</a:t>
            </a:r>
          </a:p>
          <a:p>
            <a:r>
              <a:rPr lang="en-US" dirty="0" smtClean="0"/>
              <a:t>Google Play uses these tags to filter applications for users</a:t>
            </a:r>
          </a:p>
          <a:p>
            <a:r>
              <a:rPr lang="en-US" dirty="0" smtClean="0"/>
              <a:t>examples of features: </a:t>
            </a:r>
            <a:r>
              <a:rPr lang="en-US" dirty="0" err="1" smtClean="0"/>
              <a:t>bluetooth</a:t>
            </a:r>
            <a:r>
              <a:rPr lang="en-US" dirty="0" smtClean="0"/>
              <a:t>, camera, location, network, microphone, </a:t>
            </a:r>
            <a:r>
              <a:rPr lang="en-US" dirty="0" err="1" smtClean="0"/>
              <a:t>nfc</a:t>
            </a:r>
            <a:r>
              <a:rPr lang="en-US" dirty="0" smtClean="0"/>
              <a:t> (near field communication), sensors, and 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91200"/>
            <a:ext cx="915811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Cheap GPS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  <p:pic>
        <p:nvPicPr>
          <p:cNvPr id="819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00433"/>
            <a:ext cx="8065167" cy="494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82286" y="6182380"/>
            <a:ext cx="3366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http://xkcd.com/407/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6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Location Manager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4" y="2133600"/>
            <a:ext cx="9223664" cy="213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1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Location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to demonstrate capabilities</a:t>
            </a:r>
          </a:p>
          <a:p>
            <a:r>
              <a:rPr lang="en-US" dirty="0" smtClean="0"/>
              <a:t>After setting up listener show all providers</a:t>
            </a:r>
          </a:p>
          <a:p>
            <a:r>
              <a:rPr lang="en-US" dirty="0" err="1" smtClean="0"/>
              <a:t>mgr</a:t>
            </a:r>
            <a:r>
              <a:rPr lang="en-US" dirty="0" smtClean="0"/>
              <a:t> is </a:t>
            </a:r>
            <a:r>
              <a:rPr lang="en-US" dirty="0" err="1" smtClean="0"/>
              <a:t>LocationManager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57600"/>
            <a:ext cx="8954386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1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Location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343400" cy="5211763"/>
          </a:xfrm>
        </p:spPr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enabled</a:t>
            </a:r>
          </a:p>
          <a:p>
            <a:r>
              <a:rPr lang="en-US" dirty="0" smtClean="0"/>
              <a:t>accuracy</a:t>
            </a:r>
          </a:p>
          <a:p>
            <a:r>
              <a:rPr lang="en-US" dirty="0" smtClean="0"/>
              <a:t>power requirements</a:t>
            </a:r>
          </a:p>
          <a:p>
            <a:r>
              <a:rPr lang="en-US" dirty="0" smtClean="0"/>
              <a:t>monetary cost</a:t>
            </a:r>
          </a:p>
          <a:p>
            <a:r>
              <a:rPr lang="en-US" dirty="0" smtClean="0"/>
              <a:t>requires cell</a:t>
            </a:r>
          </a:p>
          <a:p>
            <a:r>
              <a:rPr lang="en-US" dirty="0" smtClean="0"/>
              <a:t>requires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84785" y="1143000"/>
            <a:ext cx="43434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requires satellite</a:t>
            </a:r>
          </a:p>
          <a:p>
            <a:r>
              <a:rPr lang="en-US" dirty="0" smtClean="0"/>
              <a:t>supports altitude</a:t>
            </a:r>
          </a:p>
          <a:p>
            <a:r>
              <a:rPr lang="en-US" dirty="0" smtClean="0"/>
              <a:t>supports bearing</a:t>
            </a:r>
          </a:p>
          <a:p>
            <a:r>
              <a:rPr lang="en-US" dirty="0" smtClean="0"/>
              <a:t>supports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8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2837"/>
            <a:ext cx="8229600" cy="5211763"/>
          </a:xfrm>
        </p:spPr>
        <p:txBody>
          <a:bodyPr/>
          <a:lstStyle/>
          <a:p>
            <a:r>
              <a:rPr lang="en-US" dirty="0" smtClean="0"/>
              <a:t>direction</a:t>
            </a:r>
          </a:p>
          <a:p>
            <a:r>
              <a:rPr lang="en-US" dirty="0" smtClean="0"/>
              <a:t>360 degrees</a:t>
            </a:r>
          </a:p>
          <a:p>
            <a:r>
              <a:rPr lang="en-US" dirty="0" smtClean="0"/>
              <a:t>degrees east of north</a:t>
            </a:r>
          </a:p>
          <a:p>
            <a:r>
              <a:rPr lang="en-US" dirty="0" smtClean="0"/>
              <a:t>0 = north</a:t>
            </a:r>
          </a:p>
          <a:p>
            <a:r>
              <a:rPr lang="en-US" dirty="0" smtClean="0"/>
              <a:t>90 = east</a:t>
            </a:r>
          </a:p>
          <a:p>
            <a:r>
              <a:rPr lang="en-US" dirty="0" smtClean="0"/>
              <a:t>180 = south</a:t>
            </a:r>
          </a:p>
          <a:p>
            <a:r>
              <a:rPr lang="en-US" dirty="0" smtClean="0"/>
              <a:t>270 = west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4388427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81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4191000" cy="5211763"/>
          </a:xfrm>
        </p:spPr>
        <p:txBody>
          <a:bodyPr/>
          <a:lstStyle/>
          <a:p>
            <a:r>
              <a:rPr lang="en-US" dirty="0" smtClean="0"/>
              <a:t>network (</a:t>
            </a:r>
            <a:r>
              <a:rPr lang="en-US" dirty="0" err="1" smtClean="0"/>
              <a:t>wifi</a:t>
            </a:r>
            <a:r>
              <a:rPr lang="en-US" dirty="0" smtClean="0"/>
              <a:t> and cell tower id)</a:t>
            </a:r>
          </a:p>
          <a:p>
            <a:r>
              <a:rPr lang="en-US" dirty="0" err="1" smtClean="0"/>
              <a:t>gps</a:t>
            </a:r>
            <a:endParaRPr lang="en-US" dirty="0" smtClean="0"/>
          </a:p>
          <a:p>
            <a:r>
              <a:rPr lang="en-US" dirty="0" smtClean="0"/>
              <a:t>passive</a:t>
            </a:r>
          </a:p>
          <a:p>
            <a:pPr lvl="1"/>
            <a:r>
              <a:rPr lang="en-US" dirty="0" smtClean="0"/>
              <a:t>use location updates requested by other applications or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24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28"/>
          <a:stretch/>
        </p:blipFill>
        <p:spPr bwMode="auto">
          <a:xfrm>
            <a:off x="4191000" y="990600"/>
            <a:ext cx="4939748" cy="577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Phones (no cell service)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09148"/>
              </p:ext>
            </p:extLst>
          </p:nvPr>
        </p:nvGraphicFramePr>
        <p:xfrm>
          <a:off x="228600" y="1219200"/>
          <a:ext cx="8610600" cy="5105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2152650"/>
                <a:gridCol w="2152650"/>
                <a:gridCol w="2152650"/>
              </a:tblGrid>
              <a:tr h="46412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</a:t>
                      </a:r>
                      <a:endParaRPr lang="en-US" dirty="0"/>
                    </a:p>
                  </a:txBody>
                  <a:tcPr/>
                </a:tc>
              </a:tr>
              <a:tr h="464127">
                <a:tc>
                  <a:txBody>
                    <a:bodyPr/>
                    <a:lstStyle/>
                    <a:p>
                      <a:r>
                        <a:rPr lang="en-US" dirty="0" smtClean="0"/>
                        <a:t>enabled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64127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coarse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fine</a:t>
                      </a:r>
                      <a:endParaRPr lang="en-US" dirty="0"/>
                    </a:p>
                  </a:txBody>
                  <a:tcPr/>
                </a:tc>
              </a:tr>
              <a:tr h="464127">
                <a:tc>
                  <a:txBody>
                    <a:bodyPr/>
                    <a:lstStyle/>
                    <a:p>
                      <a:r>
                        <a:rPr lang="en-US" dirty="0" smtClean="0"/>
                        <a:t>power req.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464127">
                <a:tc>
                  <a:txBody>
                    <a:bodyPr/>
                    <a:lstStyle/>
                    <a:p>
                      <a:r>
                        <a:rPr lang="en-US" dirty="0" smtClean="0"/>
                        <a:t>monetary</a:t>
                      </a:r>
                      <a:r>
                        <a:rPr lang="en-US" baseline="0" dirty="0" smtClean="0"/>
                        <a:t>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64127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464127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true?</a:t>
                      </a:r>
                      <a:endParaRPr lang="en-US" dirty="0"/>
                    </a:p>
                  </a:txBody>
                  <a:tcPr/>
                </a:tc>
              </a:tr>
              <a:tr h="464127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satellite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64127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altitude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64127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bearing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464127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supports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-3429000" y="1905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requires satellite</a:t>
            </a:r>
          </a:p>
          <a:p>
            <a:r>
              <a:rPr lang="en-US" dirty="0"/>
              <a:t>supports altitude</a:t>
            </a:r>
          </a:p>
          <a:p>
            <a:r>
              <a:rPr lang="en-US" dirty="0"/>
              <a:t>supports bearing</a:t>
            </a:r>
          </a:p>
          <a:p>
            <a:r>
              <a:rPr lang="en-US" dirty="0"/>
              <a:t>supports speed</a:t>
            </a:r>
          </a:p>
        </p:txBody>
      </p:sp>
    </p:spTree>
    <p:extLst>
      <p:ext uri="{BB962C8B-B14F-4D97-AF65-F5344CB8AC3E}">
        <p14:creationId xmlns:p14="http://schemas.microsoft.com/office/powerpoint/2010/main" val="132386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LocationListener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class that implements </a:t>
            </a:r>
            <a:r>
              <a:rPr lang="en-US" dirty="0" err="1"/>
              <a:t>LocationListener</a:t>
            </a:r>
            <a:r>
              <a:rPr lang="en-US" dirty="0"/>
              <a:t>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7992374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918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Obtaining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Register the </a:t>
            </a:r>
            <a:r>
              <a:rPr lang="en-US" dirty="0" err="1" smtClean="0"/>
              <a:t>LocationListener</a:t>
            </a:r>
            <a:r>
              <a:rPr lang="en-US" dirty="0" smtClean="0"/>
              <a:t> to receive location updates</a:t>
            </a:r>
          </a:p>
          <a:p>
            <a:r>
              <a:rPr lang="en-US" dirty="0" err="1"/>
              <a:t>locationManager.requestLocationUpdates</a:t>
            </a:r>
            <a:r>
              <a:rPr lang="en-US" dirty="0"/>
              <a:t>(</a:t>
            </a:r>
            <a:r>
              <a:rPr lang="en-US" dirty="0" err="1"/>
              <a:t>LocationManager.NETWORK_PROVIDER</a:t>
            </a:r>
            <a:r>
              <a:rPr lang="en-US" dirty="0"/>
              <a:t>, </a:t>
            </a:r>
            <a:r>
              <a:rPr lang="en-US" dirty="0" smtClean="0"/>
              <a:t>15000, 10, </a:t>
            </a:r>
            <a:r>
              <a:rPr lang="en-US" dirty="0" err="1"/>
              <a:t>locationListener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provider: name of provider to register with</a:t>
            </a:r>
          </a:p>
          <a:p>
            <a:pPr lvl="1"/>
            <a:r>
              <a:rPr lang="en-US" dirty="0" err="1" smtClean="0"/>
              <a:t>minTime</a:t>
            </a:r>
            <a:r>
              <a:rPr lang="en-US" dirty="0"/>
              <a:t>: the minimum time interval for notifications, in milliseconds. </a:t>
            </a:r>
            <a:r>
              <a:rPr lang="en-US" dirty="0" smtClean="0"/>
              <a:t>only a </a:t>
            </a:r>
            <a:r>
              <a:rPr lang="en-US" dirty="0"/>
              <a:t>hint to conserve power, and actual time between location updates may be greater or lesser than this value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minDistance</a:t>
            </a:r>
            <a:r>
              <a:rPr lang="en-US" dirty="0" smtClean="0"/>
              <a:t>: min distance interval for notifications in meters</a:t>
            </a:r>
          </a:p>
          <a:p>
            <a:pPr lvl="1"/>
            <a:r>
              <a:rPr lang="en-US" dirty="0" smtClean="0"/>
              <a:t>the listener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requestLocationUpdates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on arguments</a:t>
            </a:r>
          </a:p>
          <a:p>
            <a:r>
              <a:rPr lang="en-US" dirty="0" smtClean="0"/>
              <a:t>0 for </a:t>
            </a:r>
            <a:r>
              <a:rPr lang="en-US" dirty="0" err="1" smtClean="0"/>
              <a:t>minTime</a:t>
            </a:r>
            <a:r>
              <a:rPr lang="en-US" dirty="0" smtClean="0"/>
              <a:t> AND </a:t>
            </a:r>
            <a:r>
              <a:rPr lang="en-US" dirty="0" err="1" smtClean="0"/>
              <a:t>minDistance</a:t>
            </a:r>
            <a:r>
              <a:rPr lang="en-US" dirty="0" smtClean="0"/>
              <a:t> indicate obtain updates as frequently as possible</a:t>
            </a:r>
          </a:p>
          <a:p>
            <a:r>
              <a:rPr lang="en-US" dirty="0" smtClean="0"/>
              <a:t>for </a:t>
            </a:r>
            <a:r>
              <a:rPr lang="en-US" i="1" dirty="0" smtClean="0"/>
              <a:t>background services </a:t>
            </a:r>
            <a:r>
              <a:rPr lang="en-US" dirty="0" smtClean="0"/>
              <a:t>recommended </a:t>
            </a:r>
            <a:r>
              <a:rPr lang="en-US" dirty="0" err="1" smtClean="0"/>
              <a:t>minTime</a:t>
            </a:r>
            <a:r>
              <a:rPr lang="en-US" dirty="0" smtClean="0"/>
              <a:t> &gt;= 300,000 </a:t>
            </a:r>
            <a:r>
              <a:rPr lang="en-US" dirty="0" err="1" smtClean="0"/>
              <a:t>ms</a:t>
            </a:r>
            <a:r>
              <a:rPr lang="en-US" dirty="0"/>
              <a:t> </a:t>
            </a:r>
            <a:r>
              <a:rPr lang="en-US" dirty="0" smtClean="0"/>
              <a:t>to avoid consuming too much power with the GPS or Wi-Fi receivers</a:t>
            </a:r>
          </a:p>
          <a:p>
            <a:r>
              <a:rPr lang="en-US" dirty="0" smtClean="0"/>
              <a:t>300,000 </a:t>
            </a:r>
            <a:r>
              <a:rPr lang="en-US" dirty="0" err="1" smtClean="0"/>
              <a:t>ms</a:t>
            </a:r>
            <a:r>
              <a:rPr lang="en-US" dirty="0" smtClean="0"/>
              <a:t> = 5 minutes</a:t>
            </a:r>
          </a:p>
          <a:p>
            <a:r>
              <a:rPr lang="en-US" dirty="0" smtClean="0"/>
              <a:t>clearly less for apps in the foreground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Listener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" y="1143000"/>
            <a:ext cx="924824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83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and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</a:t>
            </a:r>
            <a:r>
              <a:rPr lang="en-US" dirty="0" smtClean="0"/>
              <a:t>for Android device include:</a:t>
            </a:r>
          </a:p>
          <a:p>
            <a:r>
              <a:rPr lang="en-US" dirty="0" smtClean="0"/>
              <a:t>GPS</a:t>
            </a:r>
          </a:p>
          <a:p>
            <a:r>
              <a:rPr lang="en-US" dirty="0" smtClean="0"/>
              <a:t>cell-ID (cell tower)</a:t>
            </a:r>
            <a:endParaRPr lang="en-US" dirty="0" smtClean="0"/>
          </a:p>
          <a:p>
            <a:r>
              <a:rPr lang="en-US" dirty="0" smtClean="0"/>
              <a:t>Wi-Fi networks</a:t>
            </a:r>
          </a:p>
          <a:p>
            <a:r>
              <a:rPr lang="en-US" dirty="0" smtClean="0"/>
              <a:t>Android can use GPS and the Network Location Provider which combines cell-ID and Wi-Fi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76130"/>
            <a:ext cx="4572000" cy="568187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onLocationChange</a:t>
            </a:r>
            <a:r>
              <a:rPr lang="en-US" dirty="0" smtClean="0"/>
              <a:t> method in the </a:t>
            </a:r>
            <a:r>
              <a:rPr lang="en-US" dirty="0" err="1" smtClean="0"/>
              <a:t>LocationListener</a:t>
            </a:r>
            <a:r>
              <a:rPr lang="en-US" dirty="0" smtClean="0"/>
              <a:t> receives Location objects</a:t>
            </a:r>
          </a:p>
          <a:p>
            <a:r>
              <a:rPr lang="en-US" dirty="0" err="1" smtClean="0"/>
              <a:t>toString</a:t>
            </a:r>
            <a:r>
              <a:rPr lang="en-US" dirty="0" smtClean="0"/>
              <a:t> shown</a:t>
            </a:r>
          </a:p>
          <a:p>
            <a:r>
              <a:rPr lang="en-US" dirty="0" smtClean="0"/>
              <a:t>latitude, longitude, timestamp, possibly altitude, speed, and bearing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30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63"/>
          <a:stretch/>
        </p:blipFill>
        <p:spPr bwMode="auto">
          <a:xfrm>
            <a:off x="4572000" y="1143000"/>
            <a:ext cx="4572000" cy="561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4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Sample GPS Locations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31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05437"/>
            <a:ext cx="5638800" cy="355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2964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units for altitude and accuracy: meters</a:t>
            </a:r>
          </a:p>
          <a:p>
            <a:r>
              <a:rPr lang="en-US" dirty="0" smtClean="0"/>
              <a:t>units for speed: meters / sec</a:t>
            </a:r>
          </a:p>
          <a:p>
            <a:r>
              <a:rPr lang="en-US" dirty="0" smtClean="0"/>
              <a:t>units </a:t>
            </a:r>
            <a:r>
              <a:rPr lang="en-US" dirty="0"/>
              <a:t>for time: UTC </a:t>
            </a:r>
            <a:r>
              <a:rPr lang="en-US" dirty="0" smtClean="0"/>
              <a:t>(coordinated universal time) time </a:t>
            </a:r>
            <a:r>
              <a:rPr lang="en-US" dirty="0"/>
              <a:t>of this fix, in milliseconds since January 1, 1970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 Date class</a:t>
            </a:r>
            <a:br>
              <a:rPr lang="en-US" dirty="0" smtClean="0"/>
            </a:br>
            <a:r>
              <a:rPr lang="en-US" dirty="0" smtClean="0"/>
              <a:t>has constructor</a:t>
            </a:r>
            <a:br>
              <a:rPr lang="en-US" dirty="0" smtClean="0"/>
            </a:br>
            <a:r>
              <a:rPr lang="en-US" dirty="0" smtClean="0"/>
              <a:t>that accepts </a:t>
            </a:r>
            <a:br>
              <a:rPr lang="en-US" dirty="0" smtClean="0"/>
            </a:br>
            <a:r>
              <a:rPr lang="en-US" dirty="0" smtClean="0"/>
              <a:t>UTC </a:t>
            </a:r>
          </a:p>
        </p:txBody>
      </p:sp>
    </p:spTree>
    <p:extLst>
      <p:ext uri="{BB962C8B-B14F-4D97-AF65-F5344CB8AC3E}">
        <p14:creationId xmlns:p14="http://schemas.microsoft.com/office/powerpoint/2010/main" val="24780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GPS Locations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32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216111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8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Location aware applications</a:t>
            </a:r>
          </a:p>
          <a:p>
            <a:pPr lvl="1"/>
            <a:r>
              <a:rPr lang="en-US" dirty="0" smtClean="0"/>
              <a:t>compelling? better information to user?</a:t>
            </a:r>
          </a:p>
          <a:p>
            <a:r>
              <a:rPr lang="en-US" dirty="0" smtClean="0"/>
              <a:t>GPS -&gt; slow, only works outdoors, consumes lots of power, very accurate</a:t>
            </a:r>
          </a:p>
          <a:p>
            <a:r>
              <a:rPr lang="en-US" dirty="0" smtClean="0"/>
              <a:t>Network -&gt; fast, works indoor and outdoor, uses less power, less accurate</a:t>
            </a:r>
          </a:p>
          <a:p>
            <a:r>
              <a:rPr lang="en-US" dirty="0" smtClean="0"/>
              <a:t>Issues: multiple sources (cell id, </a:t>
            </a:r>
            <a:r>
              <a:rPr lang="en-US" dirty="0" err="1" smtClean="0"/>
              <a:t>wifi</a:t>
            </a:r>
            <a:r>
              <a:rPr lang="en-US" dirty="0" smtClean="0"/>
              <a:t>, </a:t>
            </a:r>
            <a:r>
              <a:rPr lang="en-US" dirty="0" err="1" smtClean="0"/>
              <a:t>gps</a:t>
            </a:r>
            <a:r>
              <a:rPr lang="en-US" dirty="0" smtClean="0"/>
              <a:t>), user movement, accuracy of locations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73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Getting a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211763"/>
          </a:xfrm>
        </p:spPr>
        <p:txBody>
          <a:bodyPr/>
          <a:lstStyle/>
          <a:p>
            <a:r>
              <a:rPr lang="en-US" dirty="0" smtClean="0"/>
              <a:t>Some applications (driving directions, sport tracking) require constant location data</a:t>
            </a:r>
          </a:p>
          <a:p>
            <a:pPr lvl="1"/>
            <a:r>
              <a:rPr lang="en-US" dirty="0" smtClean="0"/>
              <a:t>using battery is expected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13577"/>
            <a:ext cx="5105400" cy="3727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284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Location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Many location aware applications do not need a constant stream of location updates</a:t>
            </a:r>
          </a:p>
          <a:p>
            <a:r>
              <a:rPr lang="en-US" dirty="0" smtClean="0"/>
              <a:t>Obtaining location pattern: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Start application.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Sometime later, start listening for updates from desired location providers.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Maintain a "current best estimate" of location by filtering out new, but less accurate fixes.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Stop listening for location updates.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Take advantage of the last best location estimate.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6400800"/>
            <a:ext cx="656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http://developer.android.com/guide/topics/location/strategies.html</a:t>
            </a:r>
          </a:p>
        </p:txBody>
      </p:sp>
    </p:spTree>
    <p:extLst>
      <p:ext uri="{BB962C8B-B14F-4D97-AF65-F5344CB8AC3E}">
        <p14:creationId xmlns:p14="http://schemas.microsoft.com/office/powerpoint/2010/main" val="768736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Timeline for getting location based on pattern described: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0" y="2819400"/>
            <a:ext cx="908753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960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Known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Recall, application is part of a larger system</a:t>
            </a:r>
          </a:p>
          <a:p>
            <a:r>
              <a:rPr lang="en-US" dirty="0" smtClean="0"/>
              <a:t>other applications may have asked for location and we can use those locations via the </a:t>
            </a:r>
            <a:r>
              <a:rPr lang="en-US" dirty="0" err="1" smtClean="0"/>
              <a:t>LocationManager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446" y="4038600"/>
            <a:ext cx="9353248" cy="260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974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Best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recent location, may not be the most accurate</a:t>
            </a:r>
          </a:p>
          <a:p>
            <a:r>
              <a:rPr lang="en-US" dirty="0" smtClean="0"/>
              <a:t>Evaluating a location</a:t>
            </a:r>
          </a:p>
          <a:p>
            <a:pPr lvl="1"/>
            <a:r>
              <a:rPr lang="en-US" dirty="0" smtClean="0"/>
              <a:t>how long has it been since the current best estimate?</a:t>
            </a:r>
          </a:p>
          <a:p>
            <a:pPr lvl="1"/>
            <a:r>
              <a:rPr lang="en-US" dirty="0" smtClean="0"/>
              <a:t>is the accuracy of the new location update better than the best estimate?</a:t>
            </a:r>
          </a:p>
          <a:p>
            <a:pPr lvl="1"/>
            <a:r>
              <a:rPr lang="en-US" dirty="0" smtClean="0"/>
              <a:t>what is the source of the location? which do you trust more?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37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LocationManager</a:t>
            </a:r>
            <a:r>
              <a:rPr lang="en-US" dirty="0" smtClean="0"/>
              <a:t> - Useful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addProximityAlert</a:t>
            </a:r>
            <a:r>
              <a:rPr lang="en-US" sz="2800" dirty="0" smtClean="0"/>
              <a:t>(double </a:t>
            </a:r>
            <a:r>
              <a:rPr lang="en-US" sz="2800" dirty="0"/>
              <a:t>latitude, double longitude, float radius, long expiration, </a:t>
            </a:r>
            <a:r>
              <a:rPr lang="en-US" sz="2800" dirty="0" err="1"/>
              <a:t>PendingIntent</a:t>
            </a:r>
            <a:r>
              <a:rPr lang="en-US" sz="2800" dirty="0"/>
              <a:t> intent) </a:t>
            </a:r>
            <a:endParaRPr lang="en-US" sz="2800" dirty="0" smtClean="0"/>
          </a:p>
          <a:p>
            <a:pPr lvl="1"/>
            <a:r>
              <a:rPr lang="en-US" sz="2400" dirty="0" smtClean="0"/>
              <a:t>Sets </a:t>
            </a:r>
            <a:r>
              <a:rPr lang="en-US" sz="2400" dirty="0"/>
              <a:t>a proximity alert for the location given by the position (latitude, longitude) and the given radius</a:t>
            </a:r>
            <a:r>
              <a:rPr lang="en-US" sz="2400" dirty="0" smtClean="0"/>
              <a:t>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List&lt;String&gt; </a:t>
            </a:r>
            <a:r>
              <a:rPr lang="en-US" sz="2800" dirty="0" err="1" smtClean="0"/>
              <a:t>getAllProviders</a:t>
            </a:r>
            <a:r>
              <a:rPr lang="en-US" sz="2800" dirty="0" smtClean="0"/>
              <a:t>()</a:t>
            </a:r>
          </a:p>
          <a:p>
            <a:pPr lvl="1"/>
            <a:r>
              <a:rPr lang="en-US" sz="2400" dirty="0" smtClean="0"/>
              <a:t>Returns </a:t>
            </a:r>
            <a:r>
              <a:rPr lang="en-US" sz="2400" dirty="0"/>
              <a:t>a list of the names of all known location providers</a:t>
            </a:r>
            <a:r>
              <a:rPr lang="en-US" sz="2400" dirty="0" smtClean="0"/>
              <a:t>.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Location </a:t>
            </a:r>
            <a:r>
              <a:rPr lang="en-US" sz="2800" dirty="0" err="1" smtClean="0"/>
              <a:t>getLastKnownLocation</a:t>
            </a:r>
            <a:r>
              <a:rPr lang="en-US" sz="2800" dirty="0" smtClean="0"/>
              <a:t>(String </a:t>
            </a:r>
            <a:r>
              <a:rPr lang="en-US" sz="2800" dirty="0"/>
              <a:t>provider)</a:t>
            </a:r>
          </a:p>
          <a:p>
            <a:pPr lvl="1"/>
            <a:r>
              <a:rPr lang="en-US" sz="2400" dirty="0"/>
              <a:t>Returns a Location indicating the data from the last known location fix obtained from the given provider.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Location, Location,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2837"/>
            <a:ext cx="39624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Dead reckoning</a:t>
            </a:r>
          </a:p>
          <a:p>
            <a:r>
              <a:rPr lang="en-US" dirty="0" smtClean="0"/>
              <a:t>radar fix</a:t>
            </a:r>
          </a:p>
          <a:p>
            <a:r>
              <a:rPr lang="en-US" dirty="0" smtClean="0"/>
              <a:t>visual fix</a:t>
            </a:r>
          </a:p>
          <a:p>
            <a:r>
              <a:rPr lang="en-US" dirty="0" smtClean="0"/>
              <a:t>Loran</a:t>
            </a:r>
          </a:p>
          <a:p>
            <a:r>
              <a:rPr lang="en-US" dirty="0" smtClean="0"/>
              <a:t>Omega</a:t>
            </a:r>
          </a:p>
          <a:p>
            <a:r>
              <a:rPr lang="en-US" dirty="0" err="1" smtClean="0"/>
              <a:t>Navsat</a:t>
            </a:r>
            <a:endParaRPr lang="en-US" dirty="0" smtClean="0"/>
          </a:p>
          <a:p>
            <a:r>
              <a:rPr lang="en-US" dirty="0" smtClean="0"/>
              <a:t>GPS</a:t>
            </a:r>
          </a:p>
          <a:p>
            <a:r>
              <a:rPr lang="en-US" dirty="0" smtClean="0"/>
              <a:t>Active Sonar</a:t>
            </a:r>
          </a:p>
          <a:p>
            <a:r>
              <a:rPr lang="en-US" dirty="0" smtClean="0"/>
              <a:t>Inertial Navigation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762000"/>
            <a:ext cx="4343400" cy="347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593689"/>
            <a:ext cx="4495800" cy="327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5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Positioning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7391400" cy="5211763"/>
          </a:xfrm>
        </p:spPr>
        <p:txBody>
          <a:bodyPr/>
          <a:lstStyle/>
          <a:p>
            <a:r>
              <a:rPr lang="en-US" dirty="0" smtClean="0"/>
              <a:t>GPS</a:t>
            </a:r>
          </a:p>
          <a:p>
            <a:r>
              <a:rPr lang="en-US" dirty="0" smtClean="0"/>
              <a:t>US System that provides position, navigation, and timing</a:t>
            </a:r>
          </a:p>
          <a:p>
            <a:r>
              <a:rPr lang="en-US" dirty="0" smtClean="0"/>
              <a:t>Space Segment, Control Segment, User Segment</a:t>
            </a:r>
          </a:p>
          <a:p>
            <a:r>
              <a:rPr lang="en-US" dirty="0" smtClean="0"/>
              <a:t>US Air Force develops, maintains, and operates the space segment and control segment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066799"/>
            <a:ext cx="2362200" cy="234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5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Space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65532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24 core satellites </a:t>
            </a:r>
          </a:p>
          <a:p>
            <a:r>
              <a:rPr lang="en-US" dirty="0" smtClean="0"/>
              <a:t>medium earth orbit, 20k km above the earth</a:t>
            </a:r>
          </a:p>
          <a:p>
            <a:r>
              <a:rPr lang="en-US" dirty="0" smtClean="0"/>
              <a:t>6 orbital planes with 4 </a:t>
            </a:r>
            <a:br>
              <a:rPr lang="en-US" dirty="0" smtClean="0"/>
            </a:br>
            <a:r>
              <a:rPr lang="en-US" dirty="0" smtClean="0"/>
              <a:t>satellites each</a:t>
            </a:r>
          </a:p>
          <a:p>
            <a:r>
              <a:rPr lang="en-US" dirty="0" smtClean="0"/>
              <a:t>generally 4 satellites in line</a:t>
            </a:r>
            <a:br>
              <a:rPr lang="en-US" dirty="0" smtClean="0"/>
            </a:br>
            <a:r>
              <a:rPr lang="en-US" dirty="0" smtClean="0"/>
              <a:t>of sight at any spot on the </a:t>
            </a:r>
            <a:br>
              <a:rPr lang="en-US" dirty="0" smtClean="0"/>
            </a:br>
            <a:r>
              <a:rPr lang="en-US" dirty="0" smtClean="0"/>
              <a:t>earth</a:t>
            </a:r>
          </a:p>
          <a:p>
            <a:r>
              <a:rPr lang="en-US" dirty="0" smtClean="0"/>
              <a:t>recently upgraded to 27 </a:t>
            </a:r>
            <a:r>
              <a:rPr lang="en-US" dirty="0" err="1" smtClean="0"/>
              <a:t>sats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2286000"/>
            <a:ext cx="34925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75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Space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12837"/>
            <a:ext cx="4953000" cy="5211763"/>
          </a:xfrm>
        </p:spPr>
        <p:txBody>
          <a:bodyPr>
            <a:normAutofit fontScale="92500"/>
          </a:bodyPr>
          <a:lstStyle/>
          <a:p>
            <a:r>
              <a:rPr lang="en-US" dirty="0"/>
              <a:t>satellites circle the earth twice a day</a:t>
            </a:r>
          </a:p>
          <a:p>
            <a:r>
              <a:rPr lang="en-US" dirty="0"/>
              <a:t>upgraded over time with different generations of </a:t>
            </a:r>
            <a:r>
              <a:rPr lang="en-US" dirty="0" smtClean="0"/>
              <a:t>satellites</a:t>
            </a:r>
          </a:p>
          <a:p>
            <a:r>
              <a:rPr lang="en-US" dirty="0" smtClean="0"/>
              <a:t>Current generation of satellites being developed by </a:t>
            </a:r>
            <a:r>
              <a:rPr lang="en-US" dirty="0"/>
              <a:t> </a:t>
            </a:r>
            <a:r>
              <a:rPr lang="en-US" dirty="0" smtClean="0"/>
              <a:t>Lockheed - Martin (FOCS)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86200"/>
            <a:ext cx="22669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66799"/>
            <a:ext cx="2290141" cy="229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3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Control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211763"/>
          </a:xfrm>
        </p:spPr>
        <p:txBody>
          <a:bodyPr/>
          <a:lstStyle/>
          <a:p>
            <a:r>
              <a:rPr lang="en-US" dirty="0" smtClean="0"/>
              <a:t>Ground facilities that </a:t>
            </a:r>
          </a:p>
          <a:p>
            <a:pPr lvl="1"/>
            <a:r>
              <a:rPr lang="en-US" dirty="0" smtClean="0"/>
              <a:t>monitor transmissions, perform analysis, and send commands and data to satellites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543800" cy="406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9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GPS </a:t>
            </a:r>
            <a:r>
              <a:rPr lang="en-US" dirty="0" smtClean="0"/>
              <a:t>User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914400"/>
            <a:ext cx="4953000" cy="5897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Onboard clocks with accuracy of 1 nanosecond (1 billionth of a second)</a:t>
            </a:r>
          </a:p>
          <a:p>
            <a:r>
              <a:rPr lang="en-US" dirty="0"/>
              <a:t>Satellites transmit one way </a:t>
            </a:r>
            <a:endParaRPr lang="en-US" dirty="0" smtClean="0"/>
          </a:p>
          <a:p>
            <a:r>
              <a:rPr lang="en-US" dirty="0" smtClean="0"/>
              <a:t>receiver calculates position and course by comparing time signals from multiple satellites with the known position of those satellites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90600"/>
            <a:ext cx="4191000" cy="5603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0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7050</TotalTime>
  <Words>1260</Words>
  <Application>Microsoft Office PowerPoint</Application>
  <PresentationFormat>On-screen Show (4:3)</PresentationFormat>
  <Paragraphs>269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CS378 - Mobile Computing</vt:lpstr>
      <vt:lpstr>Cheap GPS</vt:lpstr>
      <vt:lpstr>Android and Location</vt:lpstr>
      <vt:lpstr>Location, Location, Location</vt:lpstr>
      <vt:lpstr>Global Positioning System</vt:lpstr>
      <vt:lpstr>GPS Space Segment</vt:lpstr>
      <vt:lpstr>GPS Space Segment</vt:lpstr>
      <vt:lpstr>GPS Control Segment</vt:lpstr>
      <vt:lpstr>GPS User Segment</vt:lpstr>
      <vt:lpstr>GPS User Segment</vt:lpstr>
      <vt:lpstr>GPS Accuracy</vt:lpstr>
      <vt:lpstr>GPS Accuracy</vt:lpstr>
      <vt:lpstr>GPS Accuracy</vt:lpstr>
      <vt:lpstr>Android and Location</vt:lpstr>
      <vt:lpstr>How does Wi-Fi Fix Location?</vt:lpstr>
      <vt:lpstr>Google Location Services</vt:lpstr>
      <vt:lpstr>Finding Location</vt:lpstr>
      <vt:lpstr>AndroidManifest.xml</vt:lpstr>
      <vt:lpstr>Uses Features</vt:lpstr>
      <vt:lpstr>Location Manager</vt:lpstr>
      <vt:lpstr>Simple Location Program</vt:lpstr>
      <vt:lpstr>Properties of Location Providers</vt:lpstr>
      <vt:lpstr>Bearing</vt:lpstr>
      <vt:lpstr>Program Output</vt:lpstr>
      <vt:lpstr>dev Phones (no cell service)</vt:lpstr>
      <vt:lpstr>LocationListener</vt:lpstr>
      <vt:lpstr>Obtaining Locations</vt:lpstr>
      <vt:lpstr>requestLocationUpdates</vt:lpstr>
      <vt:lpstr>Location Listener</vt:lpstr>
      <vt:lpstr>Location Data</vt:lpstr>
      <vt:lpstr>Sample GPS Locations</vt:lpstr>
      <vt:lpstr>Sample GPS Locations</vt:lpstr>
      <vt:lpstr>Location Strategies</vt:lpstr>
      <vt:lpstr>Getting a Fix</vt:lpstr>
      <vt:lpstr>Periodic Location Updates</vt:lpstr>
      <vt:lpstr>Getting Location</vt:lpstr>
      <vt:lpstr>Last Known Location</vt:lpstr>
      <vt:lpstr>Current Best Estimate</vt:lpstr>
      <vt:lpstr>LocationManager - Useful Methods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287</cp:revision>
  <cp:lastPrinted>2012-01-30T16:00:04Z</cp:lastPrinted>
  <dcterms:created xsi:type="dcterms:W3CDTF">2012-01-17T18:47:14Z</dcterms:created>
  <dcterms:modified xsi:type="dcterms:W3CDTF">2012-10-10T18:52:33Z</dcterms:modified>
</cp:coreProperties>
</file>