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8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4" r:id="rId26"/>
    <p:sldId id="295" r:id="rId27"/>
    <p:sldId id="268" r:id="rId28"/>
    <p:sldId id="267" r:id="rId29"/>
    <p:sldId id="284" r:id="rId30"/>
    <p:sldId id="287" r:id="rId31"/>
    <p:sldId id="285" r:id="rId32"/>
    <p:sldId id="288" r:id="rId33"/>
    <p:sldId id="290" r:id="rId34"/>
    <p:sldId id="291" r:id="rId35"/>
    <p:sldId id="292" r:id="rId36"/>
    <p:sldId id="293" r:id="rId37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FC6F6324-372A-4A9A-BF42-DA2F65924F38}">
          <p14:sldIdLst>
            <p14:sldId id="269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4"/>
            <p14:sldId id="295"/>
            <p14:sldId id="268"/>
            <p14:sldId id="267"/>
            <p14:sldId id="284"/>
            <p14:sldId id="287"/>
            <p14:sldId id="285"/>
            <p14:sldId id="288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81" autoAdjust="0"/>
    <p:restoredTop sz="78705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10/12/2012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veloper.android.com/reference/android/Manifest.permi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ndroid/add-ons/google-apis/mapkey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publishing/app-signing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developer.android.com/reference/android/Manifest.permission.html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362200"/>
            <a:ext cx="883821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view for layout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8" y="1981200"/>
            <a:ext cx="866331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MapActivity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49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class that extends </a:t>
            </a:r>
            <a:r>
              <a:rPr lang="en-US" dirty="0" err="1" smtClean="0"/>
              <a:t>MapActivity</a:t>
            </a:r>
            <a:r>
              <a:rPr lang="en-US" dirty="0" smtClean="0"/>
              <a:t> instead of Activity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com.google.android.maps.MapActivity</a:t>
            </a:r>
            <a:r>
              <a:rPr lang="en-US" sz="2800" dirty="0" smtClean="0"/>
              <a:t>;</a:t>
            </a:r>
          </a:p>
          <a:p>
            <a:r>
              <a:rPr lang="en-US" dirty="0" smtClean="0"/>
              <a:t>must implement </a:t>
            </a:r>
            <a:r>
              <a:rPr lang="en-US" dirty="0" err="1" smtClean="0"/>
              <a:t>isRouteDisplayed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must return true if any kind of route (to be followed) is displayed, per terms of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169353" cy="164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9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</a:t>
            </a:r>
            <a:r>
              <a:rPr lang="en-US" dirty="0" err="1" smtClean="0"/>
              <a:t>Vars</a:t>
            </a:r>
            <a:r>
              <a:rPr lang="en-US" dirty="0" smtClean="0"/>
              <a:t> and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instance variables and initialize in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892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0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220200" cy="5211763"/>
          </a:xfrm>
        </p:spPr>
        <p:txBody>
          <a:bodyPr/>
          <a:lstStyle/>
          <a:p>
            <a:r>
              <a:rPr lang="en-US" dirty="0" smtClean="0"/>
              <a:t>Run app</a:t>
            </a:r>
          </a:p>
          <a:p>
            <a:r>
              <a:rPr lang="en-US" dirty="0" smtClean="0"/>
              <a:t>Displays map and allows panning and zooming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895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display map and allow interaction</a:t>
            </a:r>
          </a:p>
          <a:p>
            <a:r>
              <a:rPr lang="en-US" dirty="0" smtClean="0"/>
              <a:t>Customize with markers and overlays</a:t>
            </a:r>
          </a:p>
          <a:p>
            <a:r>
              <a:rPr lang="en-US" dirty="0" smtClean="0"/>
              <a:t>Overlays</a:t>
            </a:r>
          </a:p>
          <a:p>
            <a:pPr lvl="1"/>
            <a:r>
              <a:rPr lang="en-US" dirty="0" smtClean="0"/>
              <a:t>used to display information on top of map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ItemizedOverlay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ItemizedOverlay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9" y="1394012"/>
            <a:ext cx="875451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ItemizedOverlay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dirty="0" smtClean="0"/>
              <a:t>populate method will call </a:t>
            </a:r>
            <a:r>
              <a:rPr lang="en-US" dirty="0" err="1" smtClean="0"/>
              <a:t>createItem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createItem</a:t>
            </a:r>
            <a:r>
              <a:rPr lang="en-US" dirty="0" smtClean="0"/>
              <a:t> and return value from the ArrayList instance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define size method that returns number of overlay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610271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MapActivity</a:t>
            </a:r>
            <a:r>
              <a:rPr lang="en-US" dirty="0" smtClean="0"/>
              <a:t> create </a:t>
            </a:r>
            <a:r>
              <a:rPr lang="en-US" dirty="0" err="1" smtClean="0"/>
              <a:t>OverlayItem</a:t>
            </a:r>
            <a:endParaRPr lang="en-US" dirty="0"/>
          </a:p>
          <a:p>
            <a:r>
              <a:rPr lang="en-US" dirty="0" smtClean="0"/>
              <a:t>add to </a:t>
            </a:r>
            <a:r>
              <a:rPr lang="en-US" dirty="0" err="1" smtClean="0"/>
              <a:t>HelloItemizedOverlay</a:t>
            </a:r>
            <a:endParaRPr lang="en-US" dirty="0" smtClean="0"/>
          </a:p>
          <a:p>
            <a:r>
              <a:rPr lang="en-US" dirty="0" smtClean="0"/>
              <a:t>add to </a:t>
            </a:r>
            <a:r>
              <a:rPr lang="en-US" dirty="0" err="1" smtClean="0"/>
              <a:t>MapView</a:t>
            </a:r>
            <a:endParaRPr lang="en-US" dirty="0"/>
          </a:p>
          <a:p>
            <a:r>
              <a:rPr lang="en-US" dirty="0" smtClean="0"/>
              <a:t>Need a drawable for the marker</a:t>
            </a:r>
          </a:p>
          <a:p>
            <a:pPr lvl="1"/>
            <a:r>
              <a:rPr lang="en-US" dirty="0" smtClean="0"/>
              <a:t>res/drawable</a:t>
            </a:r>
          </a:p>
          <a:p>
            <a:pPr lvl="1"/>
            <a:r>
              <a:rPr lang="en-US" dirty="0" smtClean="0"/>
              <a:t>issues display gif</a:t>
            </a:r>
            <a:br>
              <a:rPr lang="en-US" dirty="0" smtClean="0"/>
            </a:br>
            <a:r>
              <a:rPr lang="en-US" dirty="0" smtClean="0"/>
              <a:t>format images</a:t>
            </a:r>
            <a:br>
              <a:rPr lang="en-US" dirty="0" smtClean="0"/>
            </a:br>
            <a:r>
              <a:rPr lang="en-US" dirty="0" smtClean="0"/>
              <a:t>on some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91000"/>
            <a:ext cx="3343276" cy="19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" y="1219200"/>
            <a:ext cx="911405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8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other web services requires an API key from Google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code.google.com/android/add-ons/google-apis/mapkey.html</a:t>
            </a:r>
            <a:endParaRPr lang="en-US" dirty="0" smtClean="0"/>
          </a:p>
          <a:p>
            <a:r>
              <a:rPr lang="en-US" dirty="0" smtClean="0"/>
              <a:t>required to use </a:t>
            </a:r>
            <a:r>
              <a:rPr lang="en-US" dirty="0" err="1" smtClean="0"/>
              <a:t>MapView</a:t>
            </a:r>
            <a:r>
              <a:rPr lang="en-US" dirty="0" smtClean="0"/>
              <a:t> class</a:t>
            </a:r>
            <a:endParaRPr lang="en-US" dirty="0"/>
          </a:p>
          <a:p>
            <a:r>
              <a:rPr lang="en-US" dirty="0" smtClean="0"/>
              <a:t>Must:</a:t>
            </a:r>
          </a:p>
          <a:p>
            <a:pPr lvl="1"/>
            <a:r>
              <a:rPr lang="en-US" dirty="0" smtClean="0"/>
              <a:t>Register the </a:t>
            </a:r>
            <a:r>
              <a:rPr lang="en-US" dirty="0"/>
              <a:t>MD5 fingerprint of the certificate </a:t>
            </a:r>
            <a:r>
              <a:rPr lang="en-US" dirty="0" smtClean="0"/>
              <a:t>used to </a:t>
            </a:r>
            <a:r>
              <a:rPr lang="en-US" dirty="0"/>
              <a:t>sign </a:t>
            </a:r>
            <a:r>
              <a:rPr lang="en-US" dirty="0" smtClean="0"/>
              <a:t>the application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 Adding a reference to the Maps API Key in each </a:t>
            </a:r>
            <a:r>
              <a:rPr lang="en-US" dirty="0" err="1" smtClean="0"/>
              <a:t>MapView</a:t>
            </a:r>
            <a:r>
              <a:rPr lang="en-US" dirty="0" smtClean="0"/>
              <a:t> (xml or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Overlay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GeoPoint</a:t>
            </a:r>
            <a:r>
              <a:rPr lang="en-US" dirty="0" smtClean="0"/>
              <a:t> and use these to create </a:t>
            </a:r>
            <a:r>
              <a:rPr lang="en-US" dirty="0" err="1" smtClean="0"/>
              <a:t>OverlayItems</a:t>
            </a:r>
            <a:endParaRPr lang="en-US" dirty="0" smtClean="0"/>
          </a:p>
          <a:p>
            <a:r>
              <a:rPr lang="en-US" dirty="0" err="1" smtClean="0"/>
              <a:t>GeoPoint</a:t>
            </a:r>
            <a:r>
              <a:rPr lang="en-US" dirty="0" smtClean="0"/>
              <a:t> based on </a:t>
            </a:r>
            <a:r>
              <a:rPr lang="en-US" dirty="0" err="1" smtClean="0"/>
              <a:t>microdegrees</a:t>
            </a:r>
            <a:endParaRPr lang="en-US" dirty="0" smtClean="0"/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 and long times 1,000,000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OverlayItems</a:t>
            </a:r>
            <a:r>
              <a:rPr lang="en-US" dirty="0" smtClean="0"/>
              <a:t> out of </a:t>
            </a:r>
            <a:r>
              <a:rPr lang="en-US" dirty="0" err="1" smtClean="0"/>
              <a:t>GeoPoints</a:t>
            </a:r>
            <a:r>
              <a:rPr lang="en-US" dirty="0" smtClean="0"/>
              <a:t> and include strings for title and snippet text to display when drawable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addOverlays</a:t>
            </a:r>
            <a:r>
              <a:rPr lang="en-US" dirty="0" smtClean="0"/>
              <a:t> method in </a:t>
            </a:r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295400"/>
            <a:ext cx="93059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4580"/>
            <a:ext cx="3429000" cy="5211763"/>
          </a:xfrm>
        </p:spPr>
        <p:txBody>
          <a:bodyPr/>
          <a:lstStyle/>
          <a:p>
            <a:r>
              <a:rPr lang="en-US" dirty="0" smtClean="0"/>
              <a:t>one overlay with multiple items</a:t>
            </a:r>
          </a:p>
          <a:p>
            <a:r>
              <a:rPr lang="en-US" dirty="0" smtClean="0"/>
              <a:t>based on locations we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066800"/>
            <a:ext cx="47720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information (title and snippet) of overlay override the </a:t>
            </a:r>
            <a:r>
              <a:rPr lang="en-US" dirty="0" err="1" smtClean="0"/>
              <a:t>onTap</a:t>
            </a:r>
            <a:r>
              <a:rPr lang="en-US" dirty="0" smtClean="0"/>
              <a:t> method in the </a:t>
            </a:r>
            <a:r>
              <a:rPr lang="en-US" dirty="0" err="1" smtClean="0"/>
              <a:t>ItemizedOverlay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" y="3124200"/>
            <a:ext cx="912377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2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Clicking Longhorn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52271" cy="53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676400"/>
            <a:ext cx="47053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Reverse Geocoding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5409" y="609600"/>
            <a:ext cx="8915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addresses from longitude/latitude</a:t>
            </a:r>
          </a:p>
          <a:p>
            <a:r>
              <a:rPr lang="en-US" dirty="0" err="1" smtClean="0"/>
              <a:t>Geecoder</a:t>
            </a:r>
            <a:r>
              <a:rPr lang="en-US" dirty="0" smtClean="0"/>
              <a:t> uses a backend that is NOT included in the core android framework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isPresent</a:t>
            </a:r>
            <a:r>
              <a:rPr lang="en-US" dirty="0" smtClean="0"/>
              <a:t> method to check for service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213" y="3086100"/>
            <a:ext cx="8633791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dirty="0"/>
              <a:t>   location = </a:t>
            </a:r>
            <a:r>
              <a:rPr lang="en-US" sz="2400" dirty="0" err="1"/>
              <a:t>locationManager.getLastKnownLocation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                       </a:t>
            </a:r>
            <a:r>
              <a:rPr lang="en-US" sz="2400" dirty="0" err="1"/>
              <a:t>LocationManager.GPS_PROVIDER</a:t>
            </a:r>
            <a:r>
              <a:rPr lang="en-US" sz="2400" dirty="0"/>
              <a:t>);</a:t>
            </a:r>
          </a:p>
          <a:p>
            <a:r>
              <a:rPr lang="en-US" sz="2400" dirty="0"/>
              <a:t>   double </a:t>
            </a:r>
            <a:r>
              <a:rPr lang="en-US" sz="2400" dirty="0" err="1"/>
              <a:t>lat</a:t>
            </a:r>
            <a:r>
              <a:rPr lang="en-US" sz="2400" dirty="0"/>
              <a:t> = </a:t>
            </a:r>
            <a:r>
              <a:rPr lang="en-US" sz="2400" dirty="0" err="1"/>
              <a:t>location.getLatitude</a:t>
            </a:r>
            <a:r>
              <a:rPr lang="en-US" sz="2400" dirty="0"/>
              <a:t>();</a:t>
            </a:r>
          </a:p>
          <a:p>
            <a:r>
              <a:rPr lang="en-US" sz="2400" dirty="0"/>
              <a:t>   double </a:t>
            </a:r>
            <a:r>
              <a:rPr lang="en-US" sz="2400" dirty="0" err="1" smtClean="0"/>
              <a:t>lng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location.getLongitude</a:t>
            </a:r>
            <a:r>
              <a:rPr lang="en-US" sz="2400" dirty="0"/>
              <a:t>();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Geocoder</a:t>
            </a:r>
            <a:r>
              <a:rPr lang="en-US" sz="2400" dirty="0"/>
              <a:t> </a:t>
            </a:r>
            <a:r>
              <a:rPr lang="en-US" sz="2400" dirty="0" err="1"/>
              <a:t>gc</a:t>
            </a:r>
            <a:r>
              <a:rPr lang="en-US" sz="2400" dirty="0"/>
              <a:t> = new </a:t>
            </a:r>
            <a:r>
              <a:rPr lang="en-US" sz="2400" dirty="0" err="1"/>
              <a:t>Geocoder</a:t>
            </a:r>
            <a:r>
              <a:rPr lang="en-US" sz="2400" dirty="0"/>
              <a:t>(this, </a:t>
            </a:r>
            <a:r>
              <a:rPr lang="en-US" sz="2400" dirty="0" err="1"/>
              <a:t>Locale.getDefault</a:t>
            </a:r>
            <a:r>
              <a:rPr lang="en-US" sz="2400" dirty="0"/>
              <a:t>());</a:t>
            </a:r>
          </a:p>
          <a:p>
            <a:r>
              <a:rPr lang="en-US" sz="2400" dirty="0"/>
              <a:t>   List&lt;Address&gt; addresses = null;</a:t>
            </a:r>
          </a:p>
          <a:p>
            <a:r>
              <a:rPr lang="en-US" sz="2400" dirty="0"/>
              <a:t>   try {</a:t>
            </a:r>
          </a:p>
          <a:p>
            <a:r>
              <a:rPr lang="en-US" sz="2400" dirty="0"/>
              <a:t>     addresses = </a:t>
            </a:r>
            <a:r>
              <a:rPr lang="en-US" sz="2400" dirty="0" err="1"/>
              <a:t>gc.getFromLocation</a:t>
            </a:r>
            <a:r>
              <a:rPr lang="en-US" sz="2400" dirty="0"/>
              <a:t>(</a:t>
            </a:r>
            <a:r>
              <a:rPr lang="en-US" sz="2400" dirty="0" err="1"/>
              <a:t>lat</a:t>
            </a:r>
            <a:r>
              <a:rPr lang="en-US" sz="2400" dirty="0"/>
              <a:t>, </a:t>
            </a:r>
            <a:r>
              <a:rPr lang="en-US" sz="2400" dirty="0" err="1" smtClean="0"/>
              <a:t>lng</a:t>
            </a:r>
            <a:r>
              <a:rPr lang="en-US" sz="2400" dirty="0"/>
              <a:t>, </a:t>
            </a:r>
            <a:r>
              <a:rPr lang="en-US" sz="2400" dirty="0" smtClean="0"/>
              <a:t>5); // </a:t>
            </a:r>
            <a:r>
              <a:rPr lang="en-US" sz="2400" dirty="0" err="1" smtClean="0"/>
              <a:t>maxResults</a:t>
            </a:r>
            <a:endParaRPr lang="en-US" sz="2400" dirty="0"/>
          </a:p>
          <a:p>
            <a:r>
              <a:rPr lang="en-US" sz="2400" dirty="0"/>
              <a:t>   } catch (</a:t>
            </a:r>
            <a:r>
              <a:rPr lang="en-US" sz="2400" dirty="0" err="1"/>
              <a:t>IOException</a:t>
            </a:r>
            <a:r>
              <a:rPr lang="en-US" sz="2400" dirty="0"/>
              <a:t> e) {}</a:t>
            </a:r>
          </a:p>
        </p:txBody>
      </p:sp>
    </p:spTree>
    <p:extLst>
      <p:ext uri="{BB962C8B-B14F-4D97-AF65-F5344CB8AC3E}">
        <p14:creationId xmlns:p14="http://schemas.microsoft.com/office/powerpoint/2010/main" val="15166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Forward Geocoding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300" y="762000"/>
            <a:ext cx="8915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longitude/latitude (and more) from address or airport code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1693" y="1905000"/>
            <a:ext cx="8458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/>
              <a:t>   </a:t>
            </a:r>
            <a:r>
              <a:rPr lang="en-US" sz="2800" dirty="0" err="1"/>
              <a:t>Geocoder</a:t>
            </a:r>
            <a:r>
              <a:rPr lang="en-US" sz="2800" dirty="0"/>
              <a:t> </a:t>
            </a:r>
            <a:r>
              <a:rPr lang="en-US" sz="2800" dirty="0" err="1"/>
              <a:t>gc</a:t>
            </a:r>
            <a:r>
              <a:rPr lang="en-US" sz="2800" dirty="0"/>
              <a:t> = new </a:t>
            </a:r>
            <a:r>
              <a:rPr lang="en-US" sz="2800" dirty="0" err="1"/>
              <a:t>Geocoder</a:t>
            </a:r>
            <a:r>
              <a:rPr lang="en-US" sz="2800" dirty="0"/>
              <a:t>(this, Locale.US);</a:t>
            </a:r>
          </a:p>
          <a:p>
            <a:r>
              <a:rPr lang="en-US" sz="2800" dirty="0"/>
              <a:t>   List&lt;Address&gt; addresses = null;</a:t>
            </a:r>
          </a:p>
          <a:p>
            <a:r>
              <a:rPr lang="en-US" sz="2800" dirty="0"/>
              <a:t>   try {</a:t>
            </a:r>
          </a:p>
          <a:p>
            <a:r>
              <a:rPr lang="en-US" sz="2800" dirty="0"/>
              <a:t>     addresses = </a:t>
            </a:r>
            <a:r>
              <a:rPr lang="en-US" sz="2800" dirty="0" err="1"/>
              <a:t>gc.getFromLocationName</a:t>
            </a:r>
            <a:r>
              <a:rPr lang="en-US" sz="2800" dirty="0"/>
              <a:t>(</a:t>
            </a:r>
          </a:p>
          <a:p>
            <a:r>
              <a:rPr lang="en-US" sz="2800" dirty="0"/>
              <a:t>                          </a:t>
            </a:r>
            <a:r>
              <a:rPr lang="en-US" sz="2800" dirty="0" smtClean="0"/>
              <a:t>“713 N. </a:t>
            </a:r>
            <a:r>
              <a:rPr lang="en-US" sz="2800" dirty="0" err="1" smtClean="0"/>
              <a:t>Duchese</a:t>
            </a:r>
            <a:r>
              <a:rPr lang="en-US" sz="2800" dirty="0" smtClean="0"/>
              <a:t>, St. , Missouri”, </a:t>
            </a:r>
            <a:r>
              <a:rPr lang="en-US" sz="2800" dirty="0"/>
              <a:t>5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/>
              <a:t>   } catch (</a:t>
            </a:r>
            <a:r>
              <a:rPr lang="en-US" sz="2800" dirty="0" err="1"/>
              <a:t>IOException</a:t>
            </a:r>
            <a:r>
              <a:rPr lang="en-US" sz="2800" dirty="0"/>
              <a:t> e) {}</a:t>
            </a:r>
          </a:p>
          <a:p>
            <a:r>
              <a:rPr lang="en-US" sz="2800" dirty="0"/>
              <a:t>   double </a:t>
            </a:r>
            <a:r>
              <a:rPr lang="en-US" sz="2800" dirty="0" err="1"/>
              <a:t>lat</a:t>
            </a:r>
            <a:r>
              <a:rPr lang="en-US" sz="2800" dirty="0"/>
              <a:t> = </a:t>
            </a:r>
            <a:r>
              <a:rPr lang="en-US" sz="2800" dirty="0" err="1"/>
              <a:t>addresses.get</a:t>
            </a:r>
            <a:r>
              <a:rPr lang="en-US" sz="2800" dirty="0"/>
              <a:t>(0).</a:t>
            </a:r>
            <a:r>
              <a:rPr lang="en-US" sz="2800" dirty="0" err="1"/>
              <a:t>getLatitude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double </a:t>
            </a:r>
            <a:r>
              <a:rPr lang="en-US" sz="2800" dirty="0" err="1" smtClean="0"/>
              <a:t>lng</a:t>
            </a:r>
            <a:r>
              <a:rPr lang="en-US" sz="2800" dirty="0" smtClean="0"/>
              <a:t> = </a:t>
            </a:r>
            <a:r>
              <a:rPr lang="en-US" sz="2800" dirty="0" err="1" smtClean="0"/>
              <a:t>addresses.get</a:t>
            </a:r>
            <a:r>
              <a:rPr lang="en-US" sz="2800" dirty="0"/>
              <a:t>(0). </a:t>
            </a:r>
            <a:r>
              <a:rPr lang="en-US" sz="2800" dirty="0" err="1"/>
              <a:t>getLongitude</a:t>
            </a:r>
            <a:r>
              <a:rPr lang="en-US" sz="2800" dirty="0"/>
              <a:t> </a:t>
            </a:r>
            <a:r>
              <a:rPr lang="en-US" sz="2800" dirty="0" smtClean="0"/>
              <a:t>();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/>
              <a:t>String zip = </a:t>
            </a:r>
            <a:r>
              <a:rPr lang="en-US" sz="2800" dirty="0" err="1"/>
              <a:t>addresses.get</a:t>
            </a:r>
            <a:r>
              <a:rPr lang="en-US" sz="2800" dirty="0"/>
              <a:t>(0).</a:t>
            </a:r>
            <a:r>
              <a:rPr lang="en-US" sz="2800" dirty="0" err="1"/>
              <a:t>getPostalCode</a:t>
            </a:r>
            <a:r>
              <a:rPr lang="en-US" sz="2800" dirty="0"/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9" y="5867400"/>
            <a:ext cx="8521148" cy="86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4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5181600" cy="5211763"/>
          </a:xfrm>
        </p:spPr>
        <p:txBody>
          <a:bodyPr/>
          <a:lstStyle/>
          <a:p>
            <a:r>
              <a:rPr lang="en-US" dirty="0" smtClean="0"/>
              <a:t>Route Tracker using Locations, </a:t>
            </a:r>
            <a:r>
              <a:rPr lang="en-US" dirty="0" err="1" smtClean="0"/>
              <a:t>MapActivity</a:t>
            </a:r>
            <a:r>
              <a:rPr lang="en-US" dirty="0" smtClean="0"/>
              <a:t>, </a:t>
            </a:r>
            <a:r>
              <a:rPr lang="en-US" dirty="0" err="1" smtClean="0"/>
              <a:t>MapView</a:t>
            </a:r>
            <a:r>
              <a:rPr lang="en-US" dirty="0" smtClean="0"/>
              <a:t>, and Google Maps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Deitel</a:t>
            </a:r>
            <a:r>
              <a:rPr lang="en-US" dirty="0" smtClean="0"/>
              <a:t> AFP-AADA</a:t>
            </a:r>
          </a:p>
          <a:p>
            <a:r>
              <a:rPr lang="en-US" dirty="0" smtClean="0"/>
              <a:t>Similar to Map My Ride</a:t>
            </a:r>
          </a:p>
          <a:p>
            <a:pPr lvl="1"/>
            <a:r>
              <a:rPr lang="en-US" dirty="0" smtClean="0"/>
              <a:t>popular app among cyclists and runners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76" y="1219200"/>
            <a:ext cx="3463724" cy="342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7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28" y="1073426"/>
            <a:ext cx="347472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24000"/>
            <a:ext cx="46577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FrameLayout</a:t>
            </a:r>
            <a:r>
              <a:rPr lang="en-US" dirty="0" smtClean="0"/>
              <a:t> to stack components with the most recently added component on top</a:t>
            </a:r>
          </a:p>
          <a:p>
            <a:r>
              <a:rPr lang="en-US" dirty="0" err="1" smtClean="0"/>
              <a:t>ToggleButton</a:t>
            </a:r>
            <a:r>
              <a:rPr lang="en-US" dirty="0" smtClean="0"/>
              <a:t> at bottom to start and stop route tracking</a:t>
            </a:r>
          </a:p>
          <a:p>
            <a:r>
              <a:rPr lang="en-US" dirty="0" err="1" smtClean="0"/>
              <a:t>MapView</a:t>
            </a:r>
            <a:r>
              <a:rPr lang="en-US" dirty="0" smtClean="0"/>
              <a:t> added to </a:t>
            </a:r>
            <a:r>
              <a:rPr lang="en-US" dirty="0" err="1" smtClean="0"/>
              <a:t>FrameLayout</a:t>
            </a:r>
            <a:endParaRPr lang="en-US" dirty="0" smtClean="0"/>
          </a:p>
          <a:p>
            <a:r>
              <a:rPr lang="en-US" dirty="0" smtClean="0"/>
              <a:t>route is an overlay to map with points and lines connecting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deploying apps on the market requires signing the app with a certificate</a:t>
            </a:r>
          </a:p>
          <a:p>
            <a:r>
              <a:rPr lang="en-US" dirty="0" smtClean="0"/>
              <a:t>development and debugging uses an automatic key creation process</a:t>
            </a:r>
          </a:p>
          <a:p>
            <a:pPr lvl="1"/>
            <a:r>
              <a:rPr lang="en-US" dirty="0" smtClean="0"/>
              <a:t>invisible to us</a:t>
            </a:r>
          </a:p>
          <a:p>
            <a:r>
              <a:rPr lang="en-US" dirty="0" smtClean="0"/>
              <a:t>In release mode you must create your own private key to sign apps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keytool</a:t>
            </a:r>
            <a:r>
              <a:rPr lang="en-US" dirty="0" smtClean="0"/>
              <a:t> program from Java SDK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developer.android.com/guide/publishing/app-signing.html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1405" y="914399"/>
            <a:ext cx="45720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RouteTracker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Starting Activity</a:t>
            </a:r>
          </a:p>
          <a:p>
            <a:pPr algn="ctr"/>
            <a:r>
              <a:rPr lang="en-US" sz="2400" dirty="0" smtClean="0"/>
              <a:t>deals with </a:t>
            </a:r>
            <a:r>
              <a:rPr lang="en-US" sz="2400" dirty="0" err="1" smtClean="0"/>
              <a:t>LocationProvider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607904"/>
            <a:ext cx="3733800" cy="298543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RouteOverlay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Overlay with location points</a:t>
            </a:r>
          </a:p>
          <a:p>
            <a:pPr algn="ctr"/>
            <a:r>
              <a:rPr lang="en-US" sz="2400" dirty="0" smtClean="0"/>
              <a:t>(every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and lines connecting.</a:t>
            </a:r>
          </a:p>
          <a:p>
            <a:pPr algn="ctr"/>
            <a:r>
              <a:rPr lang="en-US" sz="2400" dirty="0" smtClean="0"/>
              <a:t>Converts locations to </a:t>
            </a:r>
            <a:r>
              <a:rPr lang="en-US" sz="2400" dirty="0" err="1" smtClean="0"/>
              <a:t>GeoPoints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Overloads draw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147405" y="2422504"/>
            <a:ext cx="2977295" cy="118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3886200" cy="169277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BearingFrameLayout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Displays </a:t>
            </a:r>
            <a:r>
              <a:rPr lang="en-US" sz="2400" dirty="0" err="1" smtClean="0"/>
              <a:t>MapView</a:t>
            </a:r>
            <a:endParaRPr lang="en-US" sz="2400" dirty="0" smtClean="0"/>
          </a:p>
          <a:p>
            <a:pPr algn="ctr"/>
            <a:r>
              <a:rPr lang="en-US" sz="2400" dirty="0" smtClean="0"/>
              <a:t>rotates based on bearing from location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2171700" y="2422505"/>
            <a:ext cx="1581150" cy="10064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4114800" y="4170998"/>
            <a:ext cx="1143000" cy="9296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71700" y="4937105"/>
            <a:ext cx="32605" cy="102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8915400" cy="5211763"/>
          </a:xfrm>
        </p:spPr>
        <p:txBody>
          <a:bodyPr/>
          <a:lstStyle/>
          <a:p>
            <a:r>
              <a:rPr lang="en-US" dirty="0" smtClean="0"/>
              <a:t>Set criteria for selecting a </a:t>
            </a:r>
            <a:r>
              <a:rPr lang="en-US" dirty="0" err="1" smtClean="0"/>
              <a:t>LocationProvider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2148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8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GpsStatus.Listener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Responds to changes in GPS status</a:t>
            </a:r>
          </a:p>
          <a:p>
            <a:r>
              <a:rPr lang="en-US" dirty="0" smtClean="0"/>
              <a:t>Are we receiving GPS fixes?</a:t>
            </a:r>
          </a:p>
          <a:p>
            <a:r>
              <a:rPr lang="en-US" dirty="0" smtClean="0"/>
              <a:t>App does not track unless this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3124198"/>
            <a:ext cx="8943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34" y="1295400"/>
            <a:ext cx="6258753" cy="4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GPS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3601278" cy="5211763"/>
          </a:xfrm>
        </p:spPr>
        <p:txBody>
          <a:bodyPr/>
          <a:lstStyle/>
          <a:p>
            <a:r>
              <a:rPr lang="en-US" dirty="0" smtClean="0"/>
              <a:t>to simulate changes in location in emulator</a:t>
            </a:r>
          </a:p>
          <a:p>
            <a:r>
              <a:rPr lang="en-US" dirty="0"/>
              <a:t>G</a:t>
            </a:r>
            <a:r>
              <a:rPr lang="en-US" dirty="0" smtClean="0"/>
              <a:t>PS data in a file</a:t>
            </a:r>
          </a:p>
          <a:p>
            <a:pPr lvl="1"/>
            <a:r>
              <a:rPr lang="en-US" dirty="0" smtClean="0"/>
              <a:t>GPS Exchange Format (GPX)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GPX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and programs</a:t>
            </a:r>
          </a:p>
          <a:p>
            <a:r>
              <a:rPr lang="en-US" dirty="0" smtClean="0"/>
              <a:t>One option for Android devices</a:t>
            </a:r>
          </a:p>
          <a:p>
            <a:r>
              <a:rPr lang="en-US" dirty="0" err="1" smtClean="0"/>
              <a:t>GPSLogger</a:t>
            </a:r>
            <a:endParaRPr lang="en-US" dirty="0" smtClean="0"/>
          </a:p>
          <a:p>
            <a:r>
              <a:rPr lang="en-US" dirty="0" err="1" smtClean="0"/>
              <a:t>gpsbabel</a:t>
            </a: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convert</a:t>
            </a:r>
            <a:br>
              <a:rPr lang="en-US" dirty="0" smtClean="0"/>
            </a:b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various GPS formats</a:t>
            </a:r>
          </a:p>
          <a:p>
            <a:pPr lvl="1"/>
            <a:r>
              <a:rPr lang="en-US" dirty="0" err="1" smtClean="0"/>
              <a:t>gpx</a:t>
            </a:r>
            <a:r>
              <a:rPr lang="en-US" dirty="0" smtClean="0"/>
              <a:t> has different versions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4876800" cy="234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8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GPX files in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DDMS </a:t>
            </a:r>
          </a:p>
          <a:p>
            <a:r>
              <a:rPr lang="en-US" dirty="0" smtClean="0"/>
              <a:t>Emulator Control Tab</a:t>
            </a:r>
          </a:p>
          <a:p>
            <a:r>
              <a:rPr lang="en-US" dirty="0" smtClean="0"/>
              <a:t>GPX Tab</a:t>
            </a:r>
          </a:p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18791"/>
            <a:ext cx="524397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5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2938"/>
            <a:ext cx="4572000" cy="510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52938"/>
            <a:ext cx="3366754" cy="561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Maps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Possible to use the debug key to get a certificate for Google Maps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locate debug </a:t>
            </a:r>
            <a:r>
              <a:rPr lang="en-US" dirty="0" err="1" smtClean="0"/>
              <a:t>keystore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keytool</a:t>
            </a:r>
            <a:r>
              <a:rPr lang="en-US" dirty="0" smtClean="0"/>
              <a:t> to get the MD5 fingerprint of the debug certificate to request map certificate</a:t>
            </a:r>
          </a:p>
          <a:p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Message - Digest Algorithm</a:t>
            </a:r>
          </a:p>
          <a:p>
            <a:pPr lvl="1"/>
            <a:r>
              <a:rPr lang="en-US" dirty="0" smtClean="0"/>
              <a:t>cryptographic hash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dirty="0" smtClean="0"/>
              <a:t>Portion of </a:t>
            </a:r>
            <a:r>
              <a:rPr lang="en-US" dirty="0" err="1" smtClean="0"/>
              <a:t>debug.keystore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599"/>
            <a:ext cx="7848600" cy="49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MD5 Fingerprint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keytool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keytool</a:t>
            </a:r>
            <a:r>
              <a:rPr lang="en-US" dirty="0" smtClean="0"/>
              <a:t> part of Java SDK</a:t>
            </a:r>
          </a:p>
          <a:p>
            <a:r>
              <a:rPr lang="en-US" dirty="0" err="1"/>
              <a:t>keytool</a:t>
            </a:r>
            <a:r>
              <a:rPr lang="en-US" dirty="0"/>
              <a:t> -list -alias </a:t>
            </a:r>
            <a:r>
              <a:rPr lang="en-US" dirty="0" err="1"/>
              <a:t>androiddebugkey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keystore</a:t>
            </a:r>
            <a:r>
              <a:rPr lang="en-US" dirty="0" smtClean="0"/>
              <a:t> &lt;</a:t>
            </a:r>
            <a:r>
              <a:rPr lang="en-US" dirty="0" err="1" smtClean="0"/>
              <a:t>path_to_debug_keystore</a:t>
            </a:r>
            <a:r>
              <a:rPr lang="en-US" dirty="0"/>
              <a:t>&gt;.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storepass</a:t>
            </a:r>
            <a:r>
              <a:rPr lang="en-US" dirty="0"/>
              <a:t> android -</a:t>
            </a:r>
            <a:r>
              <a:rPr lang="en-US" dirty="0" err="1"/>
              <a:t>keypass</a:t>
            </a:r>
            <a:r>
              <a:rPr lang="en-US" dirty="0"/>
              <a:t>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gives MD5 fingerprint of the debug certificate</a:t>
            </a:r>
          </a:p>
          <a:p>
            <a:r>
              <a:rPr lang="en-US" dirty="0" err="1" smtClean="0"/>
              <a:t>keytool</a:t>
            </a:r>
            <a:r>
              <a:rPr lang="en-US" dirty="0" smtClean="0"/>
              <a:t> of Java 1.7 gives SHA1 by default</a:t>
            </a:r>
          </a:p>
          <a:p>
            <a:pPr lvl="1"/>
            <a:r>
              <a:rPr lang="en-US" dirty="0" smtClean="0"/>
              <a:t>use -v after </a:t>
            </a:r>
            <a:r>
              <a:rPr lang="en-US" dirty="0" err="1" smtClean="0"/>
              <a:t>keytool</a:t>
            </a:r>
            <a:r>
              <a:rPr lang="en-US" dirty="0" smtClean="0"/>
              <a:t>, before -list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Terms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Highlights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may include ads in future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may limit number of transactions</a:t>
            </a:r>
          </a:p>
          <a:p>
            <a:pPr lvl="1"/>
            <a:r>
              <a:rPr lang="en-US" dirty="0"/>
              <a:t>Cannot use for turn-by-turn directions or autonomous driving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0" y="1600200"/>
            <a:ext cx="6885613" cy="240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API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" y="990600"/>
            <a:ext cx="907791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Target - Google, not Android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MapView</a:t>
            </a:r>
            <a:r>
              <a:rPr lang="en-US" dirty="0" smtClean="0"/>
              <a:t> not a standard Android class</a:t>
            </a:r>
          </a:p>
          <a:p>
            <a:pPr lvl="1"/>
            <a:r>
              <a:rPr lang="en-US" dirty="0" smtClean="0"/>
              <a:t>part of Google Maps Library</a:t>
            </a:r>
          </a:p>
          <a:p>
            <a:pPr lvl="1"/>
            <a:r>
              <a:rPr lang="en-US" dirty="0" smtClean="0"/>
              <a:t>add to manifest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must also include INTERNET permission </a:t>
            </a:r>
            <a:r>
              <a:rPr lang="en-US" smtClean="0"/>
              <a:t>and </a:t>
            </a:r>
            <a:r>
              <a:rPr lang="en-US" smtClean="0"/>
              <a:t>LOCATION </a:t>
            </a:r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7" y="4648200"/>
            <a:ext cx="84740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8" y="1828800"/>
            <a:ext cx="8406372" cy="90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812</Words>
  <Application>Microsoft Office PowerPoint</Application>
  <PresentationFormat>On-screen Show (4:3)</PresentationFormat>
  <Paragraphs>209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CS378 - Mobile Computing</vt:lpstr>
      <vt:lpstr>Using Google Maps</vt:lpstr>
      <vt:lpstr>Signing Apps</vt:lpstr>
      <vt:lpstr>Debugging Maps Applications</vt:lpstr>
      <vt:lpstr>Debug Key</vt:lpstr>
      <vt:lpstr>Getting MD5 Fingerprint</vt:lpstr>
      <vt:lpstr>Google Maps Terms of Service</vt:lpstr>
      <vt:lpstr>Debug API Key</vt:lpstr>
      <vt:lpstr>Hello MapView</vt:lpstr>
      <vt:lpstr>Aside Permissions</vt:lpstr>
      <vt:lpstr>MapView</vt:lpstr>
      <vt:lpstr>MapActivity </vt:lpstr>
      <vt:lpstr>Instance Vars and onCreate</vt:lpstr>
      <vt:lpstr>HelloMapView</vt:lpstr>
      <vt:lpstr>Customizing Map</vt:lpstr>
      <vt:lpstr>ItemizedOverlay</vt:lpstr>
      <vt:lpstr>ItemizedOverlay</vt:lpstr>
      <vt:lpstr>Adding Overlays</vt:lpstr>
      <vt:lpstr>Changes to HelloMapView</vt:lpstr>
      <vt:lpstr>Add Overlay Items</vt:lpstr>
      <vt:lpstr>addOverlays method in HelloMapView</vt:lpstr>
      <vt:lpstr>Result</vt:lpstr>
      <vt:lpstr>Display Information</vt:lpstr>
      <vt:lpstr>Results of Clicking Longhorn</vt:lpstr>
      <vt:lpstr>Reverse Geocoding</vt:lpstr>
      <vt:lpstr>PowerPoint Presentation</vt:lpstr>
      <vt:lpstr>Maps Example</vt:lpstr>
      <vt:lpstr>RouteTracker App</vt:lpstr>
      <vt:lpstr>RouteTracker App</vt:lpstr>
      <vt:lpstr>RouteTracker Classes</vt:lpstr>
      <vt:lpstr>Criteria Class</vt:lpstr>
      <vt:lpstr>GpsStatus.Listener</vt:lpstr>
      <vt:lpstr>Simulating GPS Data</vt:lpstr>
      <vt:lpstr>Creating GPX Files</vt:lpstr>
      <vt:lpstr>Running GPX files in App</vt:lpstr>
      <vt:lpstr>Running GPX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312</cp:revision>
  <cp:lastPrinted>2012-01-30T16:00:04Z</cp:lastPrinted>
  <dcterms:created xsi:type="dcterms:W3CDTF">2012-01-17T18:47:14Z</dcterms:created>
  <dcterms:modified xsi:type="dcterms:W3CDTF">2012-10-12T19:35:05Z</dcterms:modified>
</cp:coreProperties>
</file>