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1" r:id="rId3"/>
    <p:sldId id="283" r:id="rId4"/>
    <p:sldId id="262" r:id="rId5"/>
    <p:sldId id="285" r:id="rId6"/>
    <p:sldId id="286" r:id="rId7"/>
    <p:sldId id="284" r:id="rId8"/>
    <p:sldId id="287" r:id="rId9"/>
    <p:sldId id="290" r:id="rId10"/>
    <p:sldId id="291" r:id="rId11"/>
    <p:sldId id="288" r:id="rId12"/>
    <p:sldId id="289" r:id="rId13"/>
    <p:sldId id="265" r:id="rId14"/>
    <p:sldId id="266" r:id="rId15"/>
    <p:sldId id="267" r:id="rId16"/>
    <p:sldId id="292" r:id="rId17"/>
    <p:sldId id="293" r:id="rId18"/>
    <p:sldId id="294" r:id="rId19"/>
    <p:sldId id="295" r:id="rId20"/>
    <p:sldId id="263" r:id="rId21"/>
    <p:sldId id="282" r:id="rId22"/>
    <p:sldId id="264" r:id="rId23"/>
    <p:sldId id="268" r:id="rId24"/>
    <p:sldId id="269" r:id="rId25"/>
    <p:sldId id="270" r:id="rId26"/>
    <p:sldId id="271" r:id="rId27"/>
    <p:sldId id="272" r:id="rId28"/>
    <p:sldId id="273" r:id="rId29"/>
    <p:sldId id="280" r:id="rId30"/>
    <p:sldId id="259" r:id="rId31"/>
    <p:sldId id="257" r:id="rId32"/>
    <p:sldId id="258" r:id="rId33"/>
    <p:sldId id="279" r:id="rId34"/>
  </p:sldIdLst>
  <p:sldSz cx="9144000" cy="6858000" type="screen4x3"/>
  <p:notesSz cx="9229725" cy="70008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C98BBF-0A01-49D1-8943-621B01FB6524}">
          <p14:sldIdLst>
            <p14:sldId id="256"/>
            <p14:sldId id="261"/>
            <p14:sldId id="283"/>
            <p14:sldId id="262"/>
            <p14:sldId id="285"/>
            <p14:sldId id="286"/>
            <p14:sldId id="284"/>
            <p14:sldId id="287"/>
            <p14:sldId id="290"/>
            <p14:sldId id="291"/>
            <p14:sldId id="288"/>
            <p14:sldId id="289"/>
            <p14:sldId id="265"/>
            <p14:sldId id="266"/>
            <p14:sldId id="267"/>
            <p14:sldId id="292"/>
            <p14:sldId id="293"/>
            <p14:sldId id="294"/>
            <p14:sldId id="295"/>
            <p14:sldId id="263"/>
            <p14:sldId id="282"/>
            <p14:sldId id="264"/>
            <p14:sldId id="268"/>
            <p14:sldId id="269"/>
            <p14:sldId id="270"/>
            <p14:sldId id="271"/>
            <p14:sldId id="272"/>
            <p14:sldId id="273"/>
            <p14:sldId id="280"/>
            <p14:sldId id="259"/>
          </p14:sldIdLst>
        </p14:section>
        <p14:section name="Untitled Section" id="{FC6F6324-372A-4A9A-BF42-DA2F65924F38}">
          <p14:sldIdLst>
            <p14:sldId id="257"/>
            <p14:sldId id="258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3481" autoAdjust="0"/>
    <p:restoredTop sz="78705" autoAdjust="0"/>
  </p:normalViewPr>
  <p:slideViewPr>
    <p:cSldViewPr>
      <p:cViewPr varScale="1">
        <p:scale>
          <a:sx n="74" d="100"/>
          <a:sy n="74" d="100"/>
        </p:scale>
        <p:origin x="-8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8085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D050E-68A7-4BF6-AD9D-1C7A44A395DD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8085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C81D9-15D7-4112-A060-F6577A2F8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21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8042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r">
              <a:defRPr sz="1200"/>
            </a:lvl1pPr>
          </a:lstStyle>
          <a:p>
            <a:fld id="{346C757F-8E6F-4388-B04F-98E120A4A3FC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498850" cy="2624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38" tIns="46369" rIns="92738" bIns="463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2973" y="3325416"/>
            <a:ext cx="7383780" cy="3150394"/>
          </a:xfrm>
          <a:prstGeom prst="rect">
            <a:avLst/>
          </a:prstGeom>
        </p:spPr>
        <p:txBody>
          <a:bodyPr vert="horz" lIns="92738" tIns="46369" rIns="92738" bIns="463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8042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r">
              <a:defRPr sz="1200"/>
            </a:lvl1pPr>
          </a:lstStyle>
          <a:p>
            <a:fld id="{4A48ABE3-AAC7-446F-BC4B-9C6CAE8F4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0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BE3-AAC7-446F-BC4B-9C6CAE8F49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55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BE3-AAC7-446F-BC4B-9C6CAE8F49B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81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E820A771-8B3E-4BE1-A7E6-B6C2E6A656A2}" type="datetime1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555B-A913-47C2-815D-FFEEC9F1344F}" type="datetime1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3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6A207-1962-4FD5-8FA4-49017E3AFF08}" type="datetime1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C94F-FA36-4542-90AC-05B517A96965}" type="datetime1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6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286E-D538-4C32-863A-BFE11AA382E4}" type="datetime1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2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70BB-EA0D-4A4F-87CD-E642573953E4}" type="datetime1">
              <a:rPr lang="en-US" smtClean="0"/>
              <a:t>9/28/2012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3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00E8-D1E2-4B2B-BD23-5DB0B74CD4B3}" type="datetime1">
              <a:rPr lang="en-US" smtClean="0"/>
              <a:t>9/28/2012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3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6898-C825-4192-863E-99B6DD94B6CB}" type="datetime1">
              <a:rPr lang="en-US" smtClean="0"/>
              <a:t>9/28/2012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1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66E-919D-4DC5-9FEE-4E5C71B9F5A6}" type="datetime1">
              <a:rPr lang="en-US" smtClean="0"/>
              <a:t>9/28/2012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2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31FA-91F6-47EA-A3FB-4EA5E7F683F0}" type="datetime1">
              <a:rPr lang="en-US" smtClean="0"/>
              <a:t>9/28/2012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4227-4706-4F56-8E19-9E94D5BE047A}" type="datetime1">
              <a:rPr lang="en-US" smtClean="0"/>
              <a:t>9/28/2012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12837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B1EFBAD-65B8-4099-8433-04365AC12FE4}" type="datetime1">
              <a:rPr lang="en-US" smtClean="0"/>
              <a:t>9/28/2012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sensors/sensors_overview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CS378 - Mobile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8580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Sensing and Sensors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Sensors - </a:t>
            </a:r>
            <a:r>
              <a:rPr lang="en-US" dirty="0" err="1" smtClean="0"/>
              <a:t>Dev</a:t>
            </a:r>
            <a:r>
              <a:rPr lang="en-US" dirty="0" smtClean="0"/>
              <a:t> Phone - Newer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873836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459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Sensor Capabilities </a:t>
            </a:r>
            <a:r>
              <a:rPr lang="en-US" dirty="0" smtClean="0"/>
              <a:t>- </a:t>
            </a:r>
            <a:r>
              <a:rPr lang="en-US" dirty="0" err="1" smtClean="0"/>
              <a:t>Dev</a:t>
            </a:r>
            <a:r>
              <a:rPr lang="en-US" dirty="0" smtClean="0"/>
              <a:t> Phone - Newer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513" y="684304"/>
            <a:ext cx="6629400" cy="6173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130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Sensor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 that shows linear acceleration</a:t>
            </a:r>
          </a:p>
          <a:p>
            <a:r>
              <a:rPr lang="en-US" dirty="0" smtClean="0"/>
              <a:t>options to display current </a:t>
            </a:r>
          </a:p>
          <a:p>
            <a:r>
              <a:rPr lang="en-US" dirty="0" smtClean="0"/>
              <a:t>… or maximum, disregarding direction</a:t>
            </a:r>
          </a:p>
          <a:p>
            <a:r>
              <a:rPr lang="en-US" dirty="0" smtClean="0"/>
              <a:t>Linear Layout</a:t>
            </a:r>
          </a:p>
          <a:p>
            <a:r>
              <a:rPr lang="en-US" dirty="0" err="1" smtClean="0"/>
              <a:t>TextViews</a:t>
            </a:r>
            <a:r>
              <a:rPr lang="en-US" dirty="0" smtClean="0"/>
              <a:t> for x, y, and z</a:t>
            </a:r>
          </a:p>
          <a:p>
            <a:r>
              <a:rPr lang="en-US" dirty="0" smtClean="0"/>
              <a:t>Buttons to switch between max or current and to reset 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0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Coordinate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4267200" cy="5211763"/>
          </a:xfrm>
        </p:spPr>
        <p:txBody>
          <a:bodyPr/>
          <a:lstStyle/>
          <a:p>
            <a:r>
              <a:rPr lang="en-US" dirty="0" smtClean="0"/>
              <a:t>For most motion sensors:</a:t>
            </a:r>
          </a:p>
          <a:p>
            <a:r>
              <a:rPr lang="en-US" dirty="0" smtClean="0"/>
              <a:t>+x to the right</a:t>
            </a:r>
          </a:p>
          <a:p>
            <a:r>
              <a:rPr lang="en-US" dirty="0" smtClean="0"/>
              <a:t>+y up</a:t>
            </a:r>
          </a:p>
          <a:p>
            <a:r>
              <a:rPr lang="en-US" dirty="0" smtClean="0"/>
              <a:t>+z out of front face</a:t>
            </a:r>
          </a:p>
          <a:p>
            <a:r>
              <a:rPr lang="en-US" dirty="0" smtClean="0"/>
              <a:t>relative to device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0"/>
            <a:ext cx="4562475" cy="4726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128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Coordinate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3657600" cy="5211763"/>
          </a:xfrm>
        </p:spPr>
        <p:txBody>
          <a:bodyPr/>
          <a:lstStyle/>
          <a:p>
            <a:r>
              <a:rPr lang="en-US" dirty="0" smtClean="0"/>
              <a:t>App that displays max acceleration along each axis</a:t>
            </a:r>
          </a:p>
          <a:p>
            <a:r>
              <a:rPr lang="en-US" dirty="0" smtClean="0"/>
              <a:t>Hold phone straight up and down and move to ground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" t="122" r="-286" b="25322"/>
          <a:stretch/>
        </p:blipFill>
        <p:spPr bwMode="auto">
          <a:xfrm>
            <a:off x="4797287" y="1066800"/>
            <a:ext cx="413924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98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Coordinate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2" y="1066800"/>
            <a:ext cx="9115567" cy="5211763"/>
          </a:xfrm>
        </p:spPr>
        <p:txBody>
          <a:bodyPr/>
          <a:lstStyle/>
          <a:p>
            <a:r>
              <a:rPr lang="en-US" dirty="0" smtClean="0"/>
              <a:t>Repeat but hold		… then sideways</a:t>
            </a:r>
            <a:br>
              <a:rPr lang="en-US" dirty="0" smtClean="0"/>
            </a:br>
            <a:r>
              <a:rPr lang="en-US" dirty="0" smtClean="0"/>
              <a:t>phone flat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-696" b="24431"/>
          <a:stretch/>
        </p:blipFill>
        <p:spPr bwMode="auto">
          <a:xfrm>
            <a:off x="632791" y="2294836"/>
            <a:ext cx="3593472" cy="4526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532104" y="2415142"/>
            <a:ext cx="4986337" cy="3839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309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9" y="990600"/>
            <a:ext cx="911538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Sensor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440363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registerListener</a:t>
            </a:r>
            <a:endParaRPr lang="en-US" dirty="0" smtClean="0"/>
          </a:p>
          <a:p>
            <a:pPr lvl="1"/>
            <a:r>
              <a:rPr lang="en-US" dirty="0" err="1" smtClean="0"/>
              <a:t>sensorEventListener</a:t>
            </a:r>
            <a:endParaRPr lang="en-US" dirty="0" smtClean="0"/>
          </a:p>
          <a:p>
            <a:pPr lvl="1"/>
            <a:r>
              <a:rPr lang="en-US" dirty="0" smtClean="0"/>
              <a:t>Sensor -&gt; obtain via </a:t>
            </a:r>
            <a:r>
              <a:rPr lang="en-US" dirty="0" err="1" smtClean="0"/>
              <a:t>SensorManager</a:t>
            </a:r>
            <a:endParaRPr lang="en-US" dirty="0" smtClean="0"/>
          </a:p>
          <a:p>
            <a:pPr lvl="1"/>
            <a:r>
              <a:rPr lang="en-US" dirty="0" smtClean="0"/>
              <a:t>rate of updates, a hint only, or microseconds (not much effect)</a:t>
            </a:r>
          </a:p>
          <a:p>
            <a:r>
              <a:rPr lang="en-US" dirty="0" smtClean="0"/>
              <a:t>returns true if successful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3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SensorEventListener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5338"/>
            <a:ext cx="9441455" cy="4853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263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Max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18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71600"/>
            <a:ext cx="9144000" cy="3063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1273" y="4038600"/>
            <a:ext cx="7467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Recall, max range of linear acceleration on </a:t>
            </a:r>
            <a:r>
              <a:rPr lang="en-US" sz="3200" dirty="0" err="1" smtClean="0"/>
              <a:t>dev</a:t>
            </a:r>
            <a:r>
              <a:rPr lang="en-US" sz="3200" dirty="0" smtClean="0"/>
              <a:t> phone is 19.613 + gravity  = 29.423</a:t>
            </a:r>
          </a:p>
          <a:p>
            <a:r>
              <a:rPr lang="en-US" sz="3200" dirty="0" smtClean="0"/>
              <a:t>- a baseball pitcher throwing a fastball reaches 350 m/s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 or more (various "physics of baseball" articles)</a:t>
            </a:r>
          </a:p>
        </p:txBody>
      </p:sp>
    </p:spTree>
    <p:extLst>
      <p:ext uri="{BB962C8B-B14F-4D97-AF65-F5344CB8AC3E}">
        <p14:creationId xmlns:p14="http://schemas.microsoft.com/office/powerpoint/2010/main" val="262426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Current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Lots of jitter</a:t>
            </a:r>
            <a:endParaRPr lang="en-US" dirty="0"/>
          </a:p>
          <a:p>
            <a:r>
              <a:rPr lang="en-US" dirty="0" smtClean="0"/>
              <a:t>Attempt to zero out???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19</a:t>
            </a:fld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18308"/>
            <a:ext cx="9014114" cy="3325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008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"I should have paid more attention in Physics 41"</a:t>
            </a:r>
          </a:p>
          <a:p>
            <a:r>
              <a:rPr lang="en-US" dirty="0" smtClean="0"/>
              <a:t>Most devices have built in sensors to measure and monitor</a:t>
            </a:r>
          </a:p>
          <a:p>
            <a:pPr lvl="1"/>
            <a:r>
              <a:rPr lang="en-US" dirty="0" smtClean="0"/>
              <a:t>motion</a:t>
            </a:r>
          </a:p>
          <a:p>
            <a:pPr lvl="1"/>
            <a:r>
              <a:rPr lang="en-US" dirty="0" smtClean="0"/>
              <a:t>orientation (aka position)</a:t>
            </a:r>
          </a:p>
          <a:p>
            <a:pPr lvl="1"/>
            <a:r>
              <a:rPr lang="en-US" dirty="0" smtClean="0"/>
              <a:t>environmental conditions</a:t>
            </a:r>
          </a:p>
          <a:p>
            <a:r>
              <a:rPr lang="en-US" dirty="0" smtClean="0"/>
              <a:t>sensors deliver raw data to applications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8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every device has every kind of sensor</a:t>
            </a:r>
          </a:p>
          <a:p>
            <a:r>
              <a:rPr lang="en-US" dirty="0" smtClean="0"/>
              <a:t>Constants from Sensor class</a:t>
            </a:r>
          </a:p>
          <a:p>
            <a:r>
              <a:rPr lang="en-US" dirty="0" smtClean="0"/>
              <a:t>Three main classes of sensors:</a:t>
            </a:r>
          </a:p>
          <a:p>
            <a:pPr lvl="1"/>
            <a:r>
              <a:rPr lang="en-US" dirty="0" smtClean="0"/>
              <a:t>motion</a:t>
            </a:r>
          </a:p>
          <a:p>
            <a:pPr lvl="1"/>
            <a:r>
              <a:rPr lang="en-US" dirty="0" smtClean="0"/>
              <a:t>environmental</a:t>
            </a:r>
          </a:p>
          <a:p>
            <a:pPr lvl="1"/>
            <a:r>
              <a:rPr lang="en-US" dirty="0" smtClean="0"/>
              <a:t>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TYPE_ACCELEROMETER</a:t>
            </a:r>
          </a:p>
          <a:p>
            <a:pPr lvl="1"/>
            <a:r>
              <a:rPr lang="en-US" dirty="0"/>
              <a:t>hardware</a:t>
            </a:r>
          </a:p>
          <a:p>
            <a:pPr lvl="1"/>
            <a:r>
              <a:rPr lang="en-US" dirty="0"/>
              <a:t>acceleration force in m/s</a:t>
            </a:r>
            <a:r>
              <a:rPr lang="en-US" baseline="30000" dirty="0"/>
              <a:t>2</a:t>
            </a:r>
            <a:endParaRPr lang="en-US" i="1" baseline="30000" dirty="0"/>
          </a:p>
          <a:p>
            <a:pPr lvl="1"/>
            <a:r>
              <a:rPr lang="en-US" dirty="0"/>
              <a:t>x, y, z axis</a:t>
            </a:r>
          </a:p>
          <a:p>
            <a:pPr lvl="1"/>
            <a:r>
              <a:rPr lang="en-US" dirty="0"/>
              <a:t>includes gravity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4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TYPE_AMBIENT_TEMPERATURE</a:t>
            </a:r>
          </a:p>
          <a:p>
            <a:pPr lvl="1"/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"room" temperature in degrees Celsius</a:t>
            </a:r>
          </a:p>
          <a:p>
            <a:pPr lvl="1"/>
            <a:r>
              <a:rPr lang="en-US" dirty="0" smtClean="0"/>
              <a:t>no such sensor on </a:t>
            </a:r>
            <a:r>
              <a:rPr lang="en-US" dirty="0" err="1" smtClean="0"/>
              <a:t>dev</a:t>
            </a:r>
            <a:r>
              <a:rPr lang="en-US" dirty="0" smtClean="0"/>
              <a:t> phones</a:t>
            </a:r>
          </a:p>
          <a:p>
            <a:r>
              <a:rPr lang="en-US" dirty="0" smtClean="0"/>
              <a:t>TYPE_GRAVITY</a:t>
            </a:r>
          </a:p>
          <a:p>
            <a:pPr lvl="1"/>
            <a:r>
              <a:rPr lang="en-US" dirty="0" smtClean="0"/>
              <a:t>software or  hardware</a:t>
            </a:r>
          </a:p>
          <a:p>
            <a:pPr lvl="1"/>
            <a:r>
              <a:rPr lang="en-US" dirty="0" smtClean="0"/>
              <a:t>just gravity</a:t>
            </a:r>
          </a:p>
          <a:p>
            <a:pPr lvl="1"/>
            <a:r>
              <a:rPr lang="en-US" dirty="0" smtClean="0"/>
              <a:t>if phone at rest same as </a:t>
            </a:r>
            <a:r>
              <a:rPr lang="en-US" dirty="0"/>
              <a:t>TYPE_ACCELEROMETER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7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TYPE_GYROSCOPE</a:t>
            </a:r>
          </a:p>
          <a:p>
            <a:pPr lvl="1"/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measure device's rate of rotation in </a:t>
            </a:r>
            <a:br>
              <a:rPr lang="en-US" dirty="0" smtClean="0"/>
            </a:br>
            <a:r>
              <a:rPr lang="en-US" dirty="0" smtClean="0"/>
              <a:t>radians / second around 3 axis</a:t>
            </a:r>
          </a:p>
          <a:p>
            <a:r>
              <a:rPr lang="en-US" dirty="0" smtClean="0"/>
              <a:t>TYPE_LIGHT</a:t>
            </a:r>
          </a:p>
          <a:p>
            <a:pPr lvl="1"/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light level in lx, </a:t>
            </a:r>
          </a:p>
          <a:p>
            <a:pPr lvl="1"/>
            <a:r>
              <a:rPr lang="en-US" dirty="0" smtClean="0"/>
              <a:t>lux is SI </a:t>
            </a:r>
            <a:r>
              <a:rPr lang="en-US" dirty="0"/>
              <a:t>measure illuminance in </a:t>
            </a:r>
            <a:r>
              <a:rPr lang="en-US" dirty="0" smtClean="0"/>
              <a:t>luminous flux per unit area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5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TYPE_LINEAR_ACCELERATION</a:t>
            </a:r>
          </a:p>
          <a:p>
            <a:pPr lvl="1"/>
            <a:r>
              <a:rPr lang="en-US" dirty="0" smtClean="0"/>
              <a:t>software or hardware</a:t>
            </a:r>
          </a:p>
          <a:p>
            <a:pPr lvl="1"/>
            <a:r>
              <a:rPr lang="en-US" dirty="0" smtClean="0"/>
              <a:t>measure acceleration force applied to device in three axes excluding the force of gravity</a:t>
            </a:r>
          </a:p>
          <a:p>
            <a:r>
              <a:rPr lang="en-US" dirty="0" smtClean="0"/>
              <a:t>TYPE_MAGNETC_FIELD</a:t>
            </a:r>
          </a:p>
          <a:p>
            <a:pPr lvl="1"/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ambient geomagnetic field in all three axes</a:t>
            </a:r>
          </a:p>
          <a:p>
            <a:pPr lvl="1"/>
            <a:r>
              <a:rPr lang="en-US" dirty="0" err="1" smtClean="0"/>
              <a:t>uT</a:t>
            </a:r>
            <a:r>
              <a:rPr lang="en-US" dirty="0" smtClean="0"/>
              <a:t> micro </a:t>
            </a:r>
            <a:r>
              <a:rPr lang="en-US" dirty="0" err="1" smtClean="0"/>
              <a:t>Teslas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4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745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TYPE_ORIENTATION [deprecated]</a:t>
            </a:r>
          </a:p>
          <a:p>
            <a:pPr lvl="1"/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measure of degrees of rotation a device makes around all three axes</a:t>
            </a:r>
          </a:p>
          <a:p>
            <a:r>
              <a:rPr lang="en-US" dirty="0" smtClean="0"/>
              <a:t>TYPE_PRESSURE</a:t>
            </a:r>
          </a:p>
          <a:p>
            <a:pPr lvl="1"/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ambient air pressure in </a:t>
            </a:r>
            <a:r>
              <a:rPr lang="en-US" dirty="0" err="1" smtClean="0"/>
              <a:t>hPa</a:t>
            </a:r>
            <a:r>
              <a:rPr lang="en-US" dirty="0" smtClean="0"/>
              <a:t> or mbar</a:t>
            </a:r>
          </a:p>
          <a:p>
            <a:pPr lvl="1"/>
            <a:r>
              <a:rPr lang="en-US" dirty="0" smtClean="0"/>
              <a:t>force per unit area</a:t>
            </a:r>
          </a:p>
          <a:p>
            <a:pPr lvl="1"/>
            <a:r>
              <a:rPr lang="en-US" dirty="0" smtClean="0"/>
              <a:t>1 Pascal = 1 Newton per square meter</a:t>
            </a:r>
          </a:p>
          <a:p>
            <a:pPr lvl="1"/>
            <a:r>
              <a:rPr lang="en-US" dirty="0" err="1" smtClean="0"/>
              <a:t>hecto</a:t>
            </a:r>
            <a:r>
              <a:rPr lang="en-US" dirty="0" smtClean="0"/>
              <a:t> </a:t>
            </a:r>
            <a:r>
              <a:rPr lang="en-US" dirty="0" err="1" smtClean="0"/>
              <a:t>Pascals</a:t>
            </a:r>
            <a:r>
              <a:rPr lang="en-US" dirty="0" smtClean="0"/>
              <a:t> (100 </a:t>
            </a:r>
            <a:r>
              <a:rPr lang="en-US" dirty="0" err="1" smtClean="0"/>
              <a:t>Pascals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milli</a:t>
            </a:r>
            <a:r>
              <a:rPr lang="en-US" dirty="0" smtClean="0"/>
              <a:t> bar -   1 mbar = 1hecto Pascal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8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TYPE_PROXIMITY</a:t>
            </a:r>
          </a:p>
          <a:p>
            <a:pPr lvl="1"/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proximity of an object in cm relative to the view screen of a device</a:t>
            </a:r>
          </a:p>
          <a:p>
            <a:pPr lvl="1"/>
            <a:r>
              <a:rPr lang="en-US" dirty="0" smtClean="0"/>
              <a:t>most just binary (see range, resolution)</a:t>
            </a:r>
          </a:p>
          <a:p>
            <a:pPr lvl="1"/>
            <a:r>
              <a:rPr lang="en-US" dirty="0" smtClean="0"/>
              <a:t>typically used to determine if handset is being held to person's ear during a call</a:t>
            </a:r>
          </a:p>
          <a:p>
            <a:r>
              <a:rPr lang="en-US" dirty="0" smtClean="0"/>
              <a:t>TYPE_RELATIVE_HUMIDITY</a:t>
            </a:r>
          </a:p>
          <a:p>
            <a:pPr lvl="1"/>
            <a:r>
              <a:rPr lang="en-US" dirty="0" smtClean="0"/>
              <a:t>ambient humidity in percent ( 0 to 100)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4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TYPE_ROTATION_VECTOR (ABSOLUTE)</a:t>
            </a:r>
            <a:endParaRPr lang="en-US" dirty="0" smtClean="0"/>
          </a:p>
          <a:p>
            <a:pPr lvl="1"/>
            <a:r>
              <a:rPr lang="en-US" dirty="0" smtClean="0"/>
              <a:t>hardware or software</a:t>
            </a:r>
          </a:p>
          <a:p>
            <a:pPr lvl="1"/>
            <a:r>
              <a:rPr lang="en-US" dirty="0" smtClean="0"/>
              <a:t>orientation of device, three elements of the device's rotation vector</a:t>
            </a:r>
          </a:p>
          <a:p>
            <a:r>
              <a:rPr lang="en-US" dirty="0" smtClean="0"/>
              <a:t>TYPE_TEMPERATURE</a:t>
            </a:r>
          </a:p>
          <a:p>
            <a:pPr lvl="1"/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temperature of the device in degrees Celsius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 of Sensors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28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1737"/>
            <a:ext cx="8382000" cy="5722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55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methods in Sensor class to get capabilities of Sensor</a:t>
            </a:r>
          </a:p>
          <a:p>
            <a:r>
              <a:rPr lang="en-US" dirty="0" err="1" smtClean="0"/>
              <a:t>minDelay</a:t>
            </a:r>
            <a:r>
              <a:rPr lang="en-US" dirty="0" smtClean="0"/>
              <a:t> (in microseconds)</a:t>
            </a:r>
          </a:p>
          <a:p>
            <a:r>
              <a:rPr lang="en-US" dirty="0" smtClean="0"/>
              <a:t>power consumption in mA (</a:t>
            </a:r>
            <a:r>
              <a:rPr lang="en-US" dirty="0" err="1" smtClean="0"/>
              <a:t>microAmps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maxRange</a:t>
            </a:r>
            <a:endParaRPr lang="en-US" dirty="0" smtClean="0"/>
          </a:p>
          <a:p>
            <a:r>
              <a:rPr lang="en-US" dirty="0" smtClean="0"/>
              <a:t>resolution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8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Determine which sensors are available on a device.</a:t>
            </a:r>
          </a:p>
          <a:p>
            <a:r>
              <a:rPr lang="en-US" dirty="0"/>
              <a:t>Determine an individual sensor's capabilities, such as its maximum range, manufacturer, power requirements, and resolution.</a:t>
            </a:r>
          </a:p>
          <a:p>
            <a:r>
              <a:rPr lang="en-US" dirty="0"/>
              <a:t>Acquire raw sensor data and define the minimum rate at which you acquire sensor data.</a:t>
            </a:r>
          </a:p>
          <a:p>
            <a:r>
              <a:rPr lang="en-US" dirty="0"/>
              <a:t>Register and unregister sensor event listeners that monitor sensor changes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2200" dirty="0">
                <a:hlinkClick r:id="rId2"/>
              </a:rPr>
              <a:t>http://developer.android.com/guide/topics/sensors/sensors_overview.html</a:t>
            </a:r>
            <a:endParaRPr lang="en-US" sz="2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73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Accelerometer - Includes Gravity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12837"/>
            <a:ext cx="4572000" cy="5211763"/>
          </a:xfrm>
        </p:spPr>
        <p:txBody>
          <a:bodyPr/>
          <a:lstStyle/>
          <a:p>
            <a:r>
              <a:rPr lang="en-US" dirty="0" smtClean="0"/>
              <a:t>Sensor.</a:t>
            </a:r>
            <a:br>
              <a:rPr lang="en-US" dirty="0" smtClean="0"/>
            </a:br>
            <a:r>
              <a:rPr lang="en-US" sz="3200" i="1" dirty="0" smtClean="0"/>
              <a:t>TYPE_ACCELEROMETER</a:t>
            </a:r>
          </a:p>
          <a:p>
            <a:r>
              <a:rPr lang="en-US" dirty="0" smtClean="0"/>
              <a:t>Device flat on table</a:t>
            </a:r>
          </a:p>
          <a:p>
            <a:r>
              <a:rPr lang="en-US" i="1" dirty="0" smtClean="0"/>
              <a:t>g </a:t>
            </a:r>
            <a:r>
              <a:rPr lang="en-US" dirty="0" smtClean="0"/>
              <a:t> ~= 9.81 m/s</a:t>
            </a:r>
            <a:r>
              <a:rPr lang="en-US" baseline="30000" dirty="0" smtClean="0"/>
              <a:t>2</a:t>
            </a:r>
            <a:endParaRPr lang="en-US" i="1" baseline="30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914400"/>
            <a:ext cx="36576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01012"/>
            <a:ext cx="7997821" cy="109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680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3429000" cy="3695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Acceleration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12837"/>
            <a:ext cx="3810000" cy="5516563"/>
          </a:xfrm>
        </p:spPr>
        <p:txBody>
          <a:bodyPr>
            <a:normAutofit/>
          </a:bodyPr>
          <a:lstStyle/>
          <a:p>
            <a:r>
              <a:rPr lang="en-US" dirty="0" smtClean="0"/>
              <a:t>At rest of table</a:t>
            </a:r>
          </a:p>
          <a:p>
            <a:r>
              <a:rPr lang="en-US" dirty="0" smtClean="0"/>
              <a:t>Recall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units are m/s</a:t>
            </a:r>
            <a:r>
              <a:rPr lang="en-US" baseline="30000" dirty="0" smtClean="0"/>
              <a:t>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31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990600"/>
            <a:ext cx="3962400" cy="660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219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Zeroing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153400" cy="5211763"/>
          </a:xfrm>
        </p:spPr>
        <p:txBody>
          <a:bodyPr/>
          <a:lstStyle/>
          <a:p>
            <a:r>
              <a:rPr lang="en-US" dirty="0" smtClean="0"/>
              <a:t>Take average of first multiple (several hundred) events and average</a:t>
            </a:r>
          </a:p>
          <a:p>
            <a:pPr lvl="1"/>
            <a:r>
              <a:rPr lang="en-US" dirty="0" smtClean="0"/>
              <a:t>shorter time = more error</a:t>
            </a:r>
          </a:p>
          <a:p>
            <a:r>
              <a:rPr lang="en-US" dirty="0" smtClean="0"/>
              <a:t>Potential error </a:t>
            </a:r>
          </a:p>
          <a:p>
            <a:pPr lvl="1"/>
            <a:r>
              <a:rPr lang="en-US" dirty="0" smtClean="0"/>
              <a:t>should be 0 at rest</a:t>
            </a:r>
          </a:p>
          <a:p>
            <a:r>
              <a:rPr lang="en-US" dirty="0" smtClean="0"/>
              <a:t>Results: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32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714" y="3810000"/>
            <a:ext cx="9273914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82" y="5257800"/>
            <a:ext cx="7299702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845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of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1000 events</a:t>
            </a:r>
          </a:p>
          <a:p>
            <a:r>
              <a:rPr lang="en-US" dirty="0" err="1"/>
              <a:t>SensorManager.SENSOR_DELAY_UI</a:t>
            </a:r>
            <a:endParaRPr lang="en-US" dirty="0" smtClean="0"/>
          </a:p>
          <a:p>
            <a:pPr lvl="1"/>
            <a:r>
              <a:rPr lang="en-US" dirty="0" smtClean="0"/>
              <a:t>times in seconds: 21, 21, 21</a:t>
            </a:r>
          </a:p>
          <a:p>
            <a:pPr lvl="1"/>
            <a:r>
              <a:rPr lang="en-US" dirty="0" smtClean="0"/>
              <a:t>21 seconds / 1000 events</a:t>
            </a:r>
          </a:p>
          <a:p>
            <a:r>
              <a:rPr lang="en-US" dirty="0" err="1" smtClean="0"/>
              <a:t>SensorManager.SENSOR_DELAY_FASTEST</a:t>
            </a:r>
            <a:endParaRPr lang="en-US" dirty="0" smtClean="0"/>
          </a:p>
          <a:p>
            <a:pPr lvl="1"/>
            <a:r>
              <a:rPr lang="en-US" dirty="0" smtClean="0"/>
              <a:t>times in seconds: 21, 21, 21</a:t>
            </a:r>
          </a:p>
          <a:p>
            <a:r>
              <a:rPr lang="en-US" dirty="0" smtClean="0"/>
              <a:t>Recall delay of 20,000 micro seconds</a:t>
            </a:r>
          </a:p>
          <a:p>
            <a:r>
              <a:rPr lang="en-US" dirty="0" smtClean="0"/>
              <a:t>2x10</a:t>
            </a:r>
            <a:r>
              <a:rPr lang="en-US" baseline="30000" dirty="0" smtClean="0"/>
              <a:t>4</a:t>
            </a:r>
            <a:r>
              <a:rPr lang="en-US" dirty="0" smtClean="0"/>
              <a:t>  x  1x10</a:t>
            </a:r>
            <a:r>
              <a:rPr lang="en-US" baseline="30000" dirty="0" smtClean="0"/>
              <a:t>3</a:t>
            </a:r>
            <a:r>
              <a:rPr lang="en-US" dirty="0" smtClean="0"/>
              <a:t> = 2x10</a:t>
            </a:r>
            <a:r>
              <a:rPr lang="en-US" baseline="30000" dirty="0" smtClean="0"/>
              <a:t>7</a:t>
            </a:r>
            <a:r>
              <a:rPr lang="en-US" dirty="0" smtClean="0"/>
              <a:t> = 20 seconds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3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Sensors -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 the </a:t>
            </a:r>
            <a:r>
              <a:rPr lang="en-US" i="1" dirty="0" err="1" smtClean="0"/>
              <a:t>SensorManager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create a </a:t>
            </a:r>
            <a:r>
              <a:rPr lang="en-US" i="1" dirty="0" err="1" smtClean="0"/>
              <a:t>SensorEventListener</a:t>
            </a:r>
            <a:r>
              <a:rPr lang="en-US" dirty="0" smtClean="0"/>
              <a:t> for </a:t>
            </a:r>
            <a:r>
              <a:rPr lang="en-US" i="1" dirty="0" err="1" smtClean="0"/>
              <a:t>SensorEvents</a:t>
            </a:r>
            <a:endParaRPr lang="en-US" i="1" dirty="0" smtClean="0"/>
          </a:p>
          <a:p>
            <a:pPr lvl="1"/>
            <a:r>
              <a:rPr lang="en-US" dirty="0" smtClean="0"/>
              <a:t>logic that responds to sensor event</a:t>
            </a:r>
          </a:p>
          <a:p>
            <a:pPr lvl="1"/>
            <a:r>
              <a:rPr lang="en-US" dirty="0" smtClean="0"/>
              <a:t>various amounts of data from sensor depending on type of sensor</a:t>
            </a:r>
          </a:p>
          <a:p>
            <a:r>
              <a:rPr lang="en-US" dirty="0" smtClean="0"/>
              <a:t>Register the sensor listener with a </a:t>
            </a:r>
            <a:r>
              <a:rPr lang="en-US" i="1" dirty="0" smtClean="0"/>
              <a:t>Sensor</a:t>
            </a:r>
            <a:r>
              <a:rPr lang="en-US" dirty="0" smtClean="0"/>
              <a:t> via the </a:t>
            </a:r>
            <a:r>
              <a:rPr lang="en-US" dirty="0" err="1" smtClean="0"/>
              <a:t>SensorManager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2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592763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registerListener</a:t>
            </a:r>
            <a:r>
              <a:rPr lang="en-US" dirty="0" smtClean="0"/>
              <a:t>(</a:t>
            </a:r>
            <a:r>
              <a:rPr lang="en-US" dirty="0" err="1" smtClean="0"/>
              <a:t>SensorEventListener</a:t>
            </a:r>
            <a:r>
              <a:rPr lang="en-US" dirty="0" smtClean="0"/>
              <a:t>, Sensor, int rate)</a:t>
            </a:r>
          </a:p>
          <a:p>
            <a:r>
              <a:rPr lang="en-US" dirty="0" smtClean="0"/>
              <a:t>rate is just a </a:t>
            </a:r>
            <a:r>
              <a:rPr lang="en-US" i="1" dirty="0" smtClean="0"/>
              <a:t>hint</a:t>
            </a:r>
          </a:p>
          <a:p>
            <a:r>
              <a:rPr lang="en-US" dirty="0"/>
              <a:t>SENSOR_DELAY_NORMAL, SENSOR_DELAY_UI, SENSOR_DELAY_GAME, or </a:t>
            </a:r>
            <a:r>
              <a:rPr lang="en-US" dirty="0" smtClean="0"/>
              <a:t>SENSOR_DELAY_FASTEST, or time in microseconds (millionths of a second)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599"/>
            <a:ext cx="88201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715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SensorEventListener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with two methods: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onAccuracyChanged</a:t>
            </a:r>
            <a:r>
              <a:rPr lang="en-US" dirty="0"/>
              <a:t> (Sensor </a:t>
            </a:r>
            <a:r>
              <a:rPr lang="en-US" dirty="0" err="1"/>
              <a:t>sensor</a:t>
            </a:r>
            <a:r>
              <a:rPr lang="en-US" dirty="0"/>
              <a:t>, int accuracy)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onSensorChanged</a:t>
            </a:r>
            <a:r>
              <a:rPr lang="en-US" dirty="0"/>
              <a:t> (</a:t>
            </a:r>
            <a:r>
              <a:rPr lang="en-US" dirty="0" err="1"/>
              <a:t>SensorEvent</a:t>
            </a:r>
            <a:r>
              <a:rPr lang="en-US" dirty="0"/>
              <a:t> event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Sensor values have changed</a:t>
            </a:r>
          </a:p>
          <a:p>
            <a:pPr lvl="2"/>
            <a:r>
              <a:rPr lang="en-US" dirty="0" smtClean="0"/>
              <a:t>this is the key method to override</a:t>
            </a:r>
          </a:p>
          <a:p>
            <a:pPr lvl="1"/>
            <a:r>
              <a:rPr lang="en-US" dirty="0" smtClean="0"/>
              <a:t>don't hold onto the event</a:t>
            </a:r>
          </a:p>
          <a:p>
            <a:pPr lvl="2"/>
            <a:r>
              <a:rPr lang="en-US" dirty="0" smtClean="0"/>
              <a:t>part of pool and the values may be altered soon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Listing Sensors on a Device to 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80576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6361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Sensors - </a:t>
            </a:r>
            <a:r>
              <a:rPr lang="en-US" dirty="0" err="1" smtClean="0"/>
              <a:t>Dev</a:t>
            </a:r>
            <a:r>
              <a:rPr lang="en-US" dirty="0" smtClean="0"/>
              <a:t> Phone - 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accelerometer, linear acceleration, magnetic field, orientation, light, proximity, gyroscope, gravity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8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" y="1295400"/>
            <a:ext cx="12368187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070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Sensor Capabilities - </a:t>
            </a:r>
            <a:r>
              <a:rPr lang="en-US" dirty="0" err="1" smtClean="0"/>
              <a:t>Dev</a:t>
            </a:r>
            <a:r>
              <a:rPr lang="en-US" dirty="0" smtClean="0"/>
              <a:t> Phones - Older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9</a:t>
            </a:fld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8991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555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8043</TotalTime>
  <Words>850</Words>
  <Application>Microsoft Office PowerPoint</Application>
  <PresentationFormat>On-screen Show (4:3)</PresentationFormat>
  <Paragraphs>228</Paragraphs>
  <Slides>33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CS378 - Mobile Computing</vt:lpstr>
      <vt:lpstr>Sensors</vt:lpstr>
      <vt:lpstr>Sensor Framework</vt:lpstr>
      <vt:lpstr>Using Sensors - Basics</vt:lpstr>
      <vt:lpstr>Using Sensors</vt:lpstr>
      <vt:lpstr>SensorEventListener</vt:lpstr>
      <vt:lpstr>Listing Sensors on a Device to Log</vt:lpstr>
      <vt:lpstr>Types of Sensors - Dev Phone - Older</vt:lpstr>
      <vt:lpstr>Sensor Capabilities - Dev Phones - Older</vt:lpstr>
      <vt:lpstr>Types of Sensors - Dev Phone - Newer</vt:lpstr>
      <vt:lpstr>Sensor Capabilities - Dev Phone - Newer</vt:lpstr>
      <vt:lpstr>Simple Sensor Example</vt:lpstr>
      <vt:lpstr>Sensor Coordinate System</vt:lpstr>
      <vt:lpstr>Sensor Coordinate System</vt:lpstr>
      <vt:lpstr>Sensor Coordinate System</vt:lpstr>
      <vt:lpstr>Getting Sensor Data</vt:lpstr>
      <vt:lpstr>SensorEventListener</vt:lpstr>
      <vt:lpstr>Display Max</vt:lpstr>
      <vt:lpstr>Display Current</vt:lpstr>
      <vt:lpstr>Types of Sensors</vt:lpstr>
      <vt:lpstr>Types of Sensors</vt:lpstr>
      <vt:lpstr>Types of Sensors</vt:lpstr>
      <vt:lpstr>Types of Sensors</vt:lpstr>
      <vt:lpstr>Types of Sensors</vt:lpstr>
      <vt:lpstr>Types of Sensors</vt:lpstr>
      <vt:lpstr>Types of Sensors</vt:lpstr>
      <vt:lpstr>Types of Sensors</vt:lpstr>
      <vt:lpstr>Availability of Sensors</vt:lpstr>
      <vt:lpstr>Sensor Capabilities</vt:lpstr>
      <vt:lpstr>Accelerometer - Includes Gravity</vt:lpstr>
      <vt:lpstr>Linear Acceleration</vt:lpstr>
      <vt:lpstr>Zeroing out</vt:lpstr>
      <vt:lpstr>Rate of Events</vt:lpstr>
    </vt:vector>
  </TitlesOfParts>
  <Company>University of Texas at Austin Computer Science Dept.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CS378 - Mobile Computing</dc:title>
  <dc:creator>Michael D. Scott</dc:creator>
  <cp:lastModifiedBy>Michael D. Scott</cp:lastModifiedBy>
  <cp:revision>347</cp:revision>
  <cp:lastPrinted>2012-01-30T16:00:04Z</cp:lastPrinted>
  <dcterms:created xsi:type="dcterms:W3CDTF">2012-01-17T18:47:14Z</dcterms:created>
  <dcterms:modified xsi:type="dcterms:W3CDTF">2012-09-28T19:16:01Z</dcterms:modified>
</cp:coreProperties>
</file>