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4" r:id="rId9"/>
    <p:sldId id="265" r:id="rId10"/>
    <p:sldId id="263"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9229725" cy="70008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C98BBF-0A01-49D1-8943-621B01FB6524}">
          <p14:sldIdLst>
            <p14:sldId id="256"/>
            <p14:sldId id="257"/>
            <p14:sldId id="258"/>
            <p14:sldId id="259"/>
            <p14:sldId id="260"/>
            <p14:sldId id="261"/>
            <p14:sldId id="262"/>
            <p14:sldId id="264"/>
            <p14:sldId id="265"/>
            <p14:sldId id="263"/>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 name="Untitled Section" id="{FC6F6324-372A-4A9A-BF42-DA2F65924F3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3481" autoAdjust="0"/>
    <p:restoredTop sz="78705" autoAdjust="0"/>
  </p:normalViewPr>
  <p:slideViewPr>
    <p:cSldViewPr>
      <p:cViewPr varScale="1">
        <p:scale>
          <a:sx n="72" d="100"/>
          <a:sy n="72" d="100"/>
        </p:scale>
        <p:origin x="-1782" y="-84"/>
      </p:cViewPr>
      <p:guideLst>
        <p:guide orient="horz" pos="2160"/>
        <p:guide pos="2880"/>
      </p:guideLst>
    </p:cSldViewPr>
  </p:slideViewPr>
  <p:notesTextViewPr>
    <p:cViewPr>
      <p:scale>
        <a:sx n="1" d="1"/>
        <a:sy n="1" d="1"/>
      </p:scale>
      <p:origin x="0" y="0"/>
    </p:cViewPr>
  </p:notesTextViewPr>
  <p:sorterViewPr>
    <p:cViewPr>
      <p:scale>
        <a:sx n="100" d="100"/>
        <a:sy n="100" d="100"/>
      </p:scale>
      <p:origin x="0" y="16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999548" cy="3504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8085" y="1"/>
            <a:ext cx="3999548" cy="350405"/>
          </a:xfrm>
          <a:prstGeom prst="rect">
            <a:avLst/>
          </a:prstGeom>
        </p:spPr>
        <p:txBody>
          <a:bodyPr vert="horz" lIns="91440" tIns="45720" rIns="91440" bIns="45720" rtlCol="0"/>
          <a:lstStyle>
            <a:lvl1pPr algn="r">
              <a:defRPr sz="1200"/>
            </a:lvl1pPr>
          </a:lstStyle>
          <a:p>
            <a:fld id="{192D050E-68A7-4BF6-AD9D-1C7A44A395DD}" type="datetimeFigureOut">
              <a:rPr lang="en-US" smtClean="0"/>
              <a:t>4/17/2012</a:t>
            </a:fld>
            <a:endParaRPr lang="en-US"/>
          </a:p>
        </p:txBody>
      </p:sp>
      <p:sp>
        <p:nvSpPr>
          <p:cNvPr id="4" name="Footer Placeholder 3"/>
          <p:cNvSpPr>
            <a:spLocks noGrp="1"/>
          </p:cNvSpPr>
          <p:nvPr>
            <p:ph type="ftr" sz="quarter" idx="2"/>
          </p:nvPr>
        </p:nvSpPr>
        <p:spPr>
          <a:xfrm>
            <a:off x="1" y="6649266"/>
            <a:ext cx="3999548" cy="35040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8085" y="6649266"/>
            <a:ext cx="3999548" cy="350405"/>
          </a:xfrm>
          <a:prstGeom prst="rect">
            <a:avLst/>
          </a:prstGeom>
        </p:spPr>
        <p:txBody>
          <a:bodyPr vert="horz" lIns="91440" tIns="45720" rIns="91440" bIns="45720" rtlCol="0" anchor="b"/>
          <a:lstStyle>
            <a:lvl1pPr algn="r">
              <a:defRPr sz="12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999548" cy="350044"/>
          </a:xfrm>
          <a:prstGeom prst="rect">
            <a:avLst/>
          </a:prstGeom>
        </p:spPr>
        <p:txBody>
          <a:bodyPr vert="horz" lIns="92738" tIns="46369" rIns="92738" bIns="46369" rtlCol="0"/>
          <a:lstStyle>
            <a:lvl1pPr algn="l">
              <a:defRPr sz="1200"/>
            </a:lvl1pPr>
          </a:lstStyle>
          <a:p>
            <a:endParaRPr lang="en-US"/>
          </a:p>
        </p:txBody>
      </p:sp>
      <p:sp>
        <p:nvSpPr>
          <p:cNvPr id="3" name="Date Placeholder 2"/>
          <p:cNvSpPr>
            <a:spLocks noGrp="1"/>
          </p:cNvSpPr>
          <p:nvPr>
            <p:ph type="dt" idx="1"/>
          </p:nvPr>
        </p:nvSpPr>
        <p:spPr>
          <a:xfrm>
            <a:off x="5228042" y="0"/>
            <a:ext cx="3999548" cy="350044"/>
          </a:xfrm>
          <a:prstGeom prst="rect">
            <a:avLst/>
          </a:prstGeom>
        </p:spPr>
        <p:txBody>
          <a:bodyPr vert="horz" lIns="92738" tIns="46369" rIns="92738" bIns="46369" rtlCol="0"/>
          <a:lstStyle>
            <a:lvl1pPr algn="r">
              <a:defRPr sz="1200"/>
            </a:lvl1pPr>
          </a:lstStyle>
          <a:p>
            <a:fld id="{346C757F-8E6F-4388-B04F-98E120A4A3FC}" type="datetimeFigureOut">
              <a:rPr lang="en-US" smtClean="0"/>
              <a:t>4/17/2012</a:t>
            </a:fld>
            <a:endParaRPr lang="en-US"/>
          </a:p>
        </p:txBody>
      </p:sp>
      <p:sp>
        <p:nvSpPr>
          <p:cNvPr id="4" name="Slide Image Placeholder 3"/>
          <p:cNvSpPr>
            <a:spLocks noGrp="1" noRot="1" noChangeAspect="1"/>
          </p:cNvSpPr>
          <p:nvPr>
            <p:ph type="sldImg" idx="2"/>
          </p:nvPr>
        </p:nvSpPr>
        <p:spPr>
          <a:xfrm>
            <a:off x="2865438" y="525463"/>
            <a:ext cx="3498850" cy="2624137"/>
          </a:xfrm>
          <a:prstGeom prst="rect">
            <a:avLst/>
          </a:prstGeom>
          <a:noFill/>
          <a:ln w="12700">
            <a:solidFill>
              <a:prstClr val="black"/>
            </a:solidFill>
          </a:ln>
        </p:spPr>
        <p:txBody>
          <a:bodyPr vert="horz" lIns="92738" tIns="46369" rIns="92738" bIns="46369" rtlCol="0" anchor="ctr"/>
          <a:lstStyle/>
          <a:p>
            <a:endParaRPr lang="en-US"/>
          </a:p>
        </p:txBody>
      </p:sp>
      <p:sp>
        <p:nvSpPr>
          <p:cNvPr id="5" name="Notes Placeholder 4"/>
          <p:cNvSpPr>
            <a:spLocks noGrp="1"/>
          </p:cNvSpPr>
          <p:nvPr>
            <p:ph type="body" sz="quarter" idx="3"/>
          </p:nvPr>
        </p:nvSpPr>
        <p:spPr>
          <a:xfrm>
            <a:off x="922973" y="3325416"/>
            <a:ext cx="7383780" cy="3150394"/>
          </a:xfrm>
          <a:prstGeom prst="rect">
            <a:avLst/>
          </a:prstGeom>
        </p:spPr>
        <p:txBody>
          <a:bodyPr vert="horz" lIns="92738" tIns="46369" rIns="92738" bIns="4636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49616"/>
            <a:ext cx="3999548" cy="350044"/>
          </a:xfrm>
          <a:prstGeom prst="rect">
            <a:avLst/>
          </a:prstGeom>
        </p:spPr>
        <p:txBody>
          <a:bodyPr vert="horz" lIns="92738" tIns="46369" rIns="92738" bIns="46369" rtlCol="0" anchor="b"/>
          <a:lstStyle>
            <a:lvl1pPr algn="l">
              <a:defRPr sz="1200"/>
            </a:lvl1pPr>
          </a:lstStyle>
          <a:p>
            <a:endParaRPr lang="en-US"/>
          </a:p>
        </p:txBody>
      </p:sp>
      <p:sp>
        <p:nvSpPr>
          <p:cNvPr id="7" name="Slide Number Placeholder 6"/>
          <p:cNvSpPr>
            <a:spLocks noGrp="1"/>
          </p:cNvSpPr>
          <p:nvPr>
            <p:ph type="sldNum" sz="quarter" idx="5"/>
          </p:nvPr>
        </p:nvSpPr>
        <p:spPr>
          <a:xfrm>
            <a:off x="5228042" y="6649616"/>
            <a:ext cx="3999548" cy="350044"/>
          </a:xfrm>
          <a:prstGeom prst="rect">
            <a:avLst/>
          </a:prstGeom>
        </p:spPr>
        <p:txBody>
          <a:bodyPr vert="horz" lIns="92738" tIns="46369" rIns="92738" bIns="46369" rtlCol="0" anchor="b"/>
          <a:lstStyle>
            <a:lvl1pPr algn="r">
              <a:defRPr sz="12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1</a:t>
            </a:fld>
            <a:endParaRPr lang="en-US"/>
          </a:p>
        </p:txBody>
      </p:sp>
    </p:spTree>
    <p:extLst>
      <p:ext uri="{BB962C8B-B14F-4D97-AF65-F5344CB8AC3E}">
        <p14:creationId xmlns:p14="http://schemas.microsoft.com/office/powerpoint/2010/main" val="322095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0000"/>
                </a:solidFill>
              </a:defRPr>
            </a:lvl1pPr>
          </a:lstStyle>
          <a:p>
            <a:fld id="{E820A771-8B3E-4BE1-A7E6-B6C2E6A656A2}" type="datetime1">
              <a:rPr lang="en-US" smtClean="0"/>
              <a:t>4/17/2012</a:t>
            </a:fld>
            <a:endParaRPr lang="en-US"/>
          </a:p>
        </p:txBody>
      </p:sp>
      <p:sp>
        <p:nvSpPr>
          <p:cNvPr id="5" name="Footer Placeholder 4"/>
          <p:cNvSpPr>
            <a:spLocks noGrp="1"/>
          </p:cNvSpPr>
          <p:nvPr>
            <p:ph type="ftr" sz="quarter" idx="11"/>
          </p:nvPr>
        </p:nvSpPr>
        <p:spPr/>
        <p:txBody>
          <a:bodyPr/>
          <a:lstStyle>
            <a:lvl1pPr>
              <a:defRPr>
                <a:solidFill>
                  <a:srgbClr val="FF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1276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C555B-A913-47C2-815D-FFEEC9F1344F}" type="datetime1">
              <a:rPr lang="en-US" smtClean="0"/>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41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6A207-1962-4FD5-8FA4-49017E3AFF08}" type="datetime1">
              <a:rPr lang="en-US" smtClean="0"/>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5006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4C94F-FA36-4542-90AC-05B517A96965}" type="datetime1">
              <a:rPr lang="en-US" smtClean="0"/>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5659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6286E-D538-4C32-863A-BFE11AA382E4}" type="datetime1">
              <a:rPr lang="en-US" smtClean="0"/>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546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EA70BB-EA0D-4A4F-87CD-E642573953E4}" type="datetime1">
              <a:rPr lang="en-US" smtClean="0"/>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8729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7F00E8-D1E2-4B2B-BD23-5DB0B74CD4B3}" type="datetime1">
              <a:rPr lang="en-US" smtClean="0"/>
              <a:t>4/17/2012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1873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F96898-C825-4192-863E-99B6DD94B6CB}" type="datetime1">
              <a:rPr lang="en-US" smtClean="0"/>
              <a:t>4/17/2012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0903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9866E-919D-4DC5-9FEE-4E5C71B9F5A6}" type="datetime1">
              <a:rPr lang="en-US" smtClean="0"/>
              <a:t>4/17/2012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714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F131FA-91F6-47EA-A3FB-4EA5E7F683F0}" type="datetime1">
              <a:rPr lang="en-US" smtClean="0"/>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9573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34227-4706-4F56-8E19-9E94D5BE047A}" type="datetime1">
              <a:rPr lang="en-US" smtClean="0"/>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159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2837"/>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2B1EFBAD-65B8-4099-8433-04365AC12FE4}" type="datetime1">
              <a:rPr lang="en-US" smtClean="0"/>
              <a:t>4/17/2012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F43637C-DFDA-4D48-8BAD-E22581FA0542}" type="slidenum">
              <a:rPr lang="en-US" smtClean="0"/>
              <a:pPr/>
              <a:t>‹#›</a:t>
            </a:fld>
            <a:endParaRPr lang="en-US" dirty="0"/>
          </a:p>
        </p:txBody>
      </p:sp>
    </p:spTree>
    <p:extLst>
      <p:ext uri="{BB962C8B-B14F-4D97-AF65-F5344CB8AC3E}">
        <p14:creationId xmlns:p14="http://schemas.microsoft.com/office/powerpoint/2010/main" val="31594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eveloper.android.com/guide/topics/providers/content-provider-basic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hyperlink" Target="http://www.pcworld.com/businesscenter/article/253666/a_timeline_of_oracles_java_lawsuit_against_googl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cand.uscourts.gov/wha/oraclevgoogle/do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eveloper.android.com/reference/android/provider/package-summar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CS378 - Mobile Computing</a:t>
            </a:r>
            <a:endParaRPr lang="en-US" dirty="0"/>
          </a:p>
        </p:txBody>
      </p:sp>
      <p:sp>
        <p:nvSpPr>
          <p:cNvPr id="3" name="Subtitle 2"/>
          <p:cNvSpPr>
            <a:spLocks noGrp="1"/>
          </p:cNvSpPr>
          <p:nvPr>
            <p:ph type="subTitle" idx="1"/>
          </p:nvPr>
        </p:nvSpPr>
        <p:spPr>
          <a:xfrm>
            <a:off x="1143000" y="3886200"/>
            <a:ext cx="6858000" cy="1752600"/>
          </a:xfrm>
        </p:spPr>
        <p:txBody>
          <a:bodyPr/>
          <a:lstStyle/>
          <a:p>
            <a:r>
              <a:rPr lang="en-US" dirty="0" smtClean="0">
                <a:solidFill>
                  <a:schemeClr val="tx1"/>
                </a:solidFill>
              </a:rPr>
              <a:t>Content Providers</a:t>
            </a:r>
            <a:endParaRPr lang="en-US" dirty="0">
              <a:solidFill>
                <a:schemeClr val="tx1"/>
              </a:solidFill>
            </a:endParaRPr>
          </a:p>
        </p:txBody>
      </p:sp>
    </p:spTree>
    <p:extLst>
      <p:ext uri="{BB962C8B-B14F-4D97-AF65-F5344CB8AC3E}">
        <p14:creationId xmlns:p14="http://schemas.microsoft.com/office/powerpoint/2010/main" val="481014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MediaStore.Images.Media</a:t>
            </a:r>
            <a:endParaRPr lang="en-US" dirty="0"/>
          </a:p>
        </p:txBody>
      </p:sp>
      <p:sp>
        <p:nvSpPr>
          <p:cNvPr id="3" name="Content Placeholder 2"/>
          <p:cNvSpPr>
            <a:spLocks noGrp="1"/>
          </p:cNvSpPr>
          <p:nvPr>
            <p:ph idx="1"/>
          </p:nvPr>
        </p:nvSpPr>
        <p:spPr/>
        <p:txBody>
          <a:bodyPr>
            <a:normAutofit lnSpcReduction="10000"/>
          </a:bodyPr>
          <a:lstStyle/>
          <a:p>
            <a:r>
              <a:rPr lang="en-US" dirty="0" smtClean="0"/>
              <a:t>Columns from table:</a:t>
            </a:r>
          </a:p>
          <a:p>
            <a:r>
              <a:rPr lang="en-US" dirty="0" smtClean="0"/>
              <a:t>According to </a:t>
            </a:r>
            <a:r>
              <a:rPr lang="en-US" dirty="0" err="1" smtClean="0"/>
              <a:t>Logcat</a:t>
            </a:r>
            <a:r>
              <a:rPr lang="en-US" dirty="0" smtClean="0"/>
              <a:t>:</a:t>
            </a:r>
          </a:p>
          <a:p>
            <a:r>
              <a:rPr lang="en-US" dirty="0"/>
              <a:t>[_id, _data, _size, _</a:t>
            </a:r>
            <a:r>
              <a:rPr lang="en-US" dirty="0" err="1"/>
              <a:t>display_name</a:t>
            </a:r>
            <a:r>
              <a:rPr lang="en-US" dirty="0"/>
              <a:t>, </a:t>
            </a:r>
            <a:r>
              <a:rPr lang="en-US" dirty="0" err="1"/>
              <a:t>mime_type</a:t>
            </a:r>
            <a:r>
              <a:rPr lang="en-US" dirty="0"/>
              <a:t>, title, </a:t>
            </a:r>
            <a:r>
              <a:rPr lang="en-US" dirty="0" err="1"/>
              <a:t>date_added</a:t>
            </a:r>
            <a:r>
              <a:rPr lang="en-US" dirty="0"/>
              <a:t>, </a:t>
            </a:r>
            <a:r>
              <a:rPr lang="en-US" dirty="0" err="1"/>
              <a:t>date_modified</a:t>
            </a:r>
            <a:r>
              <a:rPr lang="en-US" dirty="0"/>
              <a:t>, description, </a:t>
            </a:r>
            <a:r>
              <a:rPr lang="en-US" dirty="0" err="1"/>
              <a:t>picasa_id</a:t>
            </a:r>
            <a:r>
              <a:rPr lang="en-US" dirty="0"/>
              <a:t>, </a:t>
            </a:r>
            <a:r>
              <a:rPr lang="en-US" dirty="0" err="1"/>
              <a:t>isprivate</a:t>
            </a:r>
            <a:r>
              <a:rPr lang="en-US" dirty="0"/>
              <a:t>, latitude, longitude, </a:t>
            </a:r>
            <a:r>
              <a:rPr lang="en-US" dirty="0" err="1"/>
              <a:t>datetaken</a:t>
            </a:r>
            <a:r>
              <a:rPr lang="en-US" dirty="0"/>
              <a:t>, orientation, </a:t>
            </a:r>
            <a:r>
              <a:rPr lang="en-US" dirty="0" err="1"/>
              <a:t>mini_thumb_magic</a:t>
            </a:r>
            <a:r>
              <a:rPr lang="en-US" dirty="0"/>
              <a:t>, </a:t>
            </a:r>
            <a:r>
              <a:rPr lang="en-US" dirty="0" err="1"/>
              <a:t>bucket_id</a:t>
            </a:r>
            <a:r>
              <a:rPr lang="en-US" dirty="0"/>
              <a:t>, </a:t>
            </a:r>
            <a:r>
              <a:rPr lang="en-US" dirty="0" err="1"/>
              <a:t>bucket_display_name</a:t>
            </a:r>
            <a:r>
              <a:rPr lang="en-US" dirty="0"/>
              <a:t>, width, height]</a:t>
            </a:r>
          </a:p>
        </p:txBody>
      </p:sp>
      <p:sp>
        <p:nvSpPr>
          <p:cNvPr id="4" name="Slide Number Placeholder 3"/>
          <p:cNvSpPr>
            <a:spLocks noGrp="1"/>
          </p:cNvSpPr>
          <p:nvPr>
            <p:ph type="sldNum" sz="quarter" idx="12"/>
          </p:nvPr>
        </p:nvSpPr>
        <p:spPr/>
        <p:txBody>
          <a:bodyPr/>
          <a:lstStyle/>
          <a:p>
            <a:fld id="{DF43637C-DFDA-4D48-8BAD-E22581FA0542}" type="slidenum">
              <a:rPr lang="en-US" smtClean="0"/>
              <a:t>10</a:t>
            </a:fld>
            <a:endParaRPr lang="en-US"/>
          </a:p>
        </p:txBody>
      </p:sp>
    </p:spTree>
    <p:extLst>
      <p:ext uri="{BB962C8B-B14F-4D97-AF65-F5344CB8AC3E}">
        <p14:creationId xmlns:p14="http://schemas.microsoft.com/office/powerpoint/2010/main" val="89672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MediaStore.Images.Media</a:t>
            </a:r>
            <a:endParaRPr lang="en-US" dirty="0"/>
          </a:p>
        </p:txBody>
      </p:sp>
      <p:sp>
        <p:nvSpPr>
          <p:cNvPr id="3" name="Content Placeholder 2"/>
          <p:cNvSpPr>
            <a:spLocks noGrp="1"/>
          </p:cNvSpPr>
          <p:nvPr>
            <p:ph idx="1"/>
          </p:nvPr>
        </p:nvSpPr>
        <p:spPr/>
        <p:txBody>
          <a:bodyPr/>
          <a:lstStyle/>
          <a:p>
            <a:r>
              <a:rPr lang="en-US" dirty="0" smtClean="0"/>
              <a:t>Columns documented in </a:t>
            </a:r>
            <a:r>
              <a:rPr lang="en-US" dirty="0" err="1" smtClean="0"/>
              <a:t>ContentProvider</a:t>
            </a:r>
            <a:r>
              <a:rPr lang="en-US" dirty="0" smtClean="0"/>
              <a:t> classes and interfaces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0"/>
            <a:ext cx="883087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86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MediaStore.Images.Media</a:t>
            </a:r>
            <a:r>
              <a:rPr lang="en-US" dirty="0" smtClean="0"/>
              <a:t> Columns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654" y="1143000"/>
            <a:ext cx="522378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67" y="2971800"/>
            <a:ext cx="766199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07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Columns</a:t>
            </a:r>
            <a:endParaRPr lang="en-US" dirty="0"/>
          </a:p>
        </p:txBody>
      </p:sp>
      <p:sp>
        <p:nvSpPr>
          <p:cNvPr id="3" name="Content Placeholder 2"/>
          <p:cNvSpPr>
            <a:spLocks noGrp="1"/>
          </p:cNvSpPr>
          <p:nvPr>
            <p:ph idx="1"/>
          </p:nvPr>
        </p:nvSpPr>
        <p:spPr/>
        <p:txBody>
          <a:bodyPr/>
          <a:lstStyle/>
          <a:p>
            <a:r>
              <a:rPr lang="en-US" dirty="0" smtClean="0"/>
              <a:t>Limit Columns returned with projection argument to query method that creates Cursor</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4" y="2819400"/>
            <a:ext cx="9170504" cy="344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9458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Data in </a:t>
            </a:r>
            <a:r>
              <a:rPr lang="en-US" dirty="0" err="1" smtClean="0"/>
              <a:t>Logcat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66190"/>
            <a:ext cx="8945038" cy="4929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18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 from Row</a:t>
            </a:r>
            <a:endParaRPr lang="en-US" dirty="0"/>
          </a:p>
        </p:txBody>
      </p:sp>
      <p:sp>
        <p:nvSpPr>
          <p:cNvPr id="3" name="Content Placeholder 2"/>
          <p:cNvSpPr>
            <a:spLocks noGrp="1"/>
          </p:cNvSpPr>
          <p:nvPr>
            <p:ph idx="1"/>
          </p:nvPr>
        </p:nvSpPr>
        <p:spPr/>
        <p:txBody>
          <a:bodyPr/>
          <a:lstStyle/>
          <a:p>
            <a:r>
              <a:rPr lang="en-US" dirty="0" smtClean="0"/>
              <a:t>Must determine how what form column data is in, use </a:t>
            </a:r>
            <a:r>
              <a:rPr lang="en-US" dirty="0" err="1" smtClean="0"/>
              <a:t>getX</a:t>
            </a:r>
            <a:r>
              <a:rPr lang="en-US" dirty="0" smtClean="0"/>
              <a:t> method</a:t>
            </a:r>
          </a:p>
          <a:p>
            <a:r>
              <a:rPr lang="en-US" dirty="0" smtClean="0"/>
              <a:t>refer to constants from </a:t>
            </a:r>
            <a:r>
              <a:rPr lang="en-US" dirty="0" err="1" smtClean="0"/>
              <a:t>ContentProvider</a:t>
            </a:r>
            <a:r>
              <a:rPr lang="en-US" dirty="0" smtClean="0"/>
              <a:t> class</a:t>
            </a:r>
          </a:p>
          <a:p>
            <a:r>
              <a:rPr lang="en-US" dirty="0" smtClean="0"/>
              <a:t>careful - some INTEGERS longs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69" y="4167682"/>
            <a:ext cx="6705600" cy="276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44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Data in </a:t>
            </a:r>
            <a:r>
              <a:rPr lang="en-US" dirty="0" err="1" smtClean="0"/>
              <a:t>ListView</a:t>
            </a:r>
            <a:endParaRPr lang="en-US" dirty="0"/>
          </a:p>
        </p:txBody>
      </p:sp>
      <p:sp>
        <p:nvSpPr>
          <p:cNvPr id="3" name="Content Placeholder 2"/>
          <p:cNvSpPr>
            <a:spLocks noGrp="1"/>
          </p:cNvSpPr>
          <p:nvPr>
            <p:ph idx="1"/>
          </p:nvPr>
        </p:nvSpPr>
        <p:spPr/>
        <p:txBody>
          <a:bodyPr/>
          <a:lstStyle/>
          <a:p>
            <a:r>
              <a:rPr lang="en-US" dirty="0" smtClean="0"/>
              <a:t>Like </a:t>
            </a:r>
            <a:r>
              <a:rPr lang="en-US" dirty="0" err="1" smtClean="0"/>
              <a:t>MovieRating</a:t>
            </a:r>
            <a:r>
              <a:rPr lang="en-US" dirty="0" smtClean="0"/>
              <a:t> Example</a:t>
            </a:r>
          </a:p>
          <a:p>
            <a:r>
              <a:rPr lang="en-US" dirty="0" smtClean="0"/>
              <a:t>Specify columns to get from </a:t>
            </a:r>
            <a:r>
              <a:rPr lang="en-US" dirty="0" err="1" smtClean="0"/>
              <a:t>ContentProvider</a:t>
            </a:r>
            <a:endParaRPr lang="en-US" dirty="0" smtClean="0"/>
          </a:p>
          <a:p>
            <a:r>
              <a:rPr lang="en-US" dirty="0" smtClean="0"/>
              <a:t>Create view that will hold data</a:t>
            </a:r>
          </a:p>
          <a:p>
            <a:r>
              <a:rPr lang="en-US" dirty="0" smtClean="0"/>
              <a:t>Obtain cursor from </a:t>
            </a:r>
            <a:r>
              <a:rPr lang="en-US" dirty="0" err="1" smtClean="0"/>
              <a:t>ContentProvider</a:t>
            </a:r>
            <a:endParaRPr lang="en-US" dirty="0" smtClean="0"/>
          </a:p>
          <a:p>
            <a:r>
              <a:rPr lang="en-US" dirty="0" smtClean="0"/>
              <a:t>Use </a:t>
            </a:r>
            <a:r>
              <a:rPr lang="en-US" dirty="0" err="1" smtClean="0"/>
              <a:t>ListAdapter</a:t>
            </a:r>
            <a:r>
              <a:rPr lang="en-US" dirty="0" smtClean="0"/>
              <a:t> to convert data from Cursor to Views</a:t>
            </a:r>
          </a:p>
          <a:p>
            <a:r>
              <a:rPr lang="en-US" dirty="0" smtClean="0"/>
              <a:t>Sub class adapter to format text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16</a:t>
            </a:fld>
            <a:endParaRPr lang="en-US"/>
          </a:p>
        </p:txBody>
      </p:sp>
    </p:spTree>
    <p:extLst>
      <p:ext uri="{BB962C8B-B14F-4D97-AF65-F5344CB8AC3E}">
        <p14:creationId xmlns:p14="http://schemas.microsoft.com/office/powerpoint/2010/main" val="3937966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Data from </a:t>
            </a:r>
            <a:r>
              <a:rPr lang="en-US" dirty="0" err="1" smtClean="0"/>
              <a:t>ContentProvider</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17</a:t>
            </a:fld>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63477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614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Data from </a:t>
            </a:r>
            <a:r>
              <a:rPr lang="en-US" dirty="0" err="1"/>
              <a:t>ContentProvider</a:t>
            </a:r>
            <a:endParaRPr lang="en-US" dirty="0"/>
          </a:p>
        </p:txBody>
      </p:sp>
      <p:sp>
        <p:nvSpPr>
          <p:cNvPr id="3" name="Content Placeholder 2"/>
          <p:cNvSpPr>
            <a:spLocks noGrp="1"/>
          </p:cNvSpPr>
          <p:nvPr>
            <p:ph idx="1"/>
          </p:nvPr>
        </p:nvSpPr>
        <p:spPr/>
        <p:txBody>
          <a:bodyPr/>
          <a:lstStyle/>
          <a:p>
            <a:r>
              <a:rPr lang="en-US" dirty="0" smtClean="0"/>
              <a:t>rest of </a:t>
            </a:r>
            <a:r>
              <a:rPr lang="en-US" dirty="0" err="1" smtClean="0"/>
              <a:t>populateListView</a:t>
            </a:r>
            <a:r>
              <a:rPr lang="en-US" dirty="0" smtClean="0"/>
              <a:t> from </a:t>
            </a:r>
            <a:r>
              <a:rPr lang="en-US" dirty="0" err="1" smtClean="0"/>
              <a:t>ListActivity</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18</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 y="2057400"/>
            <a:ext cx="905256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267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Subclass Adapter</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19</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0" y="1143000"/>
            <a:ext cx="897412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85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Providers</a:t>
            </a:r>
            <a:endParaRPr lang="en-US" dirty="0"/>
          </a:p>
        </p:txBody>
      </p:sp>
      <p:sp>
        <p:nvSpPr>
          <p:cNvPr id="3" name="Content Placeholder 2"/>
          <p:cNvSpPr>
            <a:spLocks noGrp="1"/>
          </p:cNvSpPr>
          <p:nvPr>
            <p:ph idx="1"/>
          </p:nvPr>
        </p:nvSpPr>
        <p:spPr/>
        <p:txBody>
          <a:bodyPr/>
          <a:lstStyle/>
          <a:p>
            <a:r>
              <a:rPr lang="en-US" dirty="0" smtClean="0"/>
              <a:t>One of the four primary application components:</a:t>
            </a:r>
          </a:p>
          <a:p>
            <a:pPr lvl="1"/>
            <a:r>
              <a:rPr lang="en-US" dirty="0" smtClean="0"/>
              <a:t>activities</a:t>
            </a:r>
          </a:p>
          <a:p>
            <a:pPr lvl="1"/>
            <a:r>
              <a:rPr lang="en-US" dirty="0" smtClean="0"/>
              <a:t>content providers</a:t>
            </a:r>
          </a:p>
          <a:p>
            <a:pPr lvl="1"/>
            <a:r>
              <a:rPr lang="en-US" dirty="0" smtClean="0"/>
              <a:t>services</a:t>
            </a:r>
          </a:p>
          <a:p>
            <a:pPr lvl="1"/>
            <a:r>
              <a:rPr lang="en-US" dirty="0" smtClean="0"/>
              <a:t>broadcast receivers</a:t>
            </a:r>
          </a:p>
          <a:p>
            <a:pPr lvl="1"/>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a:t>
            </a:fld>
            <a:endParaRPr lang="en-US"/>
          </a:p>
        </p:txBody>
      </p:sp>
    </p:spTree>
    <p:extLst>
      <p:ext uri="{BB962C8B-B14F-4D97-AF65-F5344CB8AC3E}">
        <p14:creationId xmlns:p14="http://schemas.microsoft.com/office/powerpoint/2010/main" val="3391946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20</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77348"/>
            <a:ext cx="338328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881822"/>
            <a:ext cx="3497911" cy="5829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1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 Capabilities</a:t>
            </a:r>
            <a:endParaRPr lang="en-US" dirty="0"/>
          </a:p>
        </p:txBody>
      </p:sp>
      <p:sp>
        <p:nvSpPr>
          <p:cNvPr id="3" name="Content Placeholder 2"/>
          <p:cNvSpPr>
            <a:spLocks noGrp="1"/>
          </p:cNvSpPr>
          <p:nvPr>
            <p:ph idx="1"/>
          </p:nvPr>
        </p:nvSpPr>
        <p:spPr/>
        <p:txBody>
          <a:bodyPr>
            <a:normAutofit fontScale="92500"/>
          </a:bodyPr>
          <a:lstStyle/>
          <a:p>
            <a:r>
              <a:rPr lang="en-US" dirty="0" smtClean="0"/>
              <a:t>Possible to update, insert, and delete data via a </a:t>
            </a:r>
            <a:r>
              <a:rPr lang="en-US" dirty="0" err="1" smtClean="0"/>
              <a:t>ContentProvider</a:t>
            </a:r>
            <a:endParaRPr lang="en-US" dirty="0" smtClean="0"/>
          </a:p>
          <a:p>
            <a:r>
              <a:rPr lang="en-US" dirty="0" smtClean="0"/>
              <a:t>insert, update, and delete methods part of </a:t>
            </a:r>
            <a:r>
              <a:rPr lang="en-US" dirty="0" err="1" smtClean="0"/>
              <a:t>ContentResolver</a:t>
            </a:r>
            <a:r>
              <a:rPr lang="en-US" dirty="0" smtClean="0"/>
              <a:t> class</a:t>
            </a:r>
          </a:p>
          <a:p>
            <a:r>
              <a:rPr lang="en-US" dirty="0" smtClean="0"/>
              <a:t>important to guard against malicious input from user</a:t>
            </a:r>
          </a:p>
          <a:p>
            <a:pPr lvl="1"/>
            <a:r>
              <a:rPr lang="en-US" dirty="0" err="1" smtClean="0"/>
              <a:t>sql</a:t>
            </a:r>
            <a:r>
              <a:rPr lang="en-US" dirty="0" smtClean="0"/>
              <a:t> statements</a:t>
            </a:r>
          </a:p>
          <a:p>
            <a:pPr lvl="1"/>
            <a:r>
              <a:rPr lang="en-US" dirty="0" smtClean="0">
                <a:hlinkClick r:id="rId2"/>
              </a:rPr>
              <a:t>http</a:t>
            </a:r>
            <a:r>
              <a:rPr lang="en-US" dirty="0">
                <a:hlinkClick r:id="rId2"/>
              </a:rPr>
              <a:t>://developer.android.com/guide/topics/providers/content-provider-basics.html#Injection</a:t>
            </a:r>
            <a:endParaRPr lang="en-US" dirty="0" smtClean="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21</a:t>
            </a:fld>
            <a:endParaRPr lang="en-US"/>
          </a:p>
        </p:txBody>
      </p:sp>
    </p:spTree>
    <p:extLst>
      <p:ext uri="{BB962C8B-B14F-4D97-AF65-F5344CB8AC3E}">
        <p14:creationId xmlns:p14="http://schemas.microsoft.com/office/powerpoint/2010/main" val="1589124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ContentProvider</a:t>
            </a:r>
            <a:endParaRPr lang="en-US" dirty="0"/>
          </a:p>
        </p:txBody>
      </p:sp>
      <p:sp>
        <p:nvSpPr>
          <p:cNvPr id="3" name="Content Placeholder 2"/>
          <p:cNvSpPr>
            <a:spLocks noGrp="1"/>
          </p:cNvSpPr>
          <p:nvPr>
            <p:ph idx="1"/>
          </p:nvPr>
        </p:nvSpPr>
        <p:spPr>
          <a:xfrm>
            <a:off x="457200" y="1112837"/>
            <a:ext cx="8229600" cy="5364163"/>
          </a:xfrm>
        </p:spPr>
        <p:txBody>
          <a:bodyPr>
            <a:normAutofit fontScale="92500" lnSpcReduction="10000"/>
          </a:bodyPr>
          <a:lstStyle/>
          <a:p>
            <a:r>
              <a:rPr lang="en-US" dirty="0" smtClean="0"/>
              <a:t>It is possible to implement a </a:t>
            </a:r>
            <a:r>
              <a:rPr lang="en-US" dirty="0" err="1" smtClean="0"/>
              <a:t>ContentProvider</a:t>
            </a:r>
            <a:r>
              <a:rPr lang="en-US" dirty="0" smtClean="0"/>
              <a:t> for your app</a:t>
            </a:r>
          </a:p>
          <a:p>
            <a:r>
              <a:rPr lang="en-US" dirty="0" smtClean="0"/>
              <a:t>You may need / want to provide a </a:t>
            </a:r>
            <a:r>
              <a:rPr lang="en-US" dirty="0" err="1" smtClean="0"/>
              <a:t>ContentProvider</a:t>
            </a:r>
            <a:r>
              <a:rPr lang="en-US" dirty="0" smtClean="0"/>
              <a:t> if:</a:t>
            </a:r>
          </a:p>
          <a:p>
            <a:pPr lvl="1"/>
            <a:r>
              <a:rPr lang="en-US" dirty="0" smtClean="0"/>
              <a:t>You </a:t>
            </a:r>
            <a:r>
              <a:rPr lang="en-US" dirty="0"/>
              <a:t>want to offer complex data or files to other applications.</a:t>
            </a:r>
          </a:p>
          <a:p>
            <a:pPr lvl="1"/>
            <a:r>
              <a:rPr lang="en-US" dirty="0" smtClean="0"/>
              <a:t>You </a:t>
            </a:r>
            <a:r>
              <a:rPr lang="en-US" dirty="0"/>
              <a:t>want to allow users to copy complex data from your app into other apps.</a:t>
            </a:r>
          </a:p>
          <a:p>
            <a:pPr lvl="1"/>
            <a:r>
              <a:rPr lang="en-US" dirty="0"/>
              <a:t>You want to provide custom search suggestions using the search framework</a:t>
            </a:r>
            <a:r>
              <a:rPr lang="en-US" dirty="0" smtClean="0"/>
              <a:t>.</a:t>
            </a:r>
          </a:p>
          <a:p>
            <a:r>
              <a:rPr lang="en-US" dirty="0" smtClean="0"/>
              <a:t>Not normally necessary</a:t>
            </a:r>
            <a:endParaRPr lang="en-US" dirty="0"/>
          </a:p>
          <a:p>
            <a:endParaRPr lang="en-US" dirty="0" smtClean="0"/>
          </a:p>
        </p:txBody>
      </p:sp>
      <p:sp>
        <p:nvSpPr>
          <p:cNvPr id="4" name="Slide Number Placeholder 3"/>
          <p:cNvSpPr>
            <a:spLocks noGrp="1"/>
          </p:cNvSpPr>
          <p:nvPr>
            <p:ph type="sldNum" sz="quarter" idx="12"/>
          </p:nvPr>
        </p:nvSpPr>
        <p:spPr/>
        <p:txBody>
          <a:bodyPr/>
          <a:lstStyle/>
          <a:p>
            <a:fld id="{DF43637C-DFDA-4D48-8BAD-E22581FA0542}" type="slidenum">
              <a:rPr lang="en-US" smtClean="0"/>
              <a:t>22</a:t>
            </a:fld>
            <a:endParaRPr lang="en-US"/>
          </a:p>
        </p:txBody>
      </p:sp>
    </p:spTree>
    <p:extLst>
      <p:ext uri="{BB962C8B-B14F-4D97-AF65-F5344CB8AC3E}">
        <p14:creationId xmlns:p14="http://schemas.microsoft.com/office/powerpoint/2010/main" val="3884441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Bonus - </a:t>
            </a:r>
            <a:r>
              <a:rPr lang="en-US" dirty="0" smtClean="0"/>
              <a:t>Oracle v. Google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23</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59" y="998632"/>
            <a:ext cx="3276600" cy="159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847" y="1219200"/>
            <a:ext cx="4081130" cy="9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0647" y="2595769"/>
            <a:ext cx="31242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469839"/>
            <a:ext cx="3298942" cy="270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476750"/>
            <a:ext cx="181927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48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Timeline</a:t>
            </a:r>
            <a:endParaRPr lang="en-US" dirty="0"/>
          </a:p>
        </p:txBody>
      </p:sp>
      <p:sp>
        <p:nvSpPr>
          <p:cNvPr id="3" name="Content Placeholder 2"/>
          <p:cNvSpPr>
            <a:spLocks noGrp="1"/>
          </p:cNvSpPr>
          <p:nvPr>
            <p:ph idx="1"/>
          </p:nvPr>
        </p:nvSpPr>
        <p:spPr>
          <a:xfrm>
            <a:off x="457200" y="1112837"/>
            <a:ext cx="8229600" cy="5668963"/>
          </a:xfrm>
        </p:spPr>
        <p:txBody>
          <a:bodyPr>
            <a:normAutofit fontScale="70000" lnSpcReduction="20000"/>
          </a:bodyPr>
          <a:lstStyle/>
          <a:p>
            <a:r>
              <a:rPr lang="en-US" dirty="0" smtClean="0"/>
              <a:t>Oracle is suing Google for its use of Java in the Android operating system</a:t>
            </a:r>
          </a:p>
          <a:p>
            <a:r>
              <a:rPr lang="en-US" dirty="0" smtClean="0"/>
              <a:t>brief timeline from </a:t>
            </a:r>
            <a:r>
              <a:rPr lang="en-US" dirty="0" smtClean="0">
                <a:hlinkClick r:id="rId2"/>
              </a:rPr>
              <a:t>pc world</a:t>
            </a:r>
            <a:endParaRPr lang="en-US" dirty="0" smtClean="0"/>
          </a:p>
          <a:p>
            <a:r>
              <a:rPr lang="en-US" dirty="0"/>
              <a:t>August 2005 -- Google buys Android Inc. Soon after, it discusses the possibility of licensing Java from Sun.</a:t>
            </a:r>
          </a:p>
          <a:p>
            <a:r>
              <a:rPr lang="en-US" dirty="0"/>
              <a:t>October 2005 -- Andy Rubin, the head of Google's Android division, writes in an email that Google can either adopt Microsoft's C# for Android or "do Java anyway and defend our decision, perhaps making enemies along the way." Over the next several months, Google and Sun continue to negotiate for a Java license but fail to reach a deal.</a:t>
            </a:r>
          </a:p>
          <a:p>
            <a:r>
              <a:rPr lang="en-US" dirty="0"/>
              <a:t>February 2006 -- Sun supposedly offers Google a three-year Java license for US$20 million plus 10 percent of Google's Android-related revenue, capped at $25 million. Google rejects the offer.</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24</a:t>
            </a:fld>
            <a:endParaRPr lang="en-US"/>
          </a:p>
        </p:txBody>
      </p:sp>
    </p:spTree>
    <p:extLst>
      <p:ext uri="{BB962C8B-B14F-4D97-AF65-F5344CB8AC3E}">
        <p14:creationId xmlns:p14="http://schemas.microsoft.com/office/powerpoint/2010/main" val="315677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Continued</a:t>
            </a:r>
            <a:endParaRPr lang="en-US" dirty="0"/>
          </a:p>
        </p:txBody>
      </p:sp>
      <p:sp>
        <p:nvSpPr>
          <p:cNvPr id="3" name="Content Placeholder 2"/>
          <p:cNvSpPr>
            <a:spLocks noGrp="1"/>
          </p:cNvSpPr>
          <p:nvPr>
            <p:ph idx="1"/>
          </p:nvPr>
        </p:nvSpPr>
        <p:spPr>
          <a:xfrm>
            <a:off x="152400" y="1112837"/>
            <a:ext cx="8839200" cy="5668963"/>
          </a:xfrm>
        </p:spPr>
        <p:txBody>
          <a:bodyPr>
            <a:normAutofit fontScale="70000" lnSpcReduction="20000"/>
          </a:bodyPr>
          <a:lstStyle/>
          <a:p>
            <a:r>
              <a:rPr lang="en-US" dirty="0"/>
              <a:t>November 2007 -- Google announces publicly that it is developing Android, which includes a Java-compatible virtual machine called </a:t>
            </a:r>
            <a:r>
              <a:rPr lang="en-US" dirty="0" err="1"/>
              <a:t>Dalvik</a:t>
            </a:r>
            <a:r>
              <a:rPr lang="en-US" dirty="0"/>
              <a:t>.</a:t>
            </a:r>
          </a:p>
          <a:p>
            <a:r>
              <a:rPr lang="en-US" dirty="0"/>
              <a:t>October 2008 -- HTC releases the first Android phone, the HTC Dream.</a:t>
            </a:r>
          </a:p>
          <a:p>
            <a:r>
              <a:rPr lang="en-US" dirty="0"/>
              <a:t>January 2010 -- Oracle acquires Sun and inherits its Java patents and copyrights.</a:t>
            </a:r>
          </a:p>
          <a:p>
            <a:r>
              <a:rPr lang="en-US" dirty="0"/>
              <a:t>July 2010 -- Oracle meets with Google's lawyers to discuss Oracle's patent infringement allegations.</a:t>
            </a:r>
          </a:p>
          <a:p>
            <a:r>
              <a:rPr lang="en-US" dirty="0"/>
              <a:t>Aug. 6, 2010 -- Rubin receives an email from a Google engineer stating that the alternatives to Java "all suck" and that "we need to negotiate a license for Java under the terms we need."</a:t>
            </a:r>
          </a:p>
          <a:p>
            <a:r>
              <a:rPr lang="en-US" dirty="0"/>
              <a:t>Aug. 12, 2010 -- Oracle files a lawsuit against Google, accusing it of infringing seven Java patents and its Java copyrights. Google denies any wrongdoing and calls the lawsuit a "baseless attack" on Google and open-source developers.</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25</a:t>
            </a:fld>
            <a:endParaRPr lang="en-US"/>
          </a:p>
        </p:txBody>
      </p:sp>
    </p:spTree>
    <p:extLst>
      <p:ext uri="{BB962C8B-B14F-4D97-AF65-F5344CB8AC3E}">
        <p14:creationId xmlns:p14="http://schemas.microsoft.com/office/powerpoint/2010/main" val="713974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Continued</a:t>
            </a:r>
            <a:endParaRPr lang="en-US" dirty="0"/>
          </a:p>
        </p:txBody>
      </p:sp>
      <p:sp>
        <p:nvSpPr>
          <p:cNvPr id="3" name="Content Placeholder 2"/>
          <p:cNvSpPr>
            <a:spLocks noGrp="1"/>
          </p:cNvSpPr>
          <p:nvPr>
            <p:ph idx="1"/>
          </p:nvPr>
        </p:nvSpPr>
        <p:spPr>
          <a:xfrm>
            <a:off x="76200" y="1112837"/>
            <a:ext cx="9067800" cy="5592763"/>
          </a:xfrm>
        </p:spPr>
        <p:txBody>
          <a:bodyPr>
            <a:normAutofit fontScale="85000" lnSpcReduction="10000"/>
          </a:bodyPr>
          <a:lstStyle/>
          <a:p>
            <a:r>
              <a:rPr lang="en-US" dirty="0"/>
              <a:t>January 2011 -- Android accounts for one-third of all smartphone sales, </a:t>
            </a:r>
            <a:r>
              <a:rPr lang="en-US" dirty="0" err="1"/>
              <a:t>Canalys</a:t>
            </a:r>
            <a:r>
              <a:rPr lang="en-US" dirty="0"/>
              <a:t> says.</a:t>
            </a:r>
          </a:p>
          <a:p>
            <a:r>
              <a:rPr lang="en-US" dirty="0"/>
              <a:t>February 2011 -- Google asks the U.S. Patent and Trademark Office to reexamine Oracle's patents, arguing they shouldn't have been issued. By the time the trial starts, only two of the seven patents remain in the suit.</a:t>
            </a:r>
          </a:p>
          <a:p>
            <a:r>
              <a:rPr lang="en-US" dirty="0"/>
              <a:t>June 2011 -- A court filing reveals that Oracle is seeking between $1.4 billion and $6.1 billion in damages.</a:t>
            </a:r>
          </a:p>
          <a:p>
            <a:r>
              <a:rPr lang="en-US" dirty="0"/>
              <a:t>July 2011 -- A judge rules that Oracle "overreached" with its damages estimate and tells it to recalculate</a:t>
            </a:r>
            <a:r>
              <a:rPr lang="en-US" dirty="0" smtClean="0"/>
              <a: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26</a:t>
            </a:fld>
            <a:endParaRPr lang="en-US"/>
          </a:p>
        </p:txBody>
      </p:sp>
    </p:spTree>
    <p:extLst>
      <p:ext uri="{BB962C8B-B14F-4D97-AF65-F5344CB8AC3E}">
        <p14:creationId xmlns:p14="http://schemas.microsoft.com/office/powerpoint/2010/main" val="1411024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Continued</a:t>
            </a:r>
            <a:endParaRPr lang="en-US" dirty="0"/>
          </a:p>
        </p:txBody>
      </p:sp>
      <p:sp>
        <p:nvSpPr>
          <p:cNvPr id="3" name="Content Placeholder 2"/>
          <p:cNvSpPr>
            <a:spLocks noGrp="1"/>
          </p:cNvSpPr>
          <p:nvPr>
            <p:ph idx="1"/>
          </p:nvPr>
        </p:nvSpPr>
        <p:spPr>
          <a:xfrm>
            <a:off x="0" y="1112837"/>
            <a:ext cx="8991600" cy="5821363"/>
          </a:xfrm>
        </p:spPr>
        <p:txBody>
          <a:bodyPr>
            <a:normAutofit fontScale="92500" lnSpcReduction="20000"/>
          </a:bodyPr>
          <a:lstStyle/>
          <a:p>
            <a:r>
              <a:rPr lang="en-US" dirty="0"/>
              <a:t>September 2011 -- The CEOs of Oracle and Google, Larry Ellison and Larry Page, are ordered to hold settlement talks but can't reach agreement.</a:t>
            </a:r>
          </a:p>
          <a:p>
            <a:r>
              <a:rPr lang="en-US" dirty="0"/>
              <a:t>November 2011 -- Android accounts for more than 50 percent of smartphone sales, Gartner says.</a:t>
            </a:r>
          </a:p>
          <a:p>
            <a:r>
              <a:rPr lang="en-US" dirty="0"/>
              <a:t>March 2012 -- The two sides are ordered to hold more settlement talks but still can't reach a deal.</a:t>
            </a:r>
          </a:p>
          <a:p>
            <a:r>
              <a:rPr lang="en-US" dirty="0"/>
              <a:t>April 2012 -- An eight-week jury trial is scheduled to begin Monday, April 16, at the U.S. District Court in San Francisco.</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27</a:t>
            </a:fld>
            <a:endParaRPr lang="en-US"/>
          </a:p>
        </p:txBody>
      </p:sp>
    </p:spTree>
    <p:extLst>
      <p:ext uri="{BB962C8B-B14F-4D97-AF65-F5344CB8AC3E}">
        <p14:creationId xmlns:p14="http://schemas.microsoft.com/office/powerpoint/2010/main" val="2539167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Oracle's Evidence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28</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665605"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03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Court Briefs</a:t>
            </a:r>
            <a:endParaRPr lang="en-US" dirty="0"/>
          </a:p>
        </p:txBody>
      </p:sp>
      <p:sp>
        <p:nvSpPr>
          <p:cNvPr id="3" name="Content Placeholder 2"/>
          <p:cNvSpPr>
            <a:spLocks noGrp="1"/>
          </p:cNvSpPr>
          <p:nvPr>
            <p:ph idx="1"/>
          </p:nvPr>
        </p:nvSpPr>
        <p:spPr>
          <a:xfrm>
            <a:off x="0" y="1112837"/>
            <a:ext cx="9144000" cy="5211763"/>
          </a:xfrm>
        </p:spPr>
        <p:txBody>
          <a:bodyPr>
            <a:normAutofit/>
          </a:bodyPr>
          <a:lstStyle/>
          <a:p>
            <a:r>
              <a:rPr lang="en-US" sz="3200" dirty="0">
                <a:hlinkClick r:id="rId2"/>
              </a:rPr>
              <a:t>http://cand.uscourts.gov/wha/oraclevgoogle/docs</a:t>
            </a:r>
            <a:endParaRPr lang="en-US" sz="3200" dirty="0"/>
          </a:p>
        </p:txBody>
      </p:sp>
      <p:sp>
        <p:nvSpPr>
          <p:cNvPr id="4" name="Slide Number Placeholder 3"/>
          <p:cNvSpPr>
            <a:spLocks noGrp="1"/>
          </p:cNvSpPr>
          <p:nvPr>
            <p:ph type="sldNum" sz="quarter" idx="12"/>
          </p:nvPr>
        </p:nvSpPr>
        <p:spPr/>
        <p:txBody>
          <a:bodyPr/>
          <a:lstStyle/>
          <a:p>
            <a:fld id="{DF43637C-DFDA-4D48-8BAD-E22581FA0542}" type="slidenum">
              <a:rPr lang="en-US" smtClean="0"/>
              <a:t>29</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9226"/>
            <a:ext cx="6324600" cy="5305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398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Applications</a:t>
            </a:r>
            <a:endParaRPr lang="en-US" dirty="0"/>
          </a:p>
        </p:txBody>
      </p:sp>
      <p:sp>
        <p:nvSpPr>
          <p:cNvPr id="3" name="Content Placeholder 2"/>
          <p:cNvSpPr>
            <a:spLocks noGrp="1"/>
          </p:cNvSpPr>
          <p:nvPr>
            <p:ph idx="1"/>
          </p:nvPr>
        </p:nvSpPr>
        <p:spPr/>
        <p:txBody>
          <a:bodyPr/>
          <a:lstStyle/>
          <a:p>
            <a:r>
              <a:rPr lang="en-US" dirty="0" smtClean="0"/>
              <a:t>Recall…</a:t>
            </a:r>
          </a:p>
          <a:p>
            <a:r>
              <a:rPr lang="en-US" dirty="0" smtClean="0"/>
              <a:t>Each application runs as a different user on the OS</a:t>
            </a:r>
          </a:p>
          <a:p>
            <a:r>
              <a:rPr lang="en-US" dirty="0" smtClean="0"/>
              <a:t>private files, user id, separate process with its own instance of the </a:t>
            </a:r>
            <a:r>
              <a:rPr lang="en-US" dirty="0" err="1" smtClean="0"/>
              <a:t>Dalvik</a:t>
            </a:r>
            <a:r>
              <a:rPr lang="en-US" dirty="0" smtClean="0"/>
              <a:t> VM</a:t>
            </a:r>
          </a:p>
          <a:p>
            <a:r>
              <a:rPr lang="en-US" dirty="0" smtClean="0"/>
              <a:t>Content Providers act as a bridge between applications to share data</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a:t>
            </a:fld>
            <a:endParaRPr lang="en-US"/>
          </a:p>
        </p:txBody>
      </p:sp>
    </p:spTree>
    <p:extLst>
      <p:ext uri="{BB962C8B-B14F-4D97-AF65-F5344CB8AC3E}">
        <p14:creationId xmlns:p14="http://schemas.microsoft.com/office/powerpoint/2010/main" val="875161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Court Briefs</a:t>
            </a:r>
            <a:endParaRPr lang="en-US" dirty="0"/>
          </a:p>
        </p:txBody>
      </p:sp>
      <p:sp>
        <p:nvSpPr>
          <p:cNvPr id="3" name="Content Placeholder 2"/>
          <p:cNvSpPr>
            <a:spLocks noGrp="1"/>
          </p:cNvSpPr>
          <p:nvPr>
            <p:ph idx="1"/>
          </p:nvPr>
        </p:nvSpPr>
        <p:spPr/>
        <p:txBody>
          <a:bodyPr/>
          <a:lstStyle/>
          <a:p>
            <a:r>
              <a:rPr lang="en-US" dirty="0" smtClean="0"/>
              <a:t>The Introduction and Overview portions are good summaries of the positions</a:t>
            </a:r>
          </a:p>
          <a:p>
            <a:r>
              <a:rPr lang="en-US" dirty="0" smtClean="0"/>
              <a:t>read over the summaries provided</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30</a:t>
            </a:fld>
            <a:endParaRPr lang="en-US"/>
          </a:p>
        </p:txBody>
      </p:sp>
    </p:spTree>
    <p:extLst>
      <p:ext uri="{BB962C8B-B14F-4D97-AF65-F5344CB8AC3E}">
        <p14:creationId xmlns:p14="http://schemas.microsoft.com/office/powerpoint/2010/main" val="242809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Providers</a:t>
            </a:r>
            <a:endParaRPr lang="en-US" dirty="0"/>
          </a:p>
        </p:txBody>
      </p:sp>
      <p:sp>
        <p:nvSpPr>
          <p:cNvPr id="3" name="Content Placeholder 2"/>
          <p:cNvSpPr>
            <a:spLocks noGrp="1"/>
          </p:cNvSpPr>
          <p:nvPr>
            <p:ph idx="1"/>
          </p:nvPr>
        </p:nvSpPr>
        <p:spPr>
          <a:xfrm>
            <a:off x="457200" y="1112837"/>
            <a:ext cx="8229600" cy="5592763"/>
          </a:xfrm>
        </p:spPr>
        <p:txBody>
          <a:bodyPr>
            <a:normAutofit fontScale="92500" lnSpcReduction="10000"/>
          </a:bodyPr>
          <a:lstStyle/>
          <a:p>
            <a:r>
              <a:rPr lang="en-US" dirty="0" smtClean="0"/>
              <a:t>Many of the built in applications have content providers to allow other apps to access data</a:t>
            </a:r>
          </a:p>
          <a:p>
            <a:r>
              <a:rPr lang="en-US" dirty="0" smtClean="0"/>
              <a:t>Examples of built in content providers</a:t>
            </a:r>
            <a:endParaRPr lang="en-US" dirty="0"/>
          </a:p>
          <a:p>
            <a:pPr lvl="1"/>
            <a:r>
              <a:rPr lang="en-US" dirty="0" err="1" smtClean="0"/>
              <a:t>MediaStore</a:t>
            </a:r>
            <a:endParaRPr lang="en-US" dirty="0" smtClean="0"/>
          </a:p>
          <a:p>
            <a:pPr lvl="1"/>
            <a:r>
              <a:rPr lang="en-US" dirty="0" err="1" smtClean="0"/>
              <a:t>CallLog</a:t>
            </a:r>
            <a:endParaRPr lang="en-US" dirty="0" smtClean="0"/>
          </a:p>
          <a:p>
            <a:pPr lvl="1"/>
            <a:r>
              <a:rPr lang="en-US" dirty="0" smtClean="0"/>
              <a:t>Browser</a:t>
            </a:r>
          </a:p>
          <a:p>
            <a:pPr lvl="1"/>
            <a:r>
              <a:rPr lang="en-US" dirty="0" err="1" smtClean="0"/>
              <a:t>ContactsContract</a:t>
            </a:r>
            <a:r>
              <a:rPr lang="en-US" dirty="0" smtClean="0"/>
              <a:t> (contacts)</a:t>
            </a:r>
          </a:p>
          <a:p>
            <a:pPr lvl="1"/>
            <a:r>
              <a:rPr lang="en-US" dirty="0" smtClean="0"/>
              <a:t>Settings</a:t>
            </a:r>
          </a:p>
          <a:p>
            <a:pPr lvl="1"/>
            <a:r>
              <a:rPr lang="en-US" dirty="0" err="1" smtClean="0"/>
              <a:t>UserDictionary</a:t>
            </a:r>
            <a:endParaRPr lang="en-US" dirty="0" smtClean="0"/>
          </a:p>
          <a:p>
            <a:r>
              <a:rPr lang="en-US" sz="1900" dirty="0">
                <a:hlinkClick r:id="rId2"/>
              </a:rPr>
              <a:t>http://developer.android.com/reference/android/provider/package-summary.html</a:t>
            </a:r>
            <a:endParaRPr lang="en-US" sz="1900" dirty="0" smtClean="0"/>
          </a:p>
        </p:txBody>
      </p:sp>
      <p:sp>
        <p:nvSpPr>
          <p:cNvPr id="4" name="Slide Number Placeholder 3"/>
          <p:cNvSpPr>
            <a:spLocks noGrp="1"/>
          </p:cNvSpPr>
          <p:nvPr>
            <p:ph type="sldNum" sz="quarter" idx="12"/>
          </p:nvPr>
        </p:nvSpPr>
        <p:spPr/>
        <p:txBody>
          <a:bodyPr/>
          <a:lstStyle/>
          <a:p>
            <a:fld id="{DF43637C-DFDA-4D48-8BAD-E22581FA0542}" type="slidenum">
              <a:rPr lang="en-US" smtClean="0"/>
              <a:t>4</a:t>
            </a:fld>
            <a:endParaRPr lang="en-US"/>
          </a:p>
        </p:txBody>
      </p:sp>
    </p:spTree>
    <p:extLst>
      <p:ext uri="{BB962C8B-B14F-4D97-AF65-F5344CB8AC3E}">
        <p14:creationId xmlns:p14="http://schemas.microsoft.com/office/powerpoint/2010/main" val="60343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Providers</a:t>
            </a:r>
            <a:endParaRPr lang="en-US" dirty="0"/>
          </a:p>
        </p:txBody>
      </p:sp>
      <p:sp>
        <p:nvSpPr>
          <p:cNvPr id="3" name="Content Placeholder 2"/>
          <p:cNvSpPr>
            <a:spLocks noGrp="1"/>
          </p:cNvSpPr>
          <p:nvPr>
            <p:ph idx="1"/>
          </p:nvPr>
        </p:nvSpPr>
        <p:spPr/>
        <p:txBody>
          <a:bodyPr/>
          <a:lstStyle/>
          <a:p>
            <a:r>
              <a:rPr lang="en-US" dirty="0" smtClean="0"/>
              <a:t>Provide access to a central data repository</a:t>
            </a:r>
          </a:p>
          <a:p>
            <a:pPr lvl="1"/>
            <a:r>
              <a:rPr lang="en-US" dirty="0" smtClean="0"/>
              <a:t>ability to read and write to centralized data</a:t>
            </a:r>
          </a:p>
          <a:p>
            <a:r>
              <a:rPr lang="en-US" dirty="0" smtClean="0"/>
              <a:t>data presented by Content Provider in the form of a table</a:t>
            </a:r>
          </a:p>
          <a:p>
            <a:pPr lvl="1"/>
            <a:r>
              <a:rPr lang="en-US" dirty="0" smtClean="0"/>
              <a:t>like table from relational database</a:t>
            </a:r>
          </a:p>
          <a:p>
            <a:r>
              <a:rPr lang="en-US" dirty="0" smtClean="0"/>
              <a:t>Each row in data table one "piece" of data in repository</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a:t>
            </a:fld>
            <a:endParaRPr lang="en-US"/>
          </a:p>
        </p:txBody>
      </p:sp>
    </p:spTree>
    <p:extLst>
      <p:ext uri="{BB962C8B-B14F-4D97-AF65-F5344CB8AC3E}">
        <p14:creationId xmlns:p14="http://schemas.microsoft.com/office/powerpoint/2010/main" val="226823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3" name="Content Placeholder 2"/>
          <p:cNvSpPr>
            <a:spLocks noGrp="1"/>
          </p:cNvSpPr>
          <p:nvPr>
            <p:ph idx="1"/>
          </p:nvPr>
        </p:nvSpPr>
        <p:spPr>
          <a:xfrm>
            <a:off x="457200" y="1112837"/>
            <a:ext cx="8229600" cy="5745163"/>
          </a:xfrm>
        </p:spPr>
        <p:txBody>
          <a:bodyPr>
            <a:normAutofit lnSpcReduction="10000"/>
          </a:bodyPr>
          <a:lstStyle/>
          <a:p>
            <a:r>
              <a:rPr lang="en-US" dirty="0" smtClean="0"/>
              <a:t>Data from user dictionary</a:t>
            </a:r>
          </a:p>
          <a:p>
            <a:endParaRPr lang="en-US" dirty="0"/>
          </a:p>
          <a:p>
            <a:endParaRPr lang="en-US" dirty="0" smtClean="0"/>
          </a:p>
          <a:p>
            <a:endParaRPr lang="en-US" dirty="0"/>
          </a:p>
          <a:p>
            <a:endParaRPr lang="en-US" dirty="0" smtClean="0"/>
          </a:p>
          <a:p>
            <a:endParaRPr lang="en-US" dirty="0"/>
          </a:p>
          <a:p>
            <a:r>
              <a:rPr lang="en-US" dirty="0" smtClean="0"/>
              <a:t>primary key optional</a:t>
            </a:r>
          </a:p>
          <a:p>
            <a:r>
              <a:rPr lang="en-US" dirty="0" smtClean="0"/>
              <a:t>_ID column required to bind data from provider to a </a:t>
            </a:r>
            <a:r>
              <a:rPr lang="en-US" dirty="0" err="1" smtClean="0"/>
              <a:t>ListView</a:t>
            </a:r>
            <a:endParaRPr lang="en-US" dirty="0" smtClean="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43" y="1676400"/>
            <a:ext cx="6400800"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8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Content Provider</a:t>
            </a:r>
            <a:endParaRPr lang="en-US" dirty="0"/>
          </a:p>
        </p:txBody>
      </p:sp>
      <p:sp>
        <p:nvSpPr>
          <p:cNvPr id="3" name="Content Placeholder 2"/>
          <p:cNvSpPr>
            <a:spLocks noGrp="1"/>
          </p:cNvSpPr>
          <p:nvPr>
            <p:ph idx="1"/>
          </p:nvPr>
        </p:nvSpPr>
        <p:spPr/>
        <p:txBody>
          <a:bodyPr/>
          <a:lstStyle/>
          <a:p>
            <a:r>
              <a:rPr lang="en-US" dirty="0" smtClean="0"/>
              <a:t>Use a </a:t>
            </a:r>
            <a:r>
              <a:rPr lang="en-US" dirty="0" err="1" smtClean="0"/>
              <a:t>ContentResolver</a:t>
            </a:r>
            <a:r>
              <a:rPr lang="en-US" dirty="0" smtClean="0"/>
              <a:t> client object in your app</a:t>
            </a:r>
          </a:p>
          <a:p>
            <a:r>
              <a:rPr lang="en-US" dirty="0" err="1" smtClean="0"/>
              <a:t>ContentResolver</a:t>
            </a:r>
            <a:r>
              <a:rPr lang="en-US" dirty="0" smtClean="0"/>
              <a:t> communicates with </a:t>
            </a:r>
            <a:r>
              <a:rPr lang="en-US" dirty="0" err="1" smtClean="0"/>
              <a:t>ContentProvider</a:t>
            </a:r>
            <a:endParaRPr lang="en-US" dirty="0" smtClean="0"/>
          </a:p>
          <a:p>
            <a:r>
              <a:rPr lang="en-US" dirty="0" smtClean="0"/>
              <a:t>matching methods in each class</a:t>
            </a:r>
          </a:p>
          <a:p>
            <a:r>
              <a:rPr lang="en-US" dirty="0" smtClean="0"/>
              <a:t>example: query() method</a:t>
            </a:r>
          </a:p>
          <a:p>
            <a:r>
              <a:rPr lang="en-US" dirty="0" smtClean="0"/>
              <a:t>Create a cursor via content resolver to move through rows of table</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7</a:t>
            </a:fld>
            <a:endParaRPr lang="en-US"/>
          </a:p>
        </p:txBody>
      </p:sp>
    </p:spTree>
    <p:extLst>
      <p:ext uri="{BB962C8B-B14F-4D97-AF65-F5344CB8AC3E}">
        <p14:creationId xmlns:p14="http://schemas.microsoft.com/office/powerpoint/2010/main" val="382781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Content via Provider</a:t>
            </a:r>
            <a:endParaRPr lang="en-US" dirty="0"/>
          </a:p>
        </p:txBody>
      </p:sp>
      <p:sp>
        <p:nvSpPr>
          <p:cNvPr id="3" name="Content Placeholder 2"/>
          <p:cNvSpPr>
            <a:spLocks noGrp="1"/>
          </p:cNvSpPr>
          <p:nvPr>
            <p:ph idx="1"/>
          </p:nvPr>
        </p:nvSpPr>
        <p:spPr>
          <a:xfrm>
            <a:off x="410526" y="914400"/>
            <a:ext cx="8229600" cy="5211763"/>
          </a:xfrm>
        </p:spPr>
        <p:txBody>
          <a:bodyPr/>
          <a:lstStyle/>
          <a:p>
            <a:r>
              <a:rPr lang="en-US" sz="3200" dirty="0" smtClean="0"/>
              <a:t>Example: Exploring Images on a device</a:t>
            </a:r>
          </a:p>
          <a:p>
            <a:r>
              <a:rPr lang="en-US" sz="3200" dirty="0" err="1" smtClean="0"/>
              <a:t>MediaStore.Images.Media</a:t>
            </a:r>
            <a:r>
              <a:rPr lang="en-US" sz="3200" dirty="0" smtClean="0"/>
              <a:t> class is one of the </a:t>
            </a:r>
            <a:r>
              <a:rPr lang="en-US" sz="3200" dirty="0" err="1" smtClean="0"/>
              <a:t>ContentProviders</a:t>
            </a:r>
            <a:endParaRPr lang="en-US" sz="3200" dirty="0" smtClean="0"/>
          </a:p>
          <a:p>
            <a:r>
              <a:rPr lang="en-US" sz="3200" dirty="0" smtClean="0"/>
              <a:t>get the cursor:</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26" y="3200400"/>
            <a:ext cx="820102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H="1">
            <a:off x="6553200" y="2667000"/>
            <a:ext cx="1295400" cy="12954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42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Content via Provider</a:t>
            </a:r>
            <a:endParaRPr lang="en-US" dirty="0"/>
          </a:p>
        </p:txBody>
      </p:sp>
      <p:sp>
        <p:nvSpPr>
          <p:cNvPr id="3" name="Content Placeholder 2"/>
          <p:cNvSpPr>
            <a:spLocks noGrp="1"/>
          </p:cNvSpPr>
          <p:nvPr>
            <p:ph idx="1"/>
          </p:nvPr>
        </p:nvSpPr>
        <p:spPr/>
        <p:txBody>
          <a:bodyPr/>
          <a:lstStyle/>
          <a:p>
            <a:r>
              <a:rPr lang="en-US" dirty="0" smtClean="0"/>
              <a:t>After obtaining cursor:</a:t>
            </a:r>
          </a:p>
          <a:p>
            <a:endParaRPr lang="en-US" dirty="0"/>
          </a:p>
          <a:p>
            <a:endParaRPr lang="en-US" dirty="0" smtClean="0"/>
          </a:p>
          <a:p>
            <a:endParaRPr lang="en-US" dirty="0"/>
          </a:p>
          <a:p>
            <a:r>
              <a:rPr lang="en-US" dirty="0" smtClean="0"/>
              <a:t>result:</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924800" cy="1914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572000"/>
            <a:ext cx="1442085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63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8716</TotalTime>
  <Words>1054</Words>
  <Application>Microsoft Office PowerPoint</Application>
  <PresentationFormat>On-screen Show (4:3)</PresentationFormat>
  <Paragraphs>153</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CS378 - Mobile Computing</vt:lpstr>
      <vt:lpstr>Content Providers</vt:lpstr>
      <vt:lpstr>Android Applications</vt:lpstr>
      <vt:lpstr>Content Providers</vt:lpstr>
      <vt:lpstr>Content Providers</vt:lpstr>
      <vt:lpstr>Example Table</vt:lpstr>
      <vt:lpstr>Accessing Content Provider</vt:lpstr>
      <vt:lpstr>Accessing Content via Provider</vt:lpstr>
      <vt:lpstr>Accessing Content via Provider</vt:lpstr>
      <vt:lpstr>MediaStore.Images.Media</vt:lpstr>
      <vt:lpstr>MediaStore.Images.Media</vt:lpstr>
      <vt:lpstr>MediaStore.Images.Media Columns</vt:lpstr>
      <vt:lpstr>Selection Columns</vt:lpstr>
      <vt:lpstr>Showing Data in Logcat</vt:lpstr>
      <vt:lpstr>Getting Data from Row</vt:lpstr>
      <vt:lpstr>Displaying Data in ListView</vt:lpstr>
      <vt:lpstr>Display Data from ContentProvider</vt:lpstr>
      <vt:lpstr>Display Data from ContentProvider</vt:lpstr>
      <vt:lpstr>Subclass Adapter</vt:lpstr>
      <vt:lpstr>Results</vt:lpstr>
      <vt:lpstr>Content Provider Capabilities</vt:lpstr>
      <vt:lpstr>Creating ContentProvider</vt:lpstr>
      <vt:lpstr>Bonus - Oracle v. Google</vt:lpstr>
      <vt:lpstr>Summary and Timeline</vt:lpstr>
      <vt:lpstr>TimeLine Continued</vt:lpstr>
      <vt:lpstr>Timeline Continued</vt:lpstr>
      <vt:lpstr>Timeline Continued</vt:lpstr>
      <vt:lpstr>Some of Oracle's Evidence</vt:lpstr>
      <vt:lpstr>Court Briefs</vt:lpstr>
      <vt:lpstr>Court Briefs</vt:lpstr>
    </vt:vector>
  </TitlesOfParts>
  <Company>University of Texas at Austin Computer Science Dept.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Michael D. Scott</cp:lastModifiedBy>
  <cp:revision>362</cp:revision>
  <cp:lastPrinted>2012-01-30T16:00:04Z</cp:lastPrinted>
  <dcterms:created xsi:type="dcterms:W3CDTF">2012-01-17T18:47:14Z</dcterms:created>
  <dcterms:modified xsi:type="dcterms:W3CDTF">2012-04-18T03:00:03Z</dcterms:modified>
</cp:coreProperties>
</file>