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0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9" r:id="rId30"/>
    <p:sldId id="281" r:id="rId31"/>
    <p:sldId id="284" r:id="rId32"/>
    <p:sldId id="285" r:id="rId33"/>
    <p:sldId id="286" r:id="rId34"/>
    <p:sldId id="287" r:id="rId35"/>
    <p:sldId id="288" r:id="rId36"/>
  </p:sldIdLst>
  <p:sldSz cx="9144000" cy="6858000" type="screen4x3"/>
  <p:notesSz cx="9229725" cy="7000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C98BBF-0A01-49D1-8943-621B01FB652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90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2"/>
            <p14:sldId id="283"/>
            <p14:sldId id="289"/>
            <p14:sldId id="281"/>
            <p14:sldId id="284"/>
            <p14:sldId id="285"/>
            <p14:sldId id="286"/>
            <p14:sldId id="287"/>
            <p14:sldId id="288"/>
          </p14:sldIdLst>
        </p14:section>
        <p14:section name="Untitled Section" id="{FC6F6324-372A-4A9A-BF42-DA2F65924F38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3481" autoAdjust="0"/>
    <p:restoredTop sz="78705" autoAdjust="0"/>
  </p:normalViewPr>
  <p:slideViewPr>
    <p:cSldViewPr>
      <p:cViewPr varScale="1">
        <p:scale>
          <a:sx n="92" d="100"/>
          <a:sy n="92" d="100"/>
        </p:scale>
        <p:origin x="-2082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6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8085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D050E-68A7-4BF6-AD9D-1C7A44A395DD}" type="datetimeFigureOut">
              <a:rPr lang="en-US" smtClean="0"/>
              <a:t>4/23/2012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8085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C81D9-15D7-4112-A060-F6577A2F8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21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8042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r">
              <a:defRPr sz="1200"/>
            </a:lvl1pPr>
          </a:lstStyle>
          <a:p>
            <a:fld id="{346C757F-8E6F-4388-B04F-98E120A4A3FC}" type="datetimeFigureOut">
              <a:rPr lang="en-US" smtClean="0"/>
              <a:t>4/23/2012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498850" cy="2624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38" tIns="46369" rIns="92738" bIns="463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2973" y="3325416"/>
            <a:ext cx="7383780" cy="3150394"/>
          </a:xfrm>
          <a:prstGeom prst="rect">
            <a:avLst/>
          </a:prstGeom>
        </p:spPr>
        <p:txBody>
          <a:bodyPr vert="horz" lIns="92738" tIns="46369" rIns="92738" bIns="463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8042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r">
              <a:defRPr sz="1200"/>
            </a:lvl1pPr>
          </a:lstStyle>
          <a:p>
            <a:fld id="{4A48ABE3-AAC7-446F-BC4B-9C6CAE8F4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0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55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E820A771-8B3E-4BE1-A7E6-B6C2E6A656A2}" type="datetime1">
              <a:rPr lang="en-US" smtClean="0"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555B-A913-47C2-815D-FFEEC9F1344F}" type="datetime1">
              <a:rPr lang="en-US" smtClean="0"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3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6A207-1962-4FD5-8FA4-49017E3AFF08}" type="datetime1">
              <a:rPr lang="en-US" smtClean="0"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C94F-FA36-4542-90AC-05B517A96965}" type="datetime1">
              <a:rPr lang="en-US" smtClean="0"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6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286E-D538-4C32-863A-BFE11AA382E4}" type="datetime1">
              <a:rPr lang="en-US" smtClean="0"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2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70BB-EA0D-4A4F-87CD-E642573953E4}" type="datetime1">
              <a:rPr lang="en-US" smtClean="0"/>
              <a:t>4/23/2012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3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00E8-D1E2-4B2B-BD23-5DB0B74CD4B3}" type="datetime1">
              <a:rPr lang="en-US" smtClean="0"/>
              <a:t>4/23/2012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3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6898-C825-4192-863E-99B6DD94B6CB}" type="datetime1">
              <a:rPr lang="en-US" smtClean="0"/>
              <a:t>4/23/2012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1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66E-919D-4DC5-9FEE-4E5C71B9F5A6}" type="datetime1">
              <a:rPr lang="en-US" smtClean="0"/>
              <a:t>4/23/2012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2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31FA-91F6-47EA-A3FB-4EA5E7F683F0}" type="datetime1">
              <a:rPr lang="en-US" smtClean="0"/>
              <a:t>4/23/2012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4227-4706-4F56-8E19-9E94D5BE047A}" type="datetime1">
              <a:rPr lang="en-US" smtClean="0"/>
              <a:t>4/23/2012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12837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B1EFBAD-65B8-4099-8433-04365AC12FE4}" type="datetime1">
              <a:rPr lang="en-US" smtClean="0"/>
              <a:t>4/23/2012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CS378 - Mobile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8580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Services and Broadcast Receivers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Lifecycle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373" y="990600"/>
            <a:ext cx="4343400" cy="578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352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686800" cy="5211763"/>
          </a:xfrm>
        </p:spPr>
        <p:txBody>
          <a:bodyPr>
            <a:normAutofit/>
          </a:bodyPr>
          <a:lstStyle/>
          <a:p>
            <a:r>
              <a:rPr lang="en-US" dirty="0" smtClean="0"/>
              <a:t>From Roger Wallace </a:t>
            </a:r>
          </a:p>
          <a:p>
            <a:pPr lvl="1"/>
            <a:r>
              <a:rPr lang="en-US" dirty="0" smtClean="0"/>
              <a:t>wanted an app that would</a:t>
            </a:r>
            <a:br>
              <a:rPr lang="en-US" dirty="0" smtClean="0"/>
            </a:br>
            <a:r>
              <a:rPr lang="en-US" dirty="0" smtClean="0"/>
              <a:t>respond to texts (SMS) received </a:t>
            </a:r>
            <a:br>
              <a:rPr lang="en-US" dirty="0" smtClean="0"/>
            </a:br>
            <a:r>
              <a:rPr lang="en-US" dirty="0" smtClean="0"/>
              <a:t>when driving and respond with </a:t>
            </a:r>
            <a:br>
              <a:rPr lang="en-US" dirty="0" smtClean="0"/>
            </a:br>
            <a:r>
              <a:rPr lang="en-US" dirty="0" smtClean="0"/>
              <a:t>a message ("Driving - Get </a:t>
            </a:r>
            <a:br>
              <a:rPr lang="en-US" dirty="0" smtClean="0"/>
            </a:br>
            <a:r>
              <a:rPr lang="en-US" dirty="0" smtClean="0"/>
              <a:t>back to you soon.")</a:t>
            </a:r>
          </a:p>
          <a:p>
            <a:pPr lvl="1"/>
            <a:r>
              <a:rPr lang="en-US" dirty="0" smtClean="0"/>
              <a:t>Initial version simply auto responds to all texts</a:t>
            </a:r>
          </a:p>
          <a:p>
            <a:pPr lvl="1"/>
            <a:r>
              <a:rPr lang="en-US" dirty="0" smtClean="0"/>
              <a:t>how to change it so it responds only when driving?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990600"/>
            <a:ext cx="220980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319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Service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837"/>
            <a:ext cx="4953000" cy="5211763"/>
          </a:xfrm>
        </p:spPr>
        <p:txBody>
          <a:bodyPr/>
          <a:lstStyle/>
          <a:p>
            <a:r>
              <a:rPr lang="en-US" dirty="0" smtClean="0"/>
              <a:t>From </a:t>
            </a:r>
            <a:r>
              <a:rPr lang="en-US" i="1" dirty="0" smtClean="0"/>
              <a:t>The Android Developer's Cookbook</a:t>
            </a:r>
          </a:p>
          <a:p>
            <a:r>
              <a:rPr lang="en-US" dirty="0" err="1" smtClean="0"/>
              <a:t>SMSResponder</a:t>
            </a:r>
            <a:r>
              <a:rPr lang="en-US" dirty="0" smtClean="0"/>
              <a:t> Application</a:t>
            </a:r>
          </a:p>
          <a:p>
            <a:r>
              <a:rPr lang="en-US" dirty="0" smtClean="0"/>
              <a:t>Response stored in shared preferences</a:t>
            </a:r>
          </a:p>
          <a:p>
            <a:r>
              <a:rPr lang="en-US" dirty="0" smtClean="0"/>
              <a:t>App simply allows changes to message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12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704" y="1074531"/>
            <a:ext cx="3444240" cy="574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1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Permission in manifest file to send and / or receive SMS messages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3" y="2479371"/>
            <a:ext cx="9338057" cy="1025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050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ResponseSMS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asic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work done in </a:t>
            </a:r>
            <a:r>
              <a:rPr lang="en-US" dirty="0" err="1" smtClean="0"/>
              <a:t>onCreate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14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828800"/>
            <a:ext cx="913780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382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ResponseSMS</a:t>
            </a:r>
            <a:r>
              <a:rPr lang="en-US" dirty="0" smtClean="0"/>
              <a:t> </a:t>
            </a:r>
            <a:r>
              <a:rPr lang="en-US" dirty="0" err="1" smtClean="0"/>
              <a:t>onCreate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15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189" y="1202635"/>
            <a:ext cx="9260389" cy="5198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810000" y="3352800"/>
            <a:ext cx="1981200" cy="11430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0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16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5029200" cy="838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5486400" y="4419600"/>
            <a:ext cx="2514600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15000" y="2133600"/>
            <a:ext cx="335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app still running, and service has started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605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Simulating 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11763"/>
          </a:xfrm>
        </p:spPr>
        <p:txBody>
          <a:bodyPr/>
          <a:lstStyle/>
          <a:p>
            <a:r>
              <a:rPr lang="en-US" dirty="0" smtClean="0"/>
              <a:t>Calls and texts can be simulated between emulators</a:t>
            </a:r>
          </a:p>
          <a:p>
            <a:r>
              <a:rPr lang="en-US" dirty="0" smtClean="0"/>
              <a:t>Start two emulators</a:t>
            </a:r>
          </a:p>
          <a:p>
            <a:r>
              <a:rPr lang="en-US" dirty="0" smtClean="0"/>
              <a:t>Use messaging app to send text </a:t>
            </a:r>
          </a:p>
          <a:p>
            <a:r>
              <a:rPr lang="en-US" dirty="0" smtClean="0"/>
              <a:t>Phone number is simply the emulator port number (visible at top of the emulator or in eclipse)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17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835" y="4724400"/>
            <a:ext cx="765456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06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Emulators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18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57275"/>
            <a:ext cx="8090966" cy="648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127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Emulator Texts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19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78590"/>
            <a:ext cx="6019800" cy="284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013938"/>
            <a:ext cx="4895850" cy="284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713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four primary application components:</a:t>
            </a:r>
          </a:p>
          <a:p>
            <a:pPr lvl="1"/>
            <a:r>
              <a:rPr lang="en-US" dirty="0" smtClean="0"/>
              <a:t>activities</a:t>
            </a:r>
          </a:p>
          <a:p>
            <a:pPr lvl="1"/>
            <a:r>
              <a:rPr lang="en-US" dirty="0" smtClean="0"/>
              <a:t>content providers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broadcast receivers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4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20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66798"/>
            <a:ext cx="8972204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805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745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Extend the Service class</a:t>
            </a:r>
          </a:p>
          <a:p>
            <a:pPr lvl="1"/>
            <a:r>
              <a:rPr lang="en-US" dirty="0" smtClean="0"/>
              <a:t>adapter class exists, </a:t>
            </a:r>
            <a:r>
              <a:rPr lang="en-US" dirty="0" err="1" smtClean="0"/>
              <a:t>IntentService</a:t>
            </a:r>
            <a:r>
              <a:rPr lang="en-US" dirty="0" smtClean="0"/>
              <a:t> that handles a lot of the details</a:t>
            </a:r>
          </a:p>
          <a:p>
            <a:r>
              <a:rPr lang="en-US" dirty="0" smtClean="0"/>
              <a:t>override </a:t>
            </a:r>
            <a:r>
              <a:rPr lang="en-US" dirty="0" err="1" smtClean="0"/>
              <a:t>onStartCommand</a:t>
            </a:r>
            <a:endParaRPr lang="en-US" dirty="0" smtClean="0"/>
          </a:p>
          <a:p>
            <a:pPr lvl="1"/>
            <a:r>
              <a:rPr lang="en-US" dirty="0" smtClean="0"/>
              <a:t>return an int describing what system should do for starting service</a:t>
            </a:r>
          </a:p>
          <a:p>
            <a:pPr lvl="1"/>
            <a:r>
              <a:rPr lang="en-US" dirty="0" smtClean="0"/>
              <a:t>START_NOT_STICKY, if system kills service don't restart</a:t>
            </a:r>
          </a:p>
          <a:p>
            <a:pPr lvl="1"/>
            <a:r>
              <a:rPr lang="en-US" dirty="0" smtClean="0"/>
              <a:t>START_STICKY, if system kills service then recreate, but does not redeliver intent</a:t>
            </a:r>
          </a:p>
          <a:p>
            <a:pPr lvl="1"/>
            <a:r>
              <a:rPr lang="en-US" dirty="0" smtClean="0"/>
              <a:t>START_REDELIVER_INTENT, if system kills service then recreate and redeliver last intent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4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SMS Responder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22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763000" cy="292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7239000" y="2133600"/>
            <a:ext cx="1676400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45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SMS Responder - </a:t>
            </a:r>
            <a:r>
              <a:rPr lang="en-US" dirty="0" err="1" smtClean="0"/>
              <a:t>onCreate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23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605" y="1295400"/>
            <a:ext cx="9253805" cy="3595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010400" y="3581400"/>
            <a:ext cx="1752600" cy="7620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94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Receivers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fourth main application component</a:t>
            </a:r>
          </a:p>
          <a:p>
            <a:r>
              <a:rPr lang="en-US" dirty="0" smtClean="0"/>
              <a:t>"A </a:t>
            </a:r>
            <a:r>
              <a:rPr lang="en-US" i="1" dirty="0"/>
              <a:t>broadcast receiver</a:t>
            </a:r>
            <a:r>
              <a:rPr lang="en-US" dirty="0"/>
              <a:t> is a component that responds to system-wide broadcast announcements</a:t>
            </a:r>
            <a:r>
              <a:rPr lang="en-US" dirty="0" smtClean="0"/>
              <a:t>."</a:t>
            </a:r>
          </a:p>
          <a:p>
            <a:r>
              <a:rPr lang="en-US" dirty="0" smtClean="0"/>
              <a:t>Android system sends multiple kinds of broadcasts</a:t>
            </a:r>
          </a:p>
          <a:p>
            <a:pPr lvl="1"/>
            <a:r>
              <a:rPr lang="en-US" dirty="0" smtClean="0"/>
              <a:t>screen turned off, battery low, picture captured, SMS received, SMS sent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8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Receivers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592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Applications can initiate broadcasts to inform other applications of status or readiness</a:t>
            </a:r>
          </a:p>
          <a:p>
            <a:r>
              <a:rPr lang="en-US" dirty="0" smtClean="0"/>
              <a:t>Don't display UI</a:t>
            </a:r>
          </a:p>
          <a:p>
            <a:pPr lvl="1"/>
            <a:r>
              <a:rPr lang="en-US" dirty="0" smtClean="0"/>
              <a:t>may create status bar notifications</a:t>
            </a:r>
          </a:p>
          <a:p>
            <a:r>
              <a:rPr lang="en-US" dirty="0" smtClean="0"/>
              <a:t>Usually just a gateway to other components and does very minimal work</a:t>
            </a:r>
          </a:p>
          <a:p>
            <a:pPr lvl="1"/>
            <a:r>
              <a:rPr lang="en-US" dirty="0" smtClean="0"/>
              <a:t>initiate service to perform based on some event</a:t>
            </a:r>
          </a:p>
          <a:p>
            <a:r>
              <a:rPr lang="en-US" dirty="0" smtClean="0"/>
              <a:t>Broadcasts are delivered as Intents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8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Receivers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 intents sent by </a:t>
            </a:r>
            <a:r>
              <a:rPr lang="en-US" dirty="0" err="1" smtClean="0"/>
              <a:t>sendBroadcast</a:t>
            </a:r>
            <a:r>
              <a:rPr lang="en-US" dirty="0" smtClean="0"/>
              <a:t>() method</a:t>
            </a:r>
          </a:p>
          <a:p>
            <a:r>
              <a:rPr lang="en-US" dirty="0" err="1" smtClean="0"/>
              <a:t>LocalBroadcastManager</a:t>
            </a:r>
            <a:r>
              <a:rPr lang="en-US" dirty="0" smtClean="0"/>
              <a:t> to send Broadcasts within your application only</a:t>
            </a:r>
          </a:p>
          <a:p>
            <a:r>
              <a:rPr lang="en-US" dirty="0" smtClean="0"/>
              <a:t>In SMS responder register receivers</a:t>
            </a:r>
          </a:p>
          <a:p>
            <a:r>
              <a:rPr lang="en-US" dirty="0" smtClean="0"/>
              <a:t>unregister when service destroyed</a:t>
            </a:r>
          </a:p>
          <a:p>
            <a:r>
              <a:rPr lang="en-US" b="1" dirty="0" smtClean="0"/>
              <a:t>key point: override the </a:t>
            </a:r>
            <a:r>
              <a:rPr lang="en-US" b="1" dirty="0" err="1" smtClean="0"/>
              <a:t>onReceive</a:t>
            </a:r>
            <a:r>
              <a:rPr lang="en-US" b="1" dirty="0" smtClean="0"/>
              <a:t> method for </a:t>
            </a:r>
            <a:r>
              <a:rPr lang="en-US" b="1" dirty="0" err="1" smtClean="0"/>
              <a:t>BroadcastReceiver</a:t>
            </a:r>
            <a:r>
              <a:rPr lang="en-US" b="1" dirty="0" smtClean="0"/>
              <a:t> subclass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3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BroadcastReceivers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12837"/>
            <a:ext cx="8915400" cy="5211763"/>
          </a:xfrm>
        </p:spPr>
        <p:txBody>
          <a:bodyPr/>
          <a:lstStyle/>
          <a:p>
            <a:r>
              <a:rPr lang="en-US" dirty="0" smtClean="0"/>
              <a:t>What broadcasts are available?</a:t>
            </a:r>
          </a:p>
          <a:p>
            <a:r>
              <a:rPr lang="en-US" dirty="0" smtClean="0"/>
              <a:t>Check the Intent class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developer.android.com/reference/android/content/Intent.html</a:t>
            </a:r>
            <a:endParaRPr lang="en-US" dirty="0" smtClean="0"/>
          </a:p>
          <a:p>
            <a:pPr lvl="1"/>
            <a:r>
              <a:rPr lang="en-US" dirty="0" smtClean="0"/>
              <a:t>search for "Broadcast Action"</a:t>
            </a:r>
          </a:p>
          <a:p>
            <a:r>
              <a:rPr lang="en-US" dirty="0" smtClean="0"/>
              <a:t>Also look </a:t>
            </a:r>
            <a:r>
              <a:rPr lang="en-US" dirty="0"/>
              <a:t>in </a:t>
            </a:r>
            <a:r>
              <a:rPr lang="en-US" sz="2800" dirty="0" smtClean="0"/>
              <a:t>android-</a:t>
            </a:r>
            <a:r>
              <a:rPr lang="en-US" sz="2800" dirty="0" err="1" smtClean="0"/>
              <a:t>sdk</a:t>
            </a:r>
            <a:r>
              <a:rPr lang="en-US" sz="2800" dirty="0" smtClean="0"/>
              <a:t>\platforms\&lt;number&gt;\data\</a:t>
            </a:r>
            <a:br>
              <a:rPr lang="en-US" sz="2800" dirty="0" smtClean="0"/>
            </a:br>
            <a:r>
              <a:rPr lang="en-US" sz="2800" dirty="0" smtClean="0"/>
              <a:t>broadcast_actions.txt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3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636466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28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76800" y="990600"/>
            <a:ext cx="3581400" cy="76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572000" y="2362200"/>
            <a:ext cx="4343400" cy="76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8200" y="3086100"/>
            <a:ext cx="3581400" cy="76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79818" y="4000500"/>
            <a:ext cx="3581400" cy="76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44290" y="5410200"/>
            <a:ext cx="4371109" cy="1295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8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12837"/>
            <a:ext cx="2986923" cy="5211763"/>
          </a:xfrm>
        </p:spPr>
        <p:txBody>
          <a:bodyPr/>
          <a:lstStyle/>
          <a:p>
            <a:r>
              <a:rPr lang="en-US" dirty="0" smtClean="0"/>
              <a:t>from broadcast_</a:t>
            </a:r>
            <a:br>
              <a:rPr lang="en-US" dirty="0" smtClean="0"/>
            </a:br>
            <a:r>
              <a:rPr lang="en-US" dirty="0" smtClean="0"/>
              <a:t>actions.txt in </a:t>
            </a:r>
            <a:r>
              <a:rPr lang="en-US" dirty="0" err="1" smtClean="0"/>
              <a:t>sdk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platforms-&gt;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api</a:t>
            </a:r>
            <a:r>
              <a:rPr lang="en-US" dirty="0" smtClean="0"/>
              <a:t> level&gt;-&gt;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data\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323" y="1143000"/>
            <a:ext cx="6004677" cy="5426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628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837"/>
            <a:ext cx="5334000" cy="5211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 component that performs long-running operations in background with no UI</a:t>
            </a:r>
          </a:p>
          <a:p>
            <a:r>
              <a:rPr lang="en-US" dirty="0" smtClean="0"/>
              <a:t>application starts service and service continues to run even if original application ended or user moves to another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110343"/>
            <a:ext cx="329184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350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SMS Received - Broadcast Receiver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30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" y="1219200"/>
            <a:ext cx="9134649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176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SMS data in the Bundle (map) is under the key "</a:t>
            </a:r>
            <a:r>
              <a:rPr lang="en-US" dirty="0" err="1" smtClean="0"/>
              <a:t>pdus</a:t>
            </a:r>
            <a:r>
              <a:rPr lang="en-US" dirty="0" smtClean="0"/>
              <a:t>"</a:t>
            </a:r>
          </a:p>
          <a:p>
            <a:pPr lvl="1"/>
            <a:r>
              <a:rPr lang="en-US" dirty="0" err="1" smtClean="0"/>
              <a:t>pdu</a:t>
            </a:r>
            <a:r>
              <a:rPr lang="en-US" dirty="0" smtClean="0"/>
              <a:t>, protocol data unit (some sources indicate protocol description unit)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incoming SMS messages trigger respond method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32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1" y="2667000"/>
            <a:ext cx="9144851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20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4038600" cy="5211763"/>
          </a:xfrm>
        </p:spPr>
        <p:txBody>
          <a:bodyPr/>
          <a:lstStyle/>
          <a:p>
            <a:r>
              <a:rPr lang="en-US" dirty="0" smtClean="0"/>
              <a:t>Once started service runs until device shut down</a:t>
            </a:r>
          </a:p>
          <a:p>
            <a:r>
              <a:rPr lang="en-US" dirty="0" smtClean="0"/>
              <a:t>Starts again when app started again</a:t>
            </a:r>
          </a:p>
          <a:p>
            <a:r>
              <a:rPr lang="en-US" dirty="0" smtClean="0"/>
              <a:t>Add option to start and shut down the service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33</a:t>
            </a:fld>
            <a:endParaRPr 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809607"/>
            <a:ext cx="3711286" cy="6048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041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34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6125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889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Running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35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32609"/>
            <a:ext cx="8636080" cy="33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00600"/>
            <a:ext cx="8781143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89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of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Stated: </a:t>
            </a:r>
          </a:p>
          <a:p>
            <a:pPr lvl="1"/>
            <a:r>
              <a:rPr lang="en-US" dirty="0" smtClean="0"/>
              <a:t>application component, such as an Activity, starts the service with the method call </a:t>
            </a:r>
            <a:r>
              <a:rPr lang="en-US" dirty="0" err="1" smtClean="0"/>
              <a:t>startService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once started service can run in background indefinitely</a:t>
            </a:r>
          </a:p>
          <a:p>
            <a:pPr lvl="1"/>
            <a:r>
              <a:rPr lang="en-US" dirty="0" smtClean="0"/>
              <a:t>generally services do not return a result (see bound service)</a:t>
            </a:r>
          </a:p>
          <a:p>
            <a:pPr lvl="1"/>
            <a:r>
              <a:rPr lang="en-US" dirty="0" smtClean="0"/>
              <a:t>service should stop itself when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8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of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592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Bound</a:t>
            </a:r>
          </a:p>
          <a:p>
            <a:pPr lvl="1"/>
            <a:r>
              <a:rPr lang="en-US" dirty="0" smtClean="0"/>
              <a:t>application component binds itself to existing service via the </a:t>
            </a:r>
            <a:r>
              <a:rPr lang="en-US" dirty="0" err="1" smtClean="0"/>
              <a:t>bindService</a:t>
            </a:r>
            <a:r>
              <a:rPr lang="en-US" dirty="0" smtClean="0"/>
              <a:t>() method</a:t>
            </a:r>
          </a:p>
          <a:p>
            <a:pPr lvl="1"/>
            <a:r>
              <a:rPr lang="en-US" dirty="0" smtClean="0"/>
              <a:t>bound service provides client-server interface that allows application component to interact with service</a:t>
            </a:r>
          </a:p>
          <a:p>
            <a:pPr lvl="1"/>
            <a:r>
              <a:rPr lang="en-US" dirty="0" smtClean="0"/>
              <a:t>interact with service, send requests, get result via IPC (inter process communication</a:t>
            </a:r>
          </a:p>
          <a:p>
            <a:pPr lvl="1"/>
            <a:r>
              <a:rPr lang="en-US" dirty="0" smtClean="0"/>
              <a:t>service runs as long as one or more applications bound to it</a:t>
            </a:r>
          </a:p>
          <a:p>
            <a:pPr lvl="1"/>
            <a:r>
              <a:rPr lang="en-US" dirty="0" smtClean="0"/>
              <a:t>destroyed when no applications bound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22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of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can be started and later bound to other applications</a:t>
            </a:r>
          </a:p>
          <a:p>
            <a:r>
              <a:rPr lang="en-US" dirty="0" smtClean="0"/>
              <a:t>private service (manifest) cannot be bound by other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3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or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592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Past examples, kept UI thread responsive with other threads of execution, especially AsyncTask </a:t>
            </a:r>
          </a:p>
          <a:p>
            <a:r>
              <a:rPr lang="en-US" dirty="0" smtClean="0"/>
              <a:t>Should services be used for this?</a:t>
            </a:r>
          </a:p>
          <a:p>
            <a:r>
              <a:rPr lang="en-US" dirty="0" smtClean="0"/>
              <a:t>Service for actions that need to take place even if user not interacting with UI or has closed application</a:t>
            </a:r>
          </a:p>
          <a:p>
            <a:r>
              <a:rPr lang="en-US" dirty="0" smtClean="0"/>
              <a:t>Example, do complex rendering of image to display to user. </a:t>
            </a:r>
          </a:p>
          <a:p>
            <a:pPr lvl="1"/>
            <a:r>
              <a:rPr lang="en-US" dirty="0" smtClean="0"/>
              <a:t>Not a job for a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3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973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subclass of Android Service class or one of its existing subclasses</a:t>
            </a:r>
          </a:p>
          <a:p>
            <a:r>
              <a:rPr lang="en-US" dirty="0" smtClean="0"/>
              <a:t>override callback methods that handle important aspects of service lifecycle</a:t>
            </a:r>
          </a:p>
          <a:p>
            <a:r>
              <a:rPr lang="en-US" dirty="0" smtClean="0"/>
              <a:t>most important of these are:</a:t>
            </a:r>
          </a:p>
          <a:p>
            <a:pPr lvl="1"/>
            <a:r>
              <a:rPr lang="en-US" sz="2600" dirty="0" err="1" smtClean="0"/>
              <a:t>onStartCommand</a:t>
            </a:r>
            <a:endParaRPr lang="en-US" sz="2600" dirty="0" smtClean="0"/>
          </a:p>
          <a:p>
            <a:pPr lvl="1"/>
            <a:r>
              <a:rPr lang="en-US" sz="2600" dirty="0" err="1" smtClean="0"/>
              <a:t>startService</a:t>
            </a:r>
            <a:endParaRPr lang="en-US" sz="2600" dirty="0"/>
          </a:p>
          <a:p>
            <a:pPr lvl="1"/>
            <a:r>
              <a:rPr lang="en-US" sz="2600" dirty="0" err="1" smtClean="0"/>
              <a:t>onBind</a:t>
            </a:r>
            <a:endParaRPr lang="en-US" sz="2600" dirty="0" smtClean="0"/>
          </a:p>
          <a:p>
            <a:pPr lvl="1"/>
            <a:r>
              <a:rPr lang="en-US" sz="2600" dirty="0" err="1" smtClean="0"/>
              <a:t>onCreate</a:t>
            </a:r>
            <a:endParaRPr lang="en-US" sz="2600" dirty="0" smtClean="0"/>
          </a:p>
          <a:p>
            <a:pPr lvl="1"/>
            <a:r>
              <a:rPr lang="en-US" sz="2600" dirty="0" err="1" smtClean="0"/>
              <a:t>onDestroy</a:t>
            </a:r>
            <a:endParaRPr lang="en-US" sz="2600" dirty="0" smtClean="0"/>
          </a:p>
          <a:p>
            <a:pPr lvl="1"/>
            <a:r>
              <a:rPr lang="en-US" sz="2600" dirty="0" err="1" smtClean="0"/>
              <a:t>stopSelf</a:t>
            </a:r>
            <a:endParaRPr lang="en-US" sz="2600" dirty="0" smtClean="0"/>
          </a:p>
          <a:p>
            <a:pPr lvl="1"/>
            <a:r>
              <a:rPr lang="en-US" sz="2600" dirty="0" err="1" smtClean="0"/>
              <a:t>stopService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51282"/>
            <a:ext cx="4076700" cy="293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679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component starts service with </a:t>
            </a:r>
            <a:r>
              <a:rPr lang="en-US" dirty="0" err="1" smtClean="0"/>
              <a:t>startService</a:t>
            </a:r>
            <a:r>
              <a:rPr lang="en-US" dirty="0" smtClean="0"/>
              <a:t> method (leads to call to </a:t>
            </a:r>
            <a:r>
              <a:rPr lang="en-US" dirty="0" err="1" smtClean="0"/>
              <a:t>onStartCommand</a:t>
            </a:r>
            <a:r>
              <a:rPr lang="en-US" dirty="0" smtClean="0"/>
              <a:t>) service runs until it calls </a:t>
            </a:r>
            <a:r>
              <a:rPr lang="en-US" dirty="0" err="1" smtClean="0"/>
              <a:t>stopSelf</a:t>
            </a:r>
            <a:r>
              <a:rPr lang="en-US" dirty="0" smtClean="0"/>
              <a:t> or another activity calls </a:t>
            </a:r>
            <a:r>
              <a:rPr lang="en-US" dirty="0" err="1" smtClean="0"/>
              <a:t>stopService</a:t>
            </a:r>
            <a:endParaRPr lang="en-US" dirty="0" smtClean="0"/>
          </a:p>
          <a:p>
            <a:r>
              <a:rPr lang="en-US" dirty="0" smtClean="0"/>
              <a:t>if component calls </a:t>
            </a:r>
            <a:r>
              <a:rPr lang="en-US" dirty="0" err="1" smtClean="0"/>
              <a:t>bindService</a:t>
            </a:r>
            <a:r>
              <a:rPr lang="en-US" dirty="0" smtClean="0"/>
              <a:t> (</a:t>
            </a:r>
            <a:r>
              <a:rPr lang="en-US" dirty="0" err="1" smtClean="0"/>
              <a:t>onStartCommand</a:t>
            </a:r>
            <a:r>
              <a:rPr lang="en-US" dirty="0" smtClean="0"/>
              <a:t> no called) service runs as long as at least one component bound to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1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9520</TotalTime>
  <Words>787</Words>
  <Application>Microsoft Office PowerPoint</Application>
  <PresentationFormat>On-screen Show (4:3)</PresentationFormat>
  <Paragraphs>158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CS378 - Mobile Computing</vt:lpstr>
      <vt:lpstr>Services</vt:lpstr>
      <vt:lpstr>Services</vt:lpstr>
      <vt:lpstr>Forms of Services</vt:lpstr>
      <vt:lpstr>Forms of Services</vt:lpstr>
      <vt:lpstr>Forms of Services</vt:lpstr>
      <vt:lpstr>Service or Thread</vt:lpstr>
      <vt:lpstr>Creating a Service</vt:lpstr>
      <vt:lpstr>Service Lifecycle</vt:lpstr>
      <vt:lpstr>Service Lifecycle</vt:lpstr>
      <vt:lpstr>Service Example</vt:lpstr>
      <vt:lpstr>Example Service Application</vt:lpstr>
      <vt:lpstr>Using SMS</vt:lpstr>
      <vt:lpstr>ResponseSMS Basic App</vt:lpstr>
      <vt:lpstr>ResponseSMS onCreate</vt:lpstr>
      <vt:lpstr>Service Running</vt:lpstr>
      <vt:lpstr>Simulating Texts</vt:lpstr>
      <vt:lpstr>Dual Emulators</vt:lpstr>
      <vt:lpstr>Emulator Texts</vt:lpstr>
      <vt:lpstr>Testing Service</vt:lpstr>
      <vt:lpstr>Creating a Service</vt:lpstr>
      <vt:lpstr>SMS Responder</vt:lpstr>
      <vt:lpstr>SMS Responder - onCreate</vt:lpstr>
      <vt:lpstr>Broadcast Receivers</vt:lpstr>
      <vt:lpstr>Broadcast Receivers</vt:lpstr>
      <vt:lpstr>Broadcast Receivers</vt:lpstr>
      <vt:lpstr>BroadcastReceivers</vt:lpstr>
      <vt:lpstr>Broadcasts</vt:lpstr>
      <vt:lpstr>Broadcasts</vt:lpstr>
      <vt:lpstr>SMS Received - Broadcast Receiver</vt:lpstr>
      <vt:lpstr>SMS Data</vt:lpstr>
      <vt:lpstr>respond method</vt:lpstr>
      <vt:lpstr>Stopping Service</vt:lpstr>
      <vt:lpstr>Starting Service</vt:lpstr>
      <vt:lpstr>Checking Running Processes</vt:lpstr>
    </vt:vector>
  </TitlesOfParts>
  <Company>University of Texas at Austin Computer Science Dept.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CS378 - Mobile Computing</dc:title>
  <dc:creator>Michael D. Scott</dc:creator>
  <cp:lastModifiedBy>Michael D. Scott</cp:lastModifiedBy>
  <cp:revision>398</cp:revision>
  <cp:lastPrinted>2012-01-30T16:00:04Z</cp:lastPrinted>
  <dcterms:created xsi:type="dcterms:W3CDTF">2012-01-17T18:47:14Z</dcterms:created>
  <dcterms:modified xsi:type="dcterms:W3CDTF">2012-04-23T20:21:57Z</dcterms:modified>
</cp:coreProperties>
</file>