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79" r:id="rId16"/>
    <p:sldId id="268" r:id="rId17"/>
    <p:sldId id="269" r:id="rId18"/>
    <p:sldId id="280" r:id="rId19"/>
    <p:sldId id="270" r:id="rId20"/>
    <p:sldId id="271" r:id="rId21"/>
    <p:sldId id="28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57"/>
            <p14:sldId id="258"/>
            <p14:sldId id="259"/>
            <p14:sldId id="260"/>
            <p14:sldId id="277"/>
            <p14:sldId id="261"/>
            <p14:sldId id="262"/>
            <p14:sldId id="263"/>
            <p14:sldId id="264"/>
            <p14:sldId id="278"/>
            <p14:sldId id="265"/>
            <p14:sldId id="266"/>
            <p14:sldId id="267"/>
            <p14:sldId id="279"/>
            <p14:sldId id="268"/>
            <p14:sldId id="269"/>
            <p14:sldId id="280"/>
            <p14:sldId id="270"/>
            <p14:sldId id="271"/>
            <p14:sldId id="281"/>
            <p14:sldId id="272"/>
            <p14:sldId id="273"/>
            <p14:sldId id="274"/>
            <p14:sldId id="275"/>
            <p14:sldId id="276"/>
          </p14:sldIdLst>
        </p14:section>
        <p14:section name="Untitled Section" id="{FC6F6324-372A-4A9A-BF42-DA2F65924F3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481" autoAdjust="0"/>
    <p:restoredTop sz="78705" autoAdjust="0"/>
  </p:normalViewPr>
  <p:slideViewPr>
    <p:cSldViewPr>
      <p:cViewPr varScale="1">
        <p:scale>
          <a:sx n="74" d="100"/>
          <a:sy n="74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4/30/2012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What's Next?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Notifications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4800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Don't create notifications for low level technical details</a:t>
            </a:r>
          </a:p>
          <a:p>
            <a:r>
              <a:rPr lang="en-US" dirty="0" smtClean="0"/>
              <a:t>Don't create notifications for errors that user can't fix or if app can recover on its own</a:t>
            </a:r>
          </a:p>
          <a:p>
            <a:r>
              <a:rPr lang="en-US" dirty="0" smtClean="0"/>
              <a:t>Don't create notifications for services user can't start and stop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07" y="1469668"/>
            <a:ext cx="3710420" cy="544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3200" y="4191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946448"/>
            <a:ext cx="267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Bad Notifications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77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clipboard based framework</a:t>
            </a:r>
          </a:p>
          <a:p>
            <a:r>
              <a:rPr lang="en-US" dirty="0" smtClean="0"/>
              <a:t>simple and complex data types can be copied and pasted</a:t>
            </a:r>
          </a:p>
          <a:p>
            <a:pPr lvl="1"/>
            <a:r>
              <a:rPr lang="en-US" dirty="0" smtClean="0"/>
              <a:t>text strings,  complex data structures, text and binary stream data</a:t>
            </a:r>
          </a:p>
          <a:p>
            <a:r>
              <a:rPr lang="en-US" dirty="0" smtClean="0"/>
              <a:t>Simple text stored on clipboard</a:t>
            </a:r>
          </a:p>
          <a:p>
            <a:r>
              <a:rPr lang="en-US" dirty="0" smtClean="0"/>
              <a:t>complex data handled via content 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16563"/>
          </a:xfrm>
        </p:spPr>
        <p:txBody>
          <a:bodyPr/>
          <a:lstStyle/>
          <a:p>
            <a:r>
              <a:rPr lang="en-US" dirty="0" smtClean="0"/>
              <a:t>to copy and paste:</a:t>
            </a:r>
          </a:p>
          <a:p>
            <a:r>
              <a:rPr lang="en-US" dirty="0" smtClean="0"/>
              <a:t>data placed in clip object, clip object placed on system-wide clipboard</a:t>
            </a:r>
          </a:p>
          <a:p>
            <a:r>
              <a:rPr lang="en-US" dirty="0" smtClean="0"/>
              <a:t>clip object can be:</a:t>
            </a:r>
          </a:p>
          <a:p>
            <a:pPr lvl="1"/>
            <a:r>
              <a:rPr lang="en-US" dirty="0" smtClean="0"/>
              <a:t>text, a simple String</a:t>
            </a:r>
          </a:p>
          <a:p>
            <a:pPr lvl="1"/>
            <a:r>
              <a:rPr lang="en-US" dirty="0" smtClean="0"/>
              <a:t>URI for copying complex data from a content provider</a:t>
            </a:r>
          </a:p>
          <a:p>
            <a:pPr lvl="1"/>
            <a:r>
              <a:rPr lang="en-US" dirty="0" smtClean="0"/>
              <a:t>Intents to copy application shortcuts</a:t>
            </a:r>
          </a:p>
          <a:p>
            <a:r>
              <a:rPr lang="en-US" dirty="0" smtClean="0"/>
              <a:t>only one clip on clipboard at a time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 can support some or all of the data types</a:t>
            </a:r>
          </a:p>
          <a:p>
            <a:r>
              <a:rPr lang="en-US" dirty="0" smtClean="0"/>
              <a:t>Examine data on clipboard and decide if user should have option to paste it</a:t>
            </a:r>
          </a:p>
          <a:p>
            <a:pPr lvl="1"/>
            <a:r>
              <a:rPr lang="en-US" dirty="0" smtClean="0"/>
              <a:t>may not make sense to allow pasting of URI / content provider data or Intents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1534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Referred to as an </a:t>
            </a:r>
            <a:br>
              <a:rPr lang="en-US" dirty="0" smtClean="0"/>
            </a:br>
            <a:r>
              <a:rPr lang="en-US" dirty="0" smtClean="0"/>
              <a:t>App Widget</a:t>
            </a:r>
          </a:p>
          <a:p>
            <a:r>
              <a:rPr lang="en-US" dirty="0" smtClean="0"/>
              <a:t>widgets are miniature </a:t>
            </a:r>
            <a:br>
              <a:rPr lang="en-US" dirty="0" smtClean="0"/>
            </a:br>
            <a:r>
              <a:rPr lang="en-US" dirty="0" smtClean="0"/>
              <a:t>application views than can </a:t>
            </a:r>
            <a:br>
              <a:rPr lang="en-US" dirty="0" smtClean="0"/>
            </a:br>
            <a:r>
              <a:rPr lang="en-US" dirty="0" smtClean="0"/>
              <a:t>be added to other applications</a:t>
            </a:r>
          </a:p>
          <a:p>
            <a:pPr lvl="1"/>
            <a:r>
              <a:rPr lang="en-US" dirty="0" smtClean="0"/>
              <a:t>normally the Home Screen View</a:t>
            </a:r>
          </a:p>
          <a:p>
            <a:pPr lvl="1"/>
            <a:r>
              <a:rPr lang="en-US" dirty="0" smtClean="0"/>
              <a:t>other "App Widget Hosts"</a:t>
            </a:r>
          </a:p>
          <a:p>
            <a:r>
              <a:rPr lang="en-US" dirty="0" smtClean="0"/>
              <a:t>Widget sent periodic updates</a:t>
            </a:r>
          </a:p>
          <a:p>
            <a:r>
              <a:rPr lang="en-US" dirty="0" smtClean="0"/>
              <a:t>Widgets essentially a </a:t>
            </a:r>
            <a:r>
              <a:rPr lang="en-US" dirty="0" err="1" smtClean="0"/>
              <a:t>BroadcastRecevier</a:t>
            </a:r>
            <a:r>
              <a:rPr lang="en-US" dirty="0" smtClean="0"/>
              <a:t> with XML layout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30" y="990600"/>
            <a:ext cx="31051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4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App Widget:</a:t>
            </a:r>
          </a:p>
          <a:p>
            <a:r>
              <a:rPr lang="en-US" dirty="0" smtClean="0"/>
              <a:t>Create a </a:t>
            </a:r>
            <a:br>
              <a:rPr lang="en-US" dirty="0" smtClean="0"/>
            </a:br>
            <a:r>
              <a:rPr lang="en-US" dirty="0" err="1" smtClean="0"/>
              <a:t>AppWidgetProviderInfo</a:t>
            </a:r>
            <a:endParaRPr lang="en-US" dirty="0" smtClean="0"/>
          </a:p>
          <a:p>
            <a:r>
              <a:rPr lang="en-US" dirty="0" smtClean="0"/>
              <a:t>object that contains</a:t>
            </a:r>
            <a:br>
              <a:rPr lang="en-US" dirty="0" smtClean="0"/>
            </a:br>
            <a:r>
              <a:rPr lang="en-US" dirty="0" smtClean="0"/>
              <a:t>metadata for the App </a:t>
            </a:r>
            <a:br>
              <a:rPr lang="en-US" dirty="0" smtClean="0"/>
            </a:br>
            <a:r>
              <a:rPr lang="en-US" dirty="0" smtClean="0"/>
              <a:t>Widget, layout, update frequency</a:t>
            </a:r>
            <a:endParaRPr lang="en-US" dirty="0"/>
          </a:p>
          <a:p>
            <a:pPr lvl="1"/>
            <a:r>
              <a:rPr lang="en-US" dirty="0" smtClean="0"/>
              <a:t>normally defined in XML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AppWidgetProvider</a:t>
            </a:r>
            <a:r>
              <a:rPr lang="en-US" dirty="0" smtClean="0"/>
              <a:t> class that defines basic methods to update Widget</a:t>
            </a:r>
          </a:p>
          <a:p>
            <a:r>
              <a:rPr lang="en-US" dirty="0" smtClean="0"/>
              <a:t>create layout: not all layouts and UI widgets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90600"/>
            <a:ext cx="3352800" cy="256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0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wi-fi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Added in ICS, Android 4.0 API level 14</a:t>
            </a:r>
          </a:p>
          <a:p>
            <a:r>
              <a:rPr lang="en-US" dirty="0" smtClean="0"/>
              <a:t>allows devices with appropriate hardware to connect directly via Wi-Fi with no intermediate access point</a:t>
            </a:r>
          </a:p>
          <a:p>
            <a:r>
              <a:rPr lang="en-US" dirty="0" smtClean="0"/>
              <a:t>discover and connect to other devices</a:t>
            </a:r>
          </a:p>
          <a:p>
            <a:r>
              <a:rPr lang="en-US" dirty="0" smtClean="0"/>
              <a:t>much larger range than Bluetooth</a:t>
            </a:r>
          </a:p>
          <a:p>
            <a:r>
              <a:rPr lang="en-US" dirty="0" smtClean="0"/>
              <a:t>Useful for applications that share data among users</a:t>
            </a:r>
          </a:p>
          <a:p>
            <a:pPr lvl="1"/>
            <a:r>
              <a:rPr lang="en-US" dirty="0" smtClean="0"/>
              <a:t>multi player game, photo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 Android 3.0, a release aimed at tablets</a:t>
            </a:r>
          </a:p>
          <a:p>
            <a:r>
              <a:rPr lang="en-US" dirty="0" smtClean="0"/>
              <a:t>A fragment is a portion of the UI in an Activity</a:t>
            </a:r>
          </a:p>
          <a:p>
            <a:r>
              <a:rPr lang="en-US" dirty="0" smtClean="0"/>
              <a:t>multiple fragments can be combined into multi-paned UI</a:t>
            </a:r>
          </a:p>
          <a:p>
            <a:r>
              <a:rPr lang="en-US" dirty="0" smtClean="0"/>
              <a:t>fragments can be used in multiple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WifiP2pManager class provides methods to discover, request, and connect to peers</a:t>
            </a:r>
          </a:p>
          <a:p>
            <a:r>
              <a:rPr lang="en-US" dirty="0" smtClean="0"/>
              <a:t>Various Listeners that provide information on success or failure of method calls from WifiP2pManager</a:t>
            </a:r>
          </a:p>
          <a:p>
            <a:r>
              <a:rPr lang="en-US" dirty="0" smtClean="0"/>
              <a:t>Intents notify application of events detected </a:t>
            </a:r>
            <a:r>
              <a:rPr lang="en-US" smtClean="0"/>
              <a:t>by </a:t>
            </a:r>
            <a:r>
              <a:rPr lang="en-US" smtClean="0"/>
              <a:t>Wi-Fi </a:t>
            </a:r>
            <a:r>
              <a:rPr lang="en-US" dirty="0" smtClean="0"/>
              <a:t>direct framework such as newly discovered peer</a:t>
            </a:r>
          </a:p>
          <a:p>
            <a:pPr lvl="1"/>
            <a:r>
              <a:rPr lang="en-US" dirty="0" smtClean="0"/>
              <a:t>implement broadcast receiver for intents from Android system about </a:t>
            </a:r>
            <a:r>
              <a:rPr lang="en-US" dirty="0" err="1" smtClean="0"/>
              <a:t>Wifi</a:t>
            </a:r>
            <a:r>
              <a:rPr lang="en-US" dirty="0" smtClean="0"/>
              <a:t> Direct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gestures handled via the </a:t>
            </a:r>
            <a:r>
              <a:rPr lang="en-US" dirty="0" err="1" smtClean="0"/>
              <a:t>GestureDetector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touch event</a:t>
            </a:r>
          </a:p>
          <a:p>
            <a:pPr lvl="1"/>
            <a:r>
              <a:rPr lang="en-US" dirty="0" smtClean="0"/>
              <a:t>double tap</a:t>
            </a:r>
          </a:p>
          <a:p>
            <a:pPr lvl="1"/>
            <a:r>
              <a:rPr lang="en-US" dirty="0" smtClean="0"/>
              <a:t>long press</a:t>
            </a:r>
          </a:p>
          <a:p>
            <a:pPr lvl="1"/>
            <a:r>
              <a:rPr lang="en-US" dirty="0" smtClean="0"/>
              <a:t> fling</a:t>
            </a:r>
          </a:p>
          <a:p>
            <a:pPr lvl="1"/>
            <a:r>
              <a:rPr lang="en-US" dirty="0" smtClean="0"/>
              <a:t>scroll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standard gestures required lots of code to </a:t>
            </a:r>
            <a:r>
              <a:rPr lang="en-US" dirty="0" err="1" smtClean="0"/>
              <a:t>rezognize</a:t>
            </a:r>
            <a:endParaRPr lang="en-US" dirty="0" smtClean="0"/>
          </a:p>
          <a:p>
            <a:r>
              <a:rPr lang="en-US" dirty="0" smtClean="0"/>
              <a:t>Android 1.6 introduced new APIs to store, load, draw, and recognize gestures</a:t>
            </a:r>
          </a:p>
          <a:p>
            <a:r>
              <a:rPr lang="en-US" dirty="0" smtClean="0"/>
              <a:t>Gesture Builder app on emulator</a:t>
            </a:r>
          </a:p>
          <a:p>
            <a:pPr lvl="1"/>
            <a:r>
              <a:rPr lang="en-US" dirty="0" smtClean="0"/>
              <a:t>emulator must include virtual SD card</a:t>
            </a:r>
          </a:p>
          <a:p>
            <a:pPr lvl="1"/>
            <a:r>
              <a:rPr lang="en-US" dirty="0" smtClean="0"/>
              <a:t>allows creating set of gestures for your </a:t>
            </a:r>
            <a:r>
              <a:rPr lang="en-US" dirty="0" err="1" smtClean="0"/>
              <a:t>ppliaction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410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gesture associated with name</a:t>
            </a:r>
          </a:p>
          <a:p>
            <a:r>
              <a:rPr lang="en-US" dirty="0" smtClean="0"/>
              <a:t>multiple gestures can have same name </a:t>
            </a:r>
          </a:p>
          <a:p>
            <a:pPr lvl="1"/>
            <a:r>
              <a:rPr lang="en-US" dirty="0" smtClean="0"/>
              <a:t>variations on same gesture, better chance of recognizing</a:t>
            </a:r>
          </a:p>
          <a:p>
            <a:r>
              <a:rPr lang="en-US" dirty="0" smtClean="0"/>
              <a:t> Move gestures from emulator to application res/raw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4575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57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gestures via a </a:t>
            </a:r>
            <a:r>
              <a:rPr lang="en-US" dirty="0" err="1" smtClean="0"/>
              <a:t>GestureOverlayView</a:t>
            </a:r>
            <a:endParaRPr lang="en-US" dirty="0" smtClean="0"/>
          </a:p>
          <a:p>
            <a:r>
              <a:rPr lang="en-US" dirty="0" smtClean="0"/>
              <a:t>simple drawing board on top of view that shows and records user gestures</a:t>
            </a:r>
          </a:p>
          <a:p>
            <a:r>
              <a:rPr lang="en-US" dirty="0" smtClean="0"/>
              <a:t>When gesture complete </a:t>
            </a:r>
            <a:r>
              <a:rPr lang="en-US" dirty="0" err="1" smtClean="0"/>
              <a:t>GestureLibrary</a:t>
            </a:r>
            <a:r>
              <a:rPr lang="en-US" dirty="0" smtClean="0"/>
              <a:t> queried to see if gesture is recognized</a:t>
            </a:r>
          </a:p>
          <a:p>
            <a:r>
              <a:rPr lang="en-US" dirty="0" smtClean="0"/>
              <a:t>Predictions between entered gesture and those in the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8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Still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</a:p>
          <a:p>
            <a:r>
              <a:rPr lang="en-US" dirty="0" smtClean="0"/>
              <a:t>Near Field Communication</a:t>
            </a:r>
          </a:p>
          <a:p>
            <a:r>
              <a:rPr lang="en-US" dirty="0" smtClean="0"/>
              <a:t>Live Wallpapers</a:t>
            </a:r>
          </a:p>
          <a:p>
            <a:r>
              <a:rPr lang="en-US" dirty="0" smtClean="0"/>
              <a:t>Remote Storage</a:t>
            </a:r>
          </a:p>
          <a:p>
            <a:r>
              <a:rPr lang="en-US" dirty="0" smtClean="0"/>
              <a:t>USB devices (recall radar detector, heart rate monitors)</a:t>
            </a:r>
          </a:p>
          <a:p>
            <a:r>
              <a:rPr lang="en-US" dirty="0" smtClean="0"/>
              <a:t>Audio Capture, Speech Recognition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99998"/>
          </a:xfrm>
        </p:spPr>
        <p:txBody>
          <a:bodyPr>
            <a:normAutofit/>
          </a:bodyPr>
          <a:lstStyle/>
          <a:p>
            <a:r>
              <a:rPr lang="en-US" dirty="0" smtClean="0"/>
              <a:t>Part of an activity</a:t>
            </a:r>
          </a:p>
          <a:p>
            <a:pPr lvl="1"/>
            <a:r>
              <a:rPr lang="en-US" dirty="0" smtClean="0"/>
              <a:t>directly affected by Activities lifecycle</a:t>
            </a:r>
          </a:p>
          <a:p>
            <a:r>
              <a:rPr lang="en-US" dirty="0" smtClean="0"/>
              <a:t>Fragments can be swapped into and out of activities without stopping the activity</a:t>
            </a:r>
          </a:p>
          <a:p>
            <a:r>
              <a:rPr lang="en-US" dirty="0" smtClean="0"/>
              <a:t>On a handset one with limited screen space, common for app to switch from one activity to another</a:t>
            </a:r>
          </a:p>
          <a:p>
            <a:pPr lvl="1"/>
            <a:r>
              <a:rPr lang="en-US" dirty="0" smtClean="0"/>
              <a:t>with a larger screen swap fragments in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1788"/>
            <a:ext cx="8229600" cy="1143000"/>
          </a:xfrm>
        </p:spPr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7314"/>
            <a:ext cx="5382819" cy="273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91339"/>
            <a:ext cx="6172200" cy="326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72000"/>
            <a:ext cx="1162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2057400"/>
            <a:ext cx="909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5278"/>
            <a:ext cx="7239000" cy="53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1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Bar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Bar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Status Bar Notifications add an icon to the system's status bar</a:t>
            </a:r>
          </a:p>
          <a:p>
            <a:pPr lvl="1"/>
            <a:r>
              <a:rPr lang="en-US" dirty="0" smtClean="0"/>
              <a:t>can add a ticker-text message with icon</a:t>
            </a:r>
          </a:p>
          <a:p>
            <a:r>
              <a:rPr lang="en-US" dirty="0" smtClean="0"/>
              <a:t>and add a message in the notifications window</a:t>
            </a:r>
          </a:p>
          <a:p>
            <a:r>
              <a:rPr lang="en-US" dirty="0" smtClean="0"/>
              <a:t>When user selects the notification Intent created which can start an Activity</a:t>
            </a:r>
          </a:p>
          <a:p>
            <a:pPr lvl="1"/>
            <a:r>
              <a:rPr lang="en-US" dirty="0" smtClean="0"/>
              <a:t>can also alert user with sound, vibration, and /or flashing lights on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Bar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background service needs to alert user to an event that requires response</a:t>
            </a:r>
          </a:p>
          <a:p>
            <a:pPr lvl="1"/>
            <a:r>
              <a:rPr lang="en-US" dirty="0" smtClean="0"/>
              <a:t>design: background service should never launch an activity on its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6248400" cy="19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33400" y="4267200"/>
            <a:ext cx="1295400" cy="457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Bar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51054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Advice for Notifications</a:t>
            </a:r>
          </a:p>
          <a:p>
            <a:pPr lvl="1"/>
            <a:r>
              <a:rPr lang="en-US" dirty="0" smtClean="0"/>
              <a:t>use for time sensitive events</a:t>
            </a:r>
          </a:p>
          <a:p>
            <a:pPr lvl="1"/>
            <a:r>
              <a:rPr lang="en-US" dirty="0" smtClean="0"/>
              <a:t>… that involve other people</a:t>
            </a:r>
          </a:p>
          <a:p>
            <a:pPr lvl="1"/>
            <a:r>
              <a:rPr lang="en-US" dirty="0" smtClean="0"/>
              <a:t>don't create notifications for events not directed at user</a:t>
            </a:r>
          </a:p>
          <a:p>
            <a:pPr lvl="1"/>
            <a:r>
              <a:rPr lang="en-US" dirty="0" smtClean="0"/>
              <a:t>don't create notification for Activity that is 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30036"/>
            <a:ext cx="382184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7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10294</TotalTime>
  <Words>708</Words>
  <Application>Microsoft Office PowerPoint</Application>
  <PresentationFormat>On-screen Show (4:3)</PresentationFormat>
  <Paragraphs>143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CS378 - Mobile Computing</vt:lpstr>
      <vt:lpstr>Fragments</vt:lpstr>
      <vt:lpstr>Fragments</vt:lpstr>
      <vt:lpstr>Fragments</vt:lpstr>
      <vt:lpstr>Fragments</vt:lpstr>
      <vt:lpstr>Status Bar Notifications</vt:lpstr>
      <vt:lpstr>Status Bar Notifications</vt:lpstr>
      <vt:lpstr>Status Bar Notifications</vt:lpstr>
      <vt:lpstr>Status Bar Notifications</vt:lpstr>
      <vt:lpstr>Notifications Window</vt:lpstr>
      <vt:lpstr>copy and paste</vt:lpstr>
      <vt:lpstr>Copy and Paste</vt:lpstr>
      <vt:lpstr>Copy and Paste</vt:lpstr>
      <vt:lpstr>Copy and Paste</vt:lpstr>
      <vt:lpstr>Widgets</vt:lpstr>
      <vt:lpstr>Widgets</vt:lpstr>
      <vt:lpstr>Widgets</vt:lpstr>
      <vt:lpstr>wi-fi Direct</vt:lpstr>
      <vt:lpstr>Wi-Fi Direct</vt:lpstr>
      <vt:lpstr>Wi-Fi Direct</vt:lpstr>
      <vt:lpstr>gestures</vt:lpstr>
      <vt:lpstr>Gestures</vt:lpstr>
      <vt:lpstr>Complex Gestures</vt:lpstr>
      <vt:lpstr>Complex Gestures</vt:lpstr>
      <vt:lpstr>Complex Gestures</vt:lpstr>
      <vt:lpstr>And Still More!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444</cp:revision>
  <cp:lastPrinted>2012-01-30T16:00:04Z</cp:lastPrinted>
  <dcterms:created xsi:type="dcterms:W3CDTF">2012-01-17T18:47:14Z</dcterms:created>
  <dcterms:modified xsi:type="dcterms:W3CDTF">2012-04-30T19:34:18Z</dcterms:modified>
</cp:coreProperties>
</file>