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87" r:id="rId35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09" autoAdjust="0"/>
    <p:restoredTop sz="78705" autoAdjust="0"/>
  </p:normalViewPr>
  <p:slideViewPr>
    <p:cSldViewPr>
      <p:cViewPr varScale="1">
        <p:scale>
          <a:sx n="74" d="100"/>
          <a:sy n="74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User Interface Basics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199" cy="5211763"/>
          </a:xfrm>
        </p:spPr>
        <p:txBody>
          <a:bodyPr/>
          <a:lstStyle/>
          <a:p>
            <a:r>
              <a:rPr lang="en-US" dirty="0" smtClean="0"/>
              <a:t>rows and columns</a:t>
            </a:r>
          </a:p>
          <a:p>
            <a:r>
              <a:rPr lang="en-US" dirty="0" smtClean="0"/>
              <a:t>rows normally </a:t>
            </a:r>
            <a:r>
              <a:rPr lang="en-US" dirty="0" err="1" smtClean="0"/>
              <a:t>TableRows</a:t>
            </a:r>
            <a:endParaRPr lang="en-US" dirty="0" smtClean="0"/>
          </a:p>
          <a:p>
            <a:r>
              <a:rPr lang="en-US" dirty="0" err="1" smtClean="0"/>
              <a:t>TableRows</a:t>
            </a:r>
            <a:r>
              <a:rPr lang="en-US" dirty="0" smtClean="0"/>
              <a:t> contain other elements such as buttons, text, etc.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43609"/>
            <a:ext cx="3406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30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/>
          <a:lstStyle/>
          <a:p>
            <a:r>
              <a:rPr lang="en-US" dirty="0" smtClean="0"/>
              <a:t>children specify position relative to parent or to each other (specified by ID)</a:t>
            </a:r>
          </a:p>
          <a:p>
            <a:r>
              <a:rPr lang="en-US" dirty="0" smtClean="0"/>
              <a:t>First element listed is placed in "center" </a:t>
            </a:r>
          </a:p>
          <a:p>
            <a:r>
              <a:rPr lang="en-US" dirty="0" smtClean="0"/>
              <a:t>other elements placed based on position to other elements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96857"/>
            <a:ext cx="5181600" cy="277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82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RelativeLayout XML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95987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10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RelativeLayout 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839075" cy="452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72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Layouts - </a:t>
            </a:r>
            <a:r>
              <a:rPr lang="en-US" dirty="0" err="1" smtClean="0"/>
              <a:t>GridView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5334000" cy="5211763"/>
          </a:xfrm>
        </p:spPr>
        <p:txBody>
          <a:bodyPr/>
          <a:lstStyle/>
          <a:p>
            <a:r>
              <a:rPr lang="en-US" dirty="0" smtClean="0"/>
              <a:t>Two Dimensional Scrollable Grid</a:t>
            </a:r>
          </a:p>
          <a:p>
            <a:r>
              <a:rPr lang="en-US" dirty="0" smtClean="0"/>
              <a:t>Items inserted into layout via a </a:t>
            </a:r>
            <a:r>
              <a:rPr lang="en-US" dirty="0" err="1" smtClean="0"/>
              <a:t>ListAdapter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95400"/>
            <a:ext cx="3124200" cy="444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22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Layouts - </a:t>
            </a:r>
            <a:r>
              <a:rPr lang="en-US" dirty="0" err="1" smtClean="0"/>
              <a:t>TabLayout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5105400" cy="5211763"/>
          </a:xfrm>
        </p:spPr>
        <p:txBody>
          <a:bodyPr/>
          <a:lstStyle/>
          <a:p>
            <a:r>
              <a:rPr lang="en-US" dirty="0" smtClean="0"/>
              <a:t>Uses a </a:t>
            </a:r>
            <a:r>
              <a:rPr lang="en-US" dirty="0" err="1" smtClean="0"/>
              <a:t>TabHost</a:t>
            </a:r>
            <a:r>
              <a:rPr lang="en-US" dirty="0" smtClean="0"/>
              <a:t> and </a:t>
            </a:r>
            <a:r>
              <a:rPr lang="en-US" dirty="0" err="1" smtClean="0"/>
              <a:t>TabWidget</a:t>
            </a:r>
            <a:endParaRPr lang="en-US" dirty="0" smtClean="0"/>
          </a:p>
          <a:p>
            <a:r>
              <a:rPr lang="en-US" dirty="0" smtClean="0"/>
              <a:t>Swap between views in same activity or switch between different activities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80" y="1219200"/>
            <a:ext cx="323914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88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Layouts -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572000" cy="5211763"/>
          </a:xfrm>
        </p:spPr>
        <p:txBody>
          <a:bodyPr/>
          <a:lstStyle/>
          <a:p>
            <a:r>
              <a:rPr lang="en-US" dirty="0" smtClean="0"/>
              <a:t>Creates a list of scrollable items</a:t>
            </a:r>
          </a:p>
          <a:p>
            <a:r>
              <a:rPr lang="en-US" dirty="0" smtClean="0"/>
              <a:t>Items added via a </a:t>
            </a:r>
            <a:r>
              <a:rPr lang="en-US" dirty="0" err="1" smtClean="0"/>
              <a:t>ListAdapter</a:t>
            </a:r>
            <a:r>
              <a:rPr lang="en-US" dirty="0"/>
              <a:t> </a:t>
            </a:r>
            <a:r>
              <a:rPr lang="en-US" dirty="0" smtClean="0"/>
              <a:t>as in </a:t>
            </a:r>
            <a:r>
              <a:rPr lang="en-US" dirty="0" err="1" smtClean="0"/>
              <a:t>GridView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199"/>
            <a:ext cx="3505200" cy="498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67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Views -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Gallery</a:t>
            </a:r>
          </a:p>
          <a:p>
            <a:pPr lvl="1"/>
            <a:r>
              <a:rPr lang="en-US" sz="2800" dirty="0" smtClean="0"/>
              <a:t>horizontal scrolling display of images from a list</a:t>
            </a:r>
          </a:p>
          <a:p>
            <a:r>
              <a:rPr lang="en-US" dirty="0" err="1" smtClean="0"/>
              <a:t>SurfaceView</a:t>
            </a:r>
            <a:endParaRPr lang="en-US" dirty="0" smtClean="0"/>
          </a:p>
          <a:p>
            <a:pPr lvl="1"/>
            <a:r>
              <a:rPr lang="en-US" dirty="0" smtClean="0"/>
              <a:t>provide access to a "drawing" surface. Intended to draw pixels, not display other views / widgets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 Calculator</a:t>
            </a:r>
          </a:p>
          <a:p>
            <a:r>
              <a:rPr lang="en-US" dirty="0" smtClean="0"/>
              <a:t>What kind of layout</a:t>
            </a:r>
            <a:br>
              <a:rPr lang="en-US" dirty="0" smtClean="0"/>
            </a:br>
            <a:r>
              <a:rPr lang="en-US" dirty="0" smtClean="0"/>
              <a:t>to use?</a:t>
            </a:r>
          </a:p>
          <a:p>
            <a:r>
              <a:rPr lang="en-US" dirty="0" smtClean="0"/>
              <a:t>Widgets:</a:t>
            </a:r>
          </a:p>
          <a:p>
            <a:pPr lvl="1"/>
            <a:r>
              <a:rPr lang="en-US" dirty="0" smtClean="0"/>
              <a:t>TextView</a:t>
            </a:r>
          </a:p>
          <a:p>
            <a:pPr lvl="1"/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smtClean="0"/>
              <a:t>SeekBar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83946"/>
            <a:ext cx="3624470" cy="597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23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90800" y="25146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94709" y="36957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3196936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94709" y="4343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5029200"/>
            <a:ext cx="962891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46218" y="56388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9530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05400" y="5521036"/>
            <a:ext cx="914400" cy="4987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View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ViewGroup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Layout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Widget (Compound Control)</a:t>
            </a:r>
          </a:p>
          <a:p>
            <a:pPr>
              <a:lnSpc>
                <a:spcPct val="90000"/>
              </a:lnSpc>
            </a:pPr>
            <a:r>
              <a:rPr lang="en-US" dirty="0"/>
              <a:t>Many </a:t>
            </a:r>
            <a:r>
              <a:rPr lang="en-US" dirty="0" smtClean="0"/>
              <a:t>pre built Views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Button, </a:t>
            </a:r>
            <a:r>
              <a:rPr lang="en-US" dirty="0" err="1"/>
              <a:t>CheckBox</a:t>
            </a:r>
            <a:r>
              <a:rPr lang="en-US" dirty="0"/>
              <a:t>, </a:t>
            </a:r>
            <a:r>
              <a:rPr lang="en-US" dirty="0" err="1"/>
              <a:t>RadioButton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TextView, </a:t>
            </a:r>
            <a:r>
              <a:rPr lang="en-US" dirty="0" err="1"/>
              <a:t>EditText</a:t>
            </a:r>
            <a:r>
              <a:rPr lang="en-US" dirty="0"/>
              <a:t>, </a:t>
            </a:r>
            <a:r>
              <a:rPr lang="en-US" dirty="0" err="1"/>
              <a:t>ListView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Can be customized by extending and overriding </a:t>
            </a:r>
            <a:r>
              <a:rPr lang="en-US" dirty="0" err="1"/>
              <a:t>onDraw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2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514850" y="2514600"/>
            <a:ext cx="41148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34290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15050" y="3456709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5443194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7600" y="34671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64136" y="5424233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2667000"/>
            <a:ext cx="22146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but top </a:t>
            </a:r>
            <a:br>
              <a:rPr lang="en-US" sz="3200" dirty="0" smtClean="0"/>
            </a:br>
            <a:r>
              <a:rPr lang="en-US" sz="3200" dirty="0" err="1" smtClean="0"/>
              <a:t>EditText</a:t>
            </a:r>
            <a:r>
              <a:rPr lang="en-US" sz="3200" dirty="0" smtClean="0"/>
              <a:t> are</a:t>
            </a:r>
          </a:p>
          <a:p>
            <a:r>
              <a:rPr lang="en-US" sz="3200" dirty="0" err="1" smtClean="0"/>
              <a:t>uneditable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Alternative?</a:t>
            </a:r>
          </a:p>
          <a:p>
            <a:r>
              <a:rPr lang="en-US" sz="3200" dirty="0" err="1" smtClean="0"/>
              <a:t>TextViews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729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</a:t>
            </a:r>
            <a:r>
              <a:rPr lang="en-US" dirty="0" err="1" smtClean="0"/>
              <a:t>Bar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36517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4800600"/>
            <a:ext cx="26670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36516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2075" y="251276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44950" y="303598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33343" y="350600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03282" y="426720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79042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4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60895" y="531364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5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944725" y="2774373"/>
            <a:ext cx="1093875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3297593"/>
            <a:ext cx="546937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09607" y="3767613"/>
            <a:ext cx="1486193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15932" y="4528810"/>
            <a:ext cx="688605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09607" y="5052030"/>
            <a:ext cx="921461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32" y="5578714"/>
            <a:ext cx="979868" cy="2581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3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android:background</a:t>
            </a:r>
            <a:endParaRPr lang="en-US" dirty="0"/>
          </a:p>
          <a:p>
            <a:pPr lvl="1"/>
            <a:r>
              <a:rPr lang="en-US" dirty="0" smtClean="0"/>
              <a:t>#RGB, #ARGB, #RRGGBB, #AARRGGBB</a:t>
            </a:r>
          </a:p>
          <a:p>
            <a:pPr lvl="1"/>
            <a:r>
              <a:rPr lang="en-US" dirty="0" smtClean="0"/>
              <a:t>can place colors in res/values/colors.xml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05" y="1219200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68604" y="2550380"/>
            <a:ext cx="4451195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Good Resource / W3C colors</a:t>
            </a:r>
          </a:p>
          <a:p>
            <a:pPr lvl="1"/>
            <a:r>
              <a:rPr lang="en-US" dirty="0"/>
              <a:t>http://tinyurl.com/6py9huk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95400"/>
            <a:ext cx="576672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691444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400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08128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StretchColumns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 dirty="0" err="1"/>
          </a:p>
          <a:p>
            <a:endParaRPr lang="en-US" dirty="0" err="1" smtClean="0"/>
          </a:p>
          <a:p>
            <a:endParaRPr lang="en-US" dirty="0" err="1"/>
          </a:p>
          <a:p>
            <a:r>
              <a:rPr lang="en-US" dirty="0" smtClean="0"/>
              <a:t>columns 0 indexed</a:t>
            </a:r>
          </a:p>
          <a:p>
            <a:r>
              <a:rPr lang="en-US" dirty="0" smtClean="0"/>
              <a:t>columns 1, 2, 3 stretch to fill layout width</a:t>
            </a:r>
          </a:p>
          <a:p>
            <a:r>
              <a:rPr lang="en-US" dirty="0" smtClean="0"/>
              <a:t>column 0 wide as widest element, plus any padding for that element</a:t>
            </a:r>
            <a:endParaRPr lang="en-US" dirty="0"/>
          </a:p>
          <a:p>
            <a:endParaRPr lang="en-US" dirty="0" err="1" smtClean="0"/>
          </a:p>
          <a:p>
            <a:endParaRPr lang="en-US" dirty="0" err="1" smtClean="0"/>
          </a:p>
        </p:txBody>
      </p:sp>
      <p:sp>
        <p:nvSpPr>
          <p:cNvPr id="6" name="Oval 5"/>
          <p:cNvSpPr/>
          <p:nvPr/>
        </p:nvSpPr>
        <p:spPr>
          <a:xfrm>
            <a:off x="1828800" y="2942319"/>
            <a:ext cx="5638800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267200" cy="5211763"/>
          </a:xfrm>
        </p:spPr>
        <p:txBody>
          <a:bodyPr/>
          <a:lstStyle/>
          <a:p>
            <a:r>
              <a:rPr lang="en-US" dirty="0" smtClean="0"/>
              <a:t>Done via some Drag and Drop, Outline view, and editing XML</a:t>
            </a:r>
          </a:p>
          <a:p>
            <a:r>
              <a:rPr lang="en-US" dirty="0" smtClean="0"/>
              <a:t>Demo outline view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96950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711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61722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Outline multiple select properties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TextViews</a:t>
            </a:r>
            <a:r>
              <a:rPr lang="en-US" dirty="0" smtClean="0"/>
              <a:t>' </a:t>
            </a:r>
            <a:r>
              <a:rPr lang="en-US" dirty="0" err="1" smtClean="0"/>
              <a:t>textColor</a:t>
            </a:r>
            <a:r>
              <a:rPr lang="en-US" dirty="0" smtClean="0"/>
              <a:t> set to black #000000</a:t>
            </a:r>
          </a:p>
          <a:p>
            <a:r>
              <a:rPr lang="en-US" dirty="0" smtClean="0"/>
              <a:t>change column for %DD labels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center gravity for components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" y="3879273"/>
            <a:ext cx="405938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03518"/>
            <a:ext cx="30956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74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9818"/>
            <a:ext cx="5638800" cy="56157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change bill total and </a:t>
            </a:r>
            <a:r>
              <a:rPr lang="en-US" dirty="0" err="1" smtClean="0"/>
              <a:t>seekbar</a:t>
            </a:r>
            <a:r>
              <a:rPr lang="en-US" dirty="0" smtClean="0"/>
              <a:t> to span more columns</a:t>
            </a:r>
          </a:p>
          <a:p>
            <a:r>
              <a:rPr lang="en-US" dirty="0" smtClean="0"/>
              <a:t>gravity and padding for text in column 0</a:t>
            </a:r>
          </a:p>
          <a:p>
            <a:r>
              <a:rPr lang="en-US" dirty="0" smtClean="0"/>
              <a:t>align text with </a:t>
            </a:r>
            <a:r>
              <a:rPr lang="en-US" dirty="0" err="1" smtClean="0"/>
              <a:t>seekBar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progress to 18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focusable to false - keep keyboard on screen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75" y="1052945"/>
            <a:ext cx="4272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801275" y="1797627"/>
            <a:ext cx="3353477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6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" y="1143000"/>
            <a:ext cx="5257800" cy="5211763"/>
          </a:xfrm>
        </p:spPr>
        <p:txBody>
          <a:bodyPr/>
          <a:lstStyle/>
          <a:p>
            <a:r>
              <a:rPr lang="en-US" dirty="0" smtClean="0"/>
              <a:t>Prevent Editing in </a:t>
            </a:r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dirty="0" smtClean="0"/>
              <a:t>focusable, long clickable, and cursor visible properties to false</a:t>
            </a:r>
          </a:p>
          <a:p>
            <a:r>
              <a:rPr lang="en-US" dirty="0" smtClean="0"/>
              <a:t>Set text in </a:t>
            </a:r>
            <a:r>
              <a:rPr lang="en-US" dirty="0" err="1" smtClean="0"/>
              <a:t>EditText</a:t>
            </a:r>
            <a:r>
              <a:rPr lang="en-US" dirty="0" smtClean="0"/>
              <a:t> to 0.00</a:t>
            </a:r>
          </a:p>
          <a:p>
            <a:r>
              <a:rPr lang="en-US" dirty="0" smtClean="0"/>
              <a:t>Change weights to 1 to spread 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0" y="1143000"/>
            <a:ext cx="3651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80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UI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Layouts can specify UI elements (provided and custom)</a:t>
            </a:r>
          </a:p>
          <a:p>
            <a:r>
              <a:rPr lang="en-US" dirty="0" smtClean="0"/>
              <a:t>res/layout</a:t>
            </a:r>
          </a:p>
          <a:p>
            <a:r>
              <a:rPr lang="en-US" dirty="0" smtClean="0"/>
              <a:t>"Design by Declaration"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62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r>
              <a:rPr lang="en-US" dirty="0" smtClean="0"/>
              <a:t> instance variables assigned to components found via ids</a:t>
            </a:r>
          </a:p>
          <a:p>
            <a:r>
              <a:rPr lang="en-US" dirty="0" smtClean="0"/>
              <a:t>update standard </a:t>
            </a:r>
            <a:r>
              <a:rPr lang="en-US" dirty="0" err="1" smtClean="0"/>
              <a:t>percents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682502" cy="290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75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Saving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onSaveInstance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dirty="0" err="1" smtClean="0"/>
              <a:t>BillTotal</a:t>
            </a:r>
            <a:r>
              <a:rPr lang="en-US" dirty="0" smtClean="0"/>
              <a:t> and </a:t>
            </a:r>
            <a:r>
              <a:rPr lang="en-US" dirty="0" err="1" smtClean="0"/>
              <a:t>CustomPercent</a:t>
            </a:r>
            <a:r>
              <a:rPr lang="en-US" dirty="0" smtClean="0"/>
              <a:t> to the Bundle</a:t>
            </a:r>
          </a:p>
          <a:p>
            <a:pPr lvl="1"/>
            <a:r>
              <a:rPr lang="en-US" dirty="0" smtClean="0"/>
              <a:t>check for these in </a:t>
            </a:r>
            <a:r>
              <a:rPr lang="en-US" dirty="0" err="1" smtClean="0"/>
              <a:t>onCreate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6" y="3886200"/>
            <a:ext cx="86582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40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Functionality Responding to </a:t>
            </a:r>
            <a:r>
              <a:rPr lang="en-US" dirty="0" err="1" smtClean="0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customSeekBarListener</a:t>
            </a:r>
            <a:r>
              <a:rPr lang="en-US" dirty="0" smtClean="0"/>
              <a:t> instance variable</a:t>
            </a:r>
          </a:p>
          <a:p>
            <a:r>
              <a:rPr lang="en-US" dirty="0" smtClean="0"/>
              <a:t>Of type </a:t>
            </a:r>
            <a:r>
              <a:rPr lang="en-US" dirty="0" err="1" smtClean="0"/>
              <a:t>OnSeekBarChangeListener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71738"/>
            <a:ext cx="6617242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657600"/>
            <a:ext cx="712709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470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 notified when seek bar changed and program updates custom tip and total amount</a:t>
            </a:r>
          </a:p>
          <a:p>
            <a:r>
              <a:rPr lang="en-US" sz="3200" dirty="0" smtClean="0"/>
              <a:t>must register with the </a:t>
            </a:r>
            <a:r>
              <a:rPr lang="en-US" sz="3200" dirty="0" err="1" smtClean="0"/>
              <a:t>seekBar</a:t>
            </a:r>
            <a:r>
              <a:rPr lang="en-US" sz="3200" dirty="0" smtClean="0"/>
              <a:t> instance variable in </a:t>
            </a:r>
            <a:r>
              <a:rPr lang="en-US" sz="3200" dirty="0" err="1" smtClean="0"/>
              <a:t>onCreate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1" y="3371850"/>
            <a:ext cx="8437338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499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Total </a:t>
            </a:r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382001" cy="53641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Another anonymous inner class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onTextChanged</a:t>
            </a:r>
            <a:r>
              <a:rPr lang="en-US" dirty="0" smtClean="0"/>
              <a:t> to convert s to double and call update methods</a:t>
            </a:r>
          </a:p>
          <a:p>
            <a:r>
              <a:rPr lang="en-US" dirty="0" smtClean="0"/>
              <a:t>register with </a:t>
            </a:r>
            <a:r>
              <a:rPr lang="en-US" dirty="0" err="1" smtClean="0"/>
              <a:t>EditText</a:t>
            </a:r>
            <a:r>
              <a:rPr lang="en-US" dirty="0" smtClean="0"/>
              <a:t> for total in </a:t>
            </a:r>
            <a:r>
              <a:rPr lang="en-US" dirty="0" err="1" smtClean="0"/>
              <a:t>onCreate</a:t>
            </a:r>
            <a:r>
              <a:rPr lang="en-US" dirty="0" smtClean="0"/>
              <a:t>()!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2919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39200" cy="226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90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 are subclasses of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err="1" smtClean="0"/>
              <a:t>FrameLayout</a:t>
            </a:r>
            <a:endParaRPr lang="en-US" dirty="0" smtClean="0"/>
          </a:p>
          <a:p>
            <a:pPr lvl="1"/>
            <a:r>
              <a:rPr lang="en-US" dirty="0" smtClean="0"/>
              <a:t>simplest type of layout object</a:t>
            </a:r>
          </a:p>
          <a:p>
            <a:pPr lvl="1"/>
            <a:r>
              <a:rPr lang="en-US" dirty="0" smtClean="0"/>
              <a:t>fill with a single object (such as a picture) that can be switched in and out</a:t>
            </a:r>
          </a:p>
          <a:p>
            <a:pPr lvl="1"/>
            <a:r>
              <a:rPr lang="en-US" dirty="0" smtClean="0"/>
              <a:t>child elements pinned to top left corner of screen and cannot be move</a:t>
            </a:r>
          </a:p>
          <a:p>
            <a:pPr lvl="1"/>
            <a:r>
              <a:rPr lang="en-US" dirty="0" smtClean="0"/>
              <a:t>adding a new element / child draws over the last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5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4958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aligns child elements (such as buttons, edit text boxes, pictures, etc.) in a single direction</a:t>
            </a:r>
          </a:p>
          <a:p>
            <a:r>
              <a:rPr lang="en-US" dirty="0" smtClean="0"/>
              <a:t>orientation attribute defines direction:</a:t>
            </a:r>
          </a:p>
          <a:p>
            <a:pPr lvl="1"/>
            <a:r>
              <a:rPr lang="en-US" dirty="0" err="1"/>
              <a:t>android:orientation</a:t>
            </a:r>
            <a:r>
              <a:rPr lang="en-US" dirty="0"/>
              <a:t>=</a:t>
            </a:r>
            <a:r>
              <a:rPr lang="en-US" i="1" dirty="0"/>
              <a:t>"vertical</a:t>
            </a:r>
            <a:r>
              <a:rPr lang="en-US" i="1" dirty="0" smtClean="0"/>
              <a:t>"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066800"/>
            <a:ext cx="3247621" cy="534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02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983" y="990600"/>
            <a:ext cx="3886200" cy="5211763"/>
          </a:xfrm>
        </p:spPr>
        <p:txBody>
          <a:bodyPr/>
          <a:lstStyle/>
          <a:p>
            <a:r>
              <a:rPr lang="en-US" dirty="0" smtClean="0"/>
              <a:t>Child element's gravity attribute</a:t>
            </a:r>
          </a:p>
          <a:p>
            <a:pPr lvl="1"/>
            <a:r>
              <a:rPr lang="en-US" dirty="0" smtClean="0"/>
              <a:t>where to position in the outer container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397444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3589049"/>
            <a:ext cx="96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right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52800" y="2819400"/>
            <a:ext cx="914400" cy="769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7261" y="2133600"/>
            <a:ext cx="1253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center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321244" y="2333551"/>
            <a:ext cx="936017" cy="924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4876800" cy="52117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layout_weight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"importance" of a view</a:t>
            </a:r>
          </a:p>
          <a:p>
            <a:pPr lvl="1"/>
            <a:r>
              <a:rPr lang="en-US" dirty="0" smtClean="0"/>
              <a:t>default = 0</a:t>
            </a:r>
          </a:p>
          <a:p>
            <a:pPr lvl="1"/>
            <a:r>
              <a:rPr lang="en-US" dirty="0" smtClean="0"/>
              <a:t>if set &gt; 0 takes up more of parent space</a:t>
            </a:r>
          </a:p>
          <a:p>
            <a:r>
              <a:rPr lang="en-US" dirty="0" smtClean="0"/>
              <a:t>BTW, scale emulator Run -&gt; Run Configurations -&gt; target -&gt; command line options "-scale 0.7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268537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28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Weight Examples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7" y="2097107"/>
            <a:ext cx="2763105" cy="465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557" y="990600"/>
            <a:ext cx="3250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button and bottom edit text weight of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990600"/>
            <a:ext cx="396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button </a:t>
            </a:r>
            <a:r>
              <a:rPr lang="en-US" sz="2800" dirty="0" smtClean="0"/>
              <a:t>weight 1 and </a:t>
            </a:r>
            <a:r>
              <a:rPr lang="en-US" sz="2800" dirty="0"/>
              <a:t>bottom edit text weight of 2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97107"/>
            <a:ext cx="2731076" cy="453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8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LinearLayout</a:t>
            </a:r>
            <a:r>
              <a:rPr lang="en-US" dirty="0" smtClean="0"/>
              <a:t> - Horizontal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</a:p>
          <a:p>
            <a:r>
              <a:rPr lang="en-US" dirty="0" smtClean="0"/>
              <a:t>background color</a:t>
            </a:r>
          </a:p>
          <a:p>
            <a:r>
              <a:rPr lang="en-US" dirty="0" smtClean="0"/>
              <a:t>margins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352425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0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669</Words>
  <Application>Microsoft Office PowerPoint</Application>
  <PresentationFormat>On-screen Show (4:3)</PresentationFormat>
  <Paragraphs>161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CS378 - Mobile Computing</vt:lpstr>
      <vt:lpstr>User Interface Elements</vt:lpstr>
      <vt:lpstr>XML UI Configuration</vt:lpstr>
      <vt:lpstr>Layouts</vt:lpstr>
      <vt:lpstr>LinearLayout</vt:lpstr>
      <vt:lpstr>Gravity</vt:lpstr>
      <vt:lpstr>Weight</vt:lpstr>
      <vt:lpstr>Another Weight Examples</vt:lpstr>
      <vt:lpstr>LinearLayout - Horizontal Orientation</vt:lpstr>
      <vt:lpstr>TableLayout</vt:lpstr>
      <vt:lpstr>RelativeLayout</vt:lpstr>
      <vt:lpstr>RelativeLayout XML</vt:lpstr>
      <vt:lpstr>RelativeLayout XML</vt:lpstr>
      <vt:lpstr>Other Layouts - GridView</vt:lpstr>
      <vt:lpstr>Other Layouts - TabLayout</vt:lpstr>
      <vt:lpstr>Other Layouts - ListView</vt:lpstr>
      <vt:lpstr>Other Views - Layouts</vt:lpstr>
      <vt:lpstr>Concrete Example</vt:lpstr>
      <vt:lpstr>TextViews</vt:lpstr>
      <vt:lpstr>EditText</vt:lpstr>
      <vt:lpstr>SeekBar</vt:lpstr>
      <vt:lpstr>Layout</vt:lpstr>
      <vt:lpstr>Layout Attributes</vt:lpstr>
      <vt:lpstr>Color Resources</vt:lpstr>
      <vt:lpstr>StretchColumns</vt:lpstr>
      <vt:lpstr>Initial UI</vt:lpstr>
      <vt:lpstr>Changes to UI</vt:lpstr>
      <vt:lpstr>Changes to UI</vt:lpstr>
      <vt:lpstr>Changes to UI</vt:lpstr>
      <vt:lpstr>Functionality</vt:lpstr>
      <vt:lpstr>Functionality - Saving State</vt:lpstr>
      <vt:lpstr>Functionality Responding to SeekBar</vt:lpstr>
      <vt:lpstr>Create an Anonymous Inner Class</vt:lpstr>
      <vt:lpstr>Functionality - Total EditText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66</cp:revision>
  <cp:lastPrinted>2012-01-30T16:00:04Z</cp:lastPrinted>
  <dcterms:created xsi:type="dcterms:W3CDTF">2012-01-17T18:47:14Z</dcterms:created>
  <dcterms:modified xsi:type="dcterms:W3CDTF">2012-02-08T21:00:05Z</dcterms:modified>
</cp:coreProperties>
</file>