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6" r:id="rId12"/>
    <p:sldId id="265" r:id="rId13"/>
    <p:sldId id="273" r:id="rId14"/>
    <p:sldId id="280" r:id="rId15"/>
    <p:sldId id="276" r:id="rId16"/>
    <p:sldId id="278" r:id="rId17"/>
    <p:sldId id="281" r:id="rId18"/>
    <p:sldId id="282" r:id="rId19"/>
    <p:sldId id="283" r:id="rId20"/>
    <p:sldId id="284" r:id="rId21"/>
    <p:sldId id="285" r:id="rId22"/>
    <p:sldId id="290" r:id="rId23"/>
    <p:sldId id="291" r:id="rId24"/>
    <p:sldId id="292" r:id="rId25"/>
    <p:sldId id="293" r:id="rId26"/>
    <p:sldId id="294" r:id="rId27"/>
    <p:sldId id="286" r:id="rId28"/>
    <p:sldId id="295" r:id="rId29"/>
    <p:sldId id="287" r:id="rId30"/>
    <p:sldId id="288" r:id="rId31"/>
    <p:sldId id="289" r:id="rId32"/>
    <p:sldId id="296" r:id="rId33"/>
    <p:sldId id="297" r:id="rId34"/>
    <p:sldId id="298" r:id="rId35"/>
    <p:sldId id="299" r:id="rId36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3C120-08CB-4558-A6D3-56435AF6E3D6}">
          <p14:sldIdLst>
            <p14:sldId id="256"/>
            <p14:sldId id="257"/>
            <p14:sldId id="258"/>
            <p14:sldId id="259"/>
            <p14:sldId id="260"/>
            <p14:sldId id="261"/>
            <p14:sldId id="277"/>
            <p14:sldId id="262"/>
            <p14:sldId id="263"/>
            <p14:sldId id="264"/>
            <p14:sldId id="266"/>
            <p14:sldId id="265"/>
            <p14:sldId id="273"/>
            <p14:sldId id="280"/>
            <p14:sldId id="276"/>
            <p14:sldId id="278"/>
            <p14:sldId id="281"/>
            <p14:sldId id="282"/>
            <p14:sldId id="283"/>
            <p14:sldId id="284"/>
          </p14:sldIdLst>
        </p14:section>
        <p14:section name="Untitled Section" id="{B0934531-7DDF-4ADE-9739-B4522A77BE1C}">
          <p14:sldIdLst>
            <p14:sldId id="285"/>
            <p14:sldId id="290"/>
            <p14:sldId id="291"/>
            <p14:sldId id="292"/>
            <p14:sldId id="293"/>
            <p14:sldId id="294"/>
            <p14:sldId id="286"/>
            <p14:sldId id="295"/>
            <p14:sldId id="287"/>
            <p14:sldId id="288"/>
            <p14:sldId id="289"/>
            <p14:sldId id="296"/>
            <p14:sldId id="297"/>
            <p14:sldId id="298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10/16/2012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eveloper.android.com/guide/topics/fundamentals/fragmen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ui/menu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actionba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</a:t>
            </a:r>
            <a:r>
              <a:rPr lang="en-US" smtClean="0">
                <a:solidFill>
                  <a:schemeClr val="tx1"/>
                </a:solidFill>
              </a:rPr>
              <a:t>UI </a:t>
            </a:r>
            <a:r>
              <a:rPr lang="en-US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</a:rPr>
              <a:t>Part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r>
              <a:rPr lang="en-US" dirty="0" smtClean="0"/>
              <a:t> items declared in menu.xml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05000"/>
            <a:ext cx="848826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143000" y="3429000"/>
            <a:ext cx="5347014" cy="4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4" y="4334290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90024" y="4202596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5424" y="4334290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14624" y="4202596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57624" y="4258918"/>
            <a:ext cx="394014" cy="1167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menu items declared in xml, added to menu in order they appear</a:t>
            </a:r>
          </a:p>
          <a:p>
            <a:r>
              <a:rPr lang="en-US" dirty="0" smtClean="0"/>
              <a:t>Extra items brought up with menu button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7" y="3276600"/>
            <a:ext cx="5715000" cy="115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0789"/>
            <a:ext cx="5761383" cy="100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824" y="3640141"/>
            <a:ext cx="32575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switch between fragments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developer.android.com/guide/topics/fundamentals/fragments.html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7" y="2133600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40867" y="2133600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3.0, aka Floating Menus</a:t>
            </a:r>
          </a:p>
          <a:p>
            <a:r>
              <a:rPr lang="en-US" dirty="0" smtClean="0"/>
              <a:t>subtype of Menu</a:t>
            </a:r>
          </a:p>
          <a:p>
            <a:r>
              <a:rPr lang="en-US" dirty="0" smtClean="0"/>
              <a:t>display when a long press is performed on a View </a:t>
            </a:r>
          </a:p>
          <a:p>
            <a:pPr lvl="1"/>
            <a:r>
              <a:rPr lang="en-US" dirty="0" smtClean="0"/>
              <a:t>Activity is a descendant of View</a:t>
            </a:r>
          </a:p>
          <a:p>
            <a:pPr lvl="1"/>
            <a:r>
              <a:rPr lang="en-US" dirty="0" smtClean="0"/>
              <a:t>Activity may be broken up into multiple views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" pitchFamily="49" charset="0"/>
              </a:rPr>
              <a:t>onCreateContextMenu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must call </a:t>
            </a:r>
            <a:r>
              <a:rPr lang="en-US" dirty="0" err="1" smtClean="0">
                <a:latin typeface="Courier" pitchFamily="49" charset="0"/>
              </a:rPr>
              <a:t>registerForContextMenu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method and pass View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343400" cy="5211763"/>
          </a:xfrm>
        </p:spPr>
        <p:txBody>
          <a:bodyPr/>
          <a:lstStyle/>
          <a:p>
            <a:r>
              <a:rPr lang="en-US" dirty="0" smtClean="0"/>
              <a:t>From Tip Calculator</a:t>
            </a:r>
          </a:p>
          <a:p>
            <a:r>
              <a:rPr lang="en-US" dirty="0" smtClean="0"/>
              <a:t>Long press on total amount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Default behavior for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Nothing added in </a:t>
            </a:r>
            <a:r>
              <a:rPr lang="en-US" dirty="0" err="1" smtClean="0"/>
              <a:t>TipCalculator</a:t>
            </a:r>
            <a:r>
              <a:rPr lang="en-US" dirty="0" smtClean="0"/>
              <a:t> to create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0"/>
            <a:ext cx="34004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9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Action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3.0 and later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248150" cy="374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6" y="1982696"/>
            <a:ext cx="4277768" cy="1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450496" y="2363696"/>
            <a:ext cx="2667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67735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http://developer.android.com/guide/topics/ui/menus.html#CAB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XML file</a:t>
            </a:r>
          </a:p>
          <a:p>
            <a:r>
              <a:rPr lang="en-US" dirty="0" smtClean="0"/>
              <a:t>res/values/style</a:t>
            </a:r>
          </a:p>
          <a:p>
            <a:r>
              <a:rPr lang="en-US" dirty="0" smtClean="0"/>
              <a:t>similar to a cascading style sheet as used in html</a:t>
            </a:r>
          </a:p>
          <a:p>
            <a:r>
              <a:rPr lang="en-US" dirty="0" smtClean="0"/>
              <a:t>group layout attributes in a style and apply to various View objects (TextView, </a:t>
            </a:r>
            <a:r>
              <a:rPr lang="en-US" dirty="0" err="1" smtClean="0"/>
              <a:t>EditText</a:t>
            </a:r>
            <a:r>
              <a:rPr lang="en-US" dirty="0" smtClean="0"/>
              <a:t>, Button)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Styles, in styles.xml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" y="1215887"/>
            <a:ext cx="904670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72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Style - </a:t>
            </a:r>
            <a:r>
              <a:rPr lang="en-US" dirty="0"/>
              <a:t>in main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4278"/>
            <a:ext cx="5105400" cy="573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343400" y="160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06957" y="33528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03644" y="541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7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Two special application menus</a:t>
            </a:r>
          </a:p>
          <a:p>
            <a:pPr lvl="1"/>
            <a:r>
              <a:rPr lang="en-US" dirty="0" smtClean="0"/>
              <a:t>options menu</a:t>
            </a:r>
          </a:p>
          <a:p>
            <a:pPr lvl="1"/>
            <a:r>
              <a:rPr lang="en-US" dirty="0" smtClean="0"/>
              <a:t>context menu</a:t>
            </a:r>
          </a:p>
          <a:p>
            <a:r>
              <a:rPr lang="en-US" dirty="0" smtClean="0"/>
              <a:t>Options menu replaced by action </a:t>
            </a:r>
            <a:r>
              <a:rPr lang="en-US" dirty="0" smtClean="0"/>
              <a:t>bar (API 11)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" y="3886200"/>
            <a:ext cx="395264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663625"/>
            <a:ext cx="1149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menu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29162"/>
            <a:ext cx="4572000" cy="74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5663625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 bar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12837"/>
            <a:ext cx="41148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override elements of style</a:t>
            </a:r>
          </a:p>
          <a:p>
            <a:pPr lvl="1"/>
            <a:r>
              <a:rPr lang="en-US" dirty="0" smtClean="0"/>
              <a:t>bottom edit text overrides color</a:t>
            </a:r>
          </a:p>
          <a:p>
            <a:r>
              <a:rPr lang="en-US" dirty="0" smtClean="0"/>
              <a:t>one style can inherit from another</a:t>
            </a:r>
          </a:p>
          <a:p>
            <a:r>
              <a:rPr lang="en-US" dirty="0" smtClean="0"/>
              <a:t>use UI editor to create view and then extract to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657600" cy="57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2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70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53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543800" cy="577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6387909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http://developer.android.com/design/patterns/gestures.html</a:t>
            </a:r>
          </a:p>
        </p:txBody>
      </p:sp>
    </p:spTree>
    <p:extLst>
      <p:ext uri="{BB962C8B-B14F-4D97-AF65-F5344CB8AC3E}">
        <p14:creationId xmlns:p14="http://schemas.microsoft.com/office/powerpoint/2010/main" val="247741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112837"/>
            <a:ext cx="51054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Fling or flick gesture: similar to swipe or drag</a:t>
            </a:r>
          </a:p>
          <a:p>
            <a:r>
              <a:rPr lang="en-US" dirty="0" smtClean="0"/>
              <a:t>scroll/swipe/drag</a:t>
            </a:r>
          </a:p>
          <a:p>
            <a:pPr lvl="1"/>
            <a:r>
              <a:rPr lang="en-US" dirty="0" smtClean="0"/>
              <a:t>user presses then moves finger in s steady motion before lifting finger</a:t>
            </a:r>
          </a:p>
          <a:p>
            <a:r>
              <a:rPr lang="en-US" dirty="0" smtClean="0"/>
              <a:t>fling or flick</a:t>
            </a:r>
          </a:p>
          <a:p>
            <a:pPr lvl="1"/>
            <a:r>
              <a:rPr lang="en-US" dirty="0" smtClean="0"/>
              <a:t>user presses then moves finger in an accelerating motion before lifting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0551"/>
            <a:ext cx="2362200" cy="56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12837"/>
            <a:ext cx="5629275" cy="5211763"/>
          </a:xfrm>
        </p:spPr>
        <p:txBody>
          <a:bodyPr/>
          <a:lstStyle/>
          <a:p>
            <a:r>
              <a:rPr lang="en-US" dirty="0" smtClean="0"/>
              <a:t>To handle simple touch events create </a:t>
            </a:r>
            <a:r>
              <a:rPr lang="en-US" dirty="0" err="1" smtClean="0"/>
              <a:t>View.OnTouchListener</a:t>
            </a:r>
            <a:r>
              <a:rPr lang="en-US" dirty="0" smtClean="0"/>
              <a:t> for view</a:t>
            </a:r>
          </a:p>
          <a:p>
            <a:r>
              <a:rPr lang="en-US" dirty="0" smtClean="0"/>
              <a:t>Example from tutorial, screen press leads to player moving if it is their turn and they touch an open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914400"/>
            <a:ext cx="3514725" cy="547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1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onTouchEvent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114800" cy="5211763"/>
          </a:xfrm>
        </p:spPr>
        <p:txBody>
          <a:bodyPr/>
          <a:lstStyle/>
          <a:p>
            <a:r>
              <a:rPr lang="en-US" dirty="0" smtClean="0"/>
              <a:t>passed a </a:t>
            </a:r>
            <a:r>
              <a:rPr lang="en-US" dirty="0" err="1" smtClean="0"/>
              <a:t>MotionEvent</a:t>
            </a:r>
            <a:r>
              <a:rPr lang="en-US" dirty="0" smtClean="0"/>
              <a:t> object with a large amount of data</a:t>
            </a:r>
          </a:p>
          <a:p>
            <a:r>
              <a:rPr lang="en-US" dirty="0" smtClean="0"/>
              <a:t>in tic </a:t>
            </a:r>
            <a:r>
              <a:rPr lang="en-US" dirty="0" err="1" smtClean="0"/>
              <a:t>tac</a:t>
            </a:r>
            <a:r>
              <a:rPr lang="en-US" dirty="0" smtClean="0"/>
              <a:t> toe tutorial you only used location of event </a:t>
            </a:r>
            <a:r>
              <a:rPr lang="en-US" dirty="0"/>
              <a:t>(x and y)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990599"/>
            <a:ext cx="4646595" cy="589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2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trying to decode gestures from the </a:t>
            </a:r>
            <a:r>
              <a:rPr lang="en-US" dirty="0" err="1" smtClean="0"/>
              <a:t>MotionEvent</a:t>
            </a:r>
            <a:r>
              <a:rPr lang="en-US" dirty="0" smtClean="0"/>
              <a:t> passed to on touch …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GestureDetector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GestureDetector</a:t>
            </a:r>
            <a:r>
              <a:rPr lang="en-US" dirty="0" smtClean="0"/>
              <a:t> object to View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View.onTouhcEvent</a:t>
            </a:r>
            <a:r>
              <a:rPr lang="en-US" dirty="0" smtClean="0"/>
              <a:t> method to pass </a:t>
            </a:r>
            <a:r>
              <a:rPr lang="en-US" dirty="0" err="1" smtClean="0"/>
              <a:t>MotionEvent</a:t>
            </a:r>
            <a:r>
              <a:rPr lang="en-US" dirty="0" smtClean="0"/>
              <a:t> on to the </a:t>
            </a:r>
            <a:r>
              <a:rPr lang="en-US" dirty="0" err="1" smtClean="0"/>
              <a:t>GestureDetector</a:t>
            </a:r>
            <a:r>
              <a:rPr lang="en-US" dirty="0" err="1" smtClean="0"/>
              <a:t>.onTouchEvent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Common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GestureDetector.OnGestureListener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seveal</a:t>
            </a:r>
            <a:r>
              <a:rPr lang="en-US" dirty="0" smtClean="0"/>
              <a:t> gestures) or </a:t>
            </a:r>
            <a:r>
              <a:rPr lang="en-US" dirty="0"/>
              <a:t>a </a:t>
            </a:r>
            <a:r>
              <a:rPr lang="en-US" sz="3200" dirty="0" err="1" smtClean="0"/>
              <a:t>GestureDetector.SimpleOnGestureListener</a:t>
            </a:r>
            <a:r>
              <a:rPr lang="en-US" sz="3200" dirty="0" smtClean="0"/>
              <a:t> (</a:t>
            </a:r>
            <a:r>
              <a:rPr lang="en-US" dirty="0" smtClean="0"/>
              <a:t>more gestures) and register it with the </a:t>
            </a:r>
            <a:r>
              <a:rPr lang="en-US" dirty="0" err="1" smtClean="0"/>
              <a:t>GesturerDetector</a:t>
            </a:r>
            <a:endParaRPr lang="en-US" dirty="0" smtClean="0"/>
          </a:p>
          <a:p>
            <a:r>
              <a:rPr lang="en-US" sz="3200" dirty="0" smtClean="0"/>
              <a:t>callback methods for </a:t>
            </a:r>
            <a:r>
              <a:rPr lang="en-US" sz="3200" dirty="0" err="1" smtClean="0"/>
              <a:t>onDoubleTap</a:t>
            </a:r>
            <a:r>
              <a:rPr lang="en-US" sz="3200" dirty="0" smtClean="0"/>
              <a:t>, </a:t>
            </a:r>
            <a:r>
              <a:rPr lang="en-US" sz="3200" dirty="0" err="1" smtClean="0"/>
              <a:t>onLongPress</a:t>
            </a:r>
            <a:r>
              <a:rPr lang="en-US" sz="3200" dirty="0" smtClean="0"/>
              <a:t>, </a:t>
            </a:r>
            <a:r>
              <a:rPr lang="en-US" sz="3200" dirty="0" err="1" smtClean="0"/>
              <a:t>onScroll</a:t>
            </a:r>
            <a:r>
              <a:rPr lang="en-US" sz="3200" dirty="0" smtClean="0"/>
              <a:t>, </a:t>
            </a:r>
            <a:r>
              <a:rPr lang="en-US" sz="3200" dirty="0" err="1" smtClean="0"/>
              <a:t>onFling</a:t>
            </a:r>
            <a:r>
              <a:rPr lang="en-US" sz="3200" dirty="0" smtClean="0"/>
              <a:t>, </a:t>
            </a:r>
            <a:r>
              <a:rPr lang="en-US" sz="3200" dirty="0" err="1" smtClean="0"/>
              <a:t>onSingleTapConfirmed</a:t>
            </a:r>
            <a:r>
              <a:rPr lang="en-US" sz="3200" dirty="0" smtClean="0"/>
              <a:t>, many more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8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standard gestures required lots of code to </a:t>
            </a:r>
            <a:r>
              <a:rPr lang="en-US" dirty="0" smtClean="0"/>
              <a:t>recognize</a:t>
            </a:r>
            <a:endParaRPr lang="en-US" dirty="0" smtClean="0"/>
          </a:p>
          <a:p>
            <a:r>
              <a:rPr lang="en-US" dirty="0" smtClean="0"/>
              <a:t>Android 1.6 introduced new APIs to store, load, draw, and recognize gestures</a:t>
            </a:r>
          </a:p>
          <a:p>
            <a:r>
              <a:rPr lang="en-US" dirty="0" smtClean="0"/>
              <a:t>Gesture Builder app on emulator</a:t>
            </a:r>
          </a:p>
          <a:p>
            <a:pPr lvl="1"/>
            <a:r>
              <a:rPr lang="en-US" dirty="0" smtClean="0"/>
              <a:t>emulator must include virtual SD card</a:t>
            </a:r>
          </a:p>
          <a:p>
            <a:pPr lvl="1"/>
            <a:r>
              <a:rPr lang="en-US" dirty="0" smtClean="0"/>
              <a:t>allows creating set of gestures for your </a:t>
            </a:r>
            <a:r>
              <a:rPr lang="en-US" dirty="0" err="1" smtClean="0"/>
              <a:t>ppliaction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OptionsMenu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presses Menu Button</a:t>
            </a:r>
          </a:p>
          <a:p>
            <a:r>
              <a:rPr lang="en-US" dirty="0" smtClean="0"/>
              <a:t>Activities </a:t>
            </a:r>
            <a:r>
              <a:rPr lang="en-US" dirty="0" err="1" smtClean="0"/>
              <a:t>onCreateOptionsMenu</a:t>
            </a:r>
            <a:r>
              <a:rPr lang="en-US" dirty="0" smtClean="0"/>
              <a:t> method is called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example options_menu.xml in res/menu folder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0838"/>
            <a:ext cx="6506349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410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gesture associated with name</a:t>
            </a:r>
          </a:p>
          <a:p>
            <a:r>
              <a:rPr lang="en-US" dirty="0" smtClean="0"/>
              <a:t>multiple gestures can have same name </a:t>
            </a:r>
          </a:p>
          <a:p>
            <a:pPr lvl="1"/>
            <a:r>
              <a:rPr lang="en-US" dirty="0" smtClean="0"/>
              <a:t>variations on same gesture, better chance of recognizing</a:t>
            </a:r>
          </a:p>
          <a:p>
            <a:r>
              <a:rPr lang="en-US" dirty="0" smtClean="0"/>
              <a:t> Move gestures from emulator to application res/raw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80395"/>
            <a:ext cx="3710609" cy="587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07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gestures via a </a:t>
            </a:r>
            <a:r>
              <a:rPr lang="en-US" dirty="0" err="1" smtClean="0"/>
              <a:t>GestureOverlayView</a:t>
            </a:r>
            <a:endParaRPr lang="en-US" dirty="0" smtClean="0"/>
          </a:p>
          <a:p>
            <a:r>
              <a:rPr lang="en-US" dirty="0" smtClean="0"/>
              <a:t>simple drawing board on top of view that shows and records user gestures</a:t>
            </a:r>
          </a:p>
          <a:p>
            <a:r>
              <a:rPr lang="en-US" dirty="0" smtClean="0"/>
              <a:t>When gesture complete </a:t>
            </a:r>
            <a:r>
              <a:rPr lang="en-US" dirty="0" err="1" smtClean="0"/>
              <a:t>GestureLibrary</a:t>
            </a:r>
            <a:r>
              <a:rPr lang="en-US" dirty="0" smtClean="0"/>
              <a:t> queried to see if gesture is recognized</a:t>
            </a:r>
          </a:p>
          <a:p>
            <a:r>
              <a:rPr lang="en-US" dirty="0" smtClean="0"/>
              <a:t>Predictions between entered gesture and those in the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Sounds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861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19809"/>
            <a:ext cx="3552825" cy="548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83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313"/>
            <a:ext cx="894748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81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" y="1371600"/>
            <a:ext cx="91406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417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65" y="1126849"/>
            <a:ext cx="105346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9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OptionsMenu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creation of </a:t>
            </a:r>
            <a:r>
              <a:rPr lang="en-US" dirty="0" err="1" smtClean="0"/>
              <a:t>OptionsMenu</a:t>
            </a:r>
            <a:endParaRPr lang="en-US" dirty="0" smtClean="0"/>
          </a:p>
          <a:p>
            <a:r>
              <a:rPr lang="en-US" dirty="0" smtClean="0"/>
              <a:t>add item to menu programmatically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chained method calls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2864"/>
            <a:ext cx="5029200" cy="219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81702"/>
            <a:ext cx="8685766" cy="112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SubMenus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/>
          <a:lstStyle/>
          <a:p>
            <a:r>
              <a:rPr lang="en-US" dirty="0" smtClean="0"/>
              <a:t>Option on Menu may be creation of a </a:t>
            </a:r>
            <a:r>
              <a:rPr lang="en-US" dirty="0" err="1" smtClean="0"/>
              <a:t>SubMenu</a:t>
            </a:r>
            <a:endParaRPr lang="en-US" dirty="0" smtClean="0"/>
          </a:p>
          <a:p>
            <a:r>
              <a:rPr lang="en-US" dirty="0" smtClean="0"/>
              <a:t>In XML nest menu inside menu or programmatically by adding </a:t>
            </a:r>
            <a:r>
              <a:rPr lang="en-US" dirty="0" err="1" smtClean="0"/>
              <a:t>SubMenus</a:t>
            </a:r>
            <a:r>
              <a:rPr lang="en-US" dirty="0" smtClean="0"/>
              <a:t> to Menu in </a:t>
            </a:r>
            <a:r>
              <a:rPr lang="en-US" dirty="0" err="1" smtClean="0"/>
              <a:t>onCreateOptionsMenu</a:t>
            </a:r>
            <a:r>
              <a:rPr lang="en-US" dirty="0" smtClean="0"/>
              <a:t> method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27601"/>
            <a:ext cx="6756124" cy="26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Options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Menu Option is another Activity it is launched when Menu button pressed</a:t>
            </a:r>
          </a:p>
          <a:p>
            <a:pPr lvl="1"/>
            <a:r>
              <a:rPr lang="en-US" dirty="0" smtClean="0"/>
              <a:t>The Big About in previous example</a:t>
            </a:r>
          </a:p>
          <a:p>
            <a:r>
              <a:rPr lang="en-US" dirty="0" smtClean="0"/>
              <a:t>For other items</a:t>
            </a:r>
          </a:p>
          <a:p>
            <a:pPr lvl="1"/>
            <a:r>
              <a:rPr lang="en-US" dirty="0" err="1" smtClean="0"/>
              <a:t>onOptionsItemSelected</a:t>
            </a:r>
            <a:r>
              <a:rPr lang="en-US" dirty="0" smtClean="0"/>
              <a:t>(</a:t>
            </a:r>
            <a:r>
              <a:rPr lang="en-US" dirty="0" err="1" smtClean="0"/>
              <a:t>MenuItem</a:t>
            </a:r>
            <a:r>
              <a:rPr lang="en-US" dirty="0" smtClean="0"/>
              <a:t> item)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65" y="4114800"/>
            <a:ext cx="624743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in Android 3.0</a:t>
            </a:r>
          </a:p>
          <a:p>
            <a:pPr lvl="1"/>
            <a:r>
              <a:rPr lang="en-US" dirty="0" smtClean="0"/>
              <a:t>Honeycomb, tablet only</a:t>
            </a:r>
          </a:p>
          <a:p>
            <a:r>
              <a:rPr lang="en-US" dirty="0" smtClean="0"/>
              <a:t>4.0, Ice Cream Sandwich, tablet and phones</a:t>
            </a:r>
          </a:p>
          <a:p>
            <a:r>
              <a:rPr lang="en-US" dirty="0"/>
              <a:t>"The action bar is a window feature that identifies the application and user location, and provides user actions and navigation </a:t>
            </a:r>
            <a:r>
              <a:rPr lang="en-US" dirty="0" smtClean="0"/>
              <a:t>modes"</a:t>
            </a:r>
          </a:p>
          <a:p>
            <a:r>
              <a:rPr lang="en-US" sz="2400" dirty="0">
                <a:hlinkClick r:id="rId2"/>
              </a:rPr>
              <a:t>http://developer.android.com/guide/topics/ui/actionbar.html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actions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1542"/>
            <a:ext cx="7721286" cy="96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04800" y="3139848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271542"/>
            <a:ext cx="48768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3139848"/>
            <a:ext cx="1143000" cy="1224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2400" y="3196170"/>
            <a:ext cx="394014" cy="1167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4364106"/>
            <a:ext cx="0" cy="8936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9969" y="4403575"/>
            <a:ext cx="190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Overflow</a:t>
            </a:r>
            <a:br>
              <a:rPr lang="en-US" sz="3600" dirty="0" smtClean="0"/>
            </a:br>
            <a:r>
              <a:rPr lang="en-US" sz="3600" dirty="0" smtClean="0"/>
              <a:t>Menu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0128" y="4495800"/>
            <a:ext cx="3116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Navigation Tabs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5800" y="5410200"/>
            <a:ext cx="236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Action Item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67400" y="4364106"/>
            <a:ext cx="1066800" cy="10460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5562600"/>
            <a:ext cx="226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Icon / Logo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706</Words>
  <Application>Microsoft Office PowerPoint</Application>
  <PresentationFormat>On-screen Show (4:3)</PresentationFormat>
  <Paragraphs>170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CS378 - Mobile Computing</vt:lpstr>
      <vt:lpstr>Special Menus</vt:lpstr>
      <vt:lpstr>OptionsMenu</vt:lpstr>
      <vt:lpstr>OptionsMenu</vt:lpstr>
      <vt:lpstr>SubMenus</vt:lpstr>
      <vt:lpstr>Menu Options Selected</vt:lpstr>
      <vt:lpstr>Action Bar</vt:lpstr>
      <vt:lpstr>ActionBar</vt:lpstr>
      <vt:lpstr>Purpose of ActionBar</vt:lpstr>
      <vt:lpstr>ActionBar</vt:lpstr>
      <vt:lpstr>ActionBar</vt:lpstr>
      <vt:lpstr>Navigation Tabs</vt:lpstr>
      <vt:lpstr>ContextMenu</vt:lpstr>
      <vt:lpstr>ContextMenu</vt:lpstr>
      <vt:lpstr>Contextual Action Mode</vt:lpstr>
      <vt:lpstr>styles</vt:lpstr>
      <vt:lpstr>Styles</vt:lpstr>
      <vt:lpstr>Sample Styles, in styles.xml</vt:lpstr>
      <vt:lpstr>Apply Style - in main xml</vt:lpstr>
      <vt:lpstr>Result of Styles</vt:lpstr>
      <vt:lpstr>Gestures</vt:lpstr>
      <vt:lpstr>Common Gestures</vt:lpstr>
      <vt:lpstr>Common Gestures</vt:lpstr>
      <vt:lpstr>Common Gestures</vt:lpstr>
      <vt:lpstr>Dealing With Gestures</vt:lpstr>
      <vt:lpstr>onTouchEvent</vt:lpstr>
      <vt:lpstr>Handling Common Gestures</vt:lpstr>
      <vt:lpstr>Handling Common Gestures</vt:lpstr>
      <vt:lpstr>Complex Gestures</vt:lpstr>
      <vt:lpstr>Complex Gestures</vt:lpstr>
      <vt:lpstr>Complex Gestures</vt:lpstr>
      <vt:lpstr>Animal Sounds App</vt:lpstr>
      <vt:lpstr>Predictions</vt:lpstr>
      <vt:lpstr>onCreate</vt:lpstr>
      <vt:lpstr>Listener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114</cp:revision>
  <cp:lastPrinted>2012-01-30T16:00:04Z</cp:lastPrinted>
  <dcterms:created xsi:type="dcterms:W3CDTF">2012-01-17T18:47:14Z</dcterms:created>
  <dcterms:modified xsi:type="dcterms:W3CDTF">2012-10-17T14:01:32Z</dcterms:modified>
</cp:coreProperties>
</file>