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7" r:id="rId3"/>
    <p:sldId id="283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20" r:id="rId30"/>
    <p:sldId id="321" r:id="rId31"/>
    <p:sldId id="322" r:id="rId32"/>
    <p:sldId id="32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09" autoAdjust="0"/>
    <p:restoredTop sz="78705" autoAdjust="0"/>
  </p:normalViewPr>
  <p:slideViewPr>
    <p:cSldViewPr>
      <p:cViewPr varScale="1">
        <p:scale>
          <a:sx n="74" d="100"/>
          <a:sy n="74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2/27/2012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developer.android.com/guide/topics/resources/animation-resourc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2D Graphics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way -&gt; Create a custom View and override the </a:t>
            </a:r>
            <a:r>
              <a:rPr lang="en-US" dirty="0" err="1" smtClean="0"/>
              <a:t>onDraw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The Canvas is sent as a parameter</a:t>
            </a:r>
          </a:p>
          <a:p>
            <a:r>
              <a:rPr lang="en-US" dirty="0" smtClean="0"/>
              <a:t>Create a class that extends View</a:t>
            </a:r>
          </a:p>
          <a:p>
            <a:pPr lvl="1"/>
            <a:r>
              <a:rPr lang="en-US" dirty="0" smtClean="0"/>
              <a:t>override the 2 parameter constructor</a:t>
            </a:r>
          </a:p>
          <a:p>
            <a:pPr lvl="1"/>
            <a:r>
              <a:rPr lang="en-US" dirty="0" smtClean="0"/>
              <a:t>override the </a:t>
            </a:r>
            <a:r>
              <a:rPr lang="en-US" dirty="0" err="1" smtClean="0"/>
              <a:t>onDraw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perform custom drawing in the </a:t>
            </a:r>
            <a:r>
              <a:rPr lang="en-US" dirty="0" err="1" smtClean="0"/>
              <a:t>onDraw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add the View to the proper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- Graphics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92007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5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GraphicsView</a:t>
            </a:r>
            <a:r>
              <a:rPr lang="en-US" dirty="0" smtClean="0"/>
              <a:t> - </a:t>
            </a:r>
            <a:r>
              <a:rPr lang="en-US" dirty="0" err="1" smtClean="0"/>
              <a:t>onDraw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9095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CustomView</a:t>
            </a:r>
            <a:r>
              <a:rPr lang="en-US" dirty="0" smtClean="0"/>
              <a:t>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main.xml</a:t>
            </a:r>
          </a:p>
          <a:p>
            <a:r>
              <a:rPr lang="en-US" dirty="0" smtClean="0"/>
              <a:t>add custom View as last element in </a:t>
            </a:r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790448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21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 to draw</a:t>
            </a:r>
          </a:p>
          <a:p>
            <a:pPr lvl="1"/>
            <a:r>
              <a:rPr lang="en-US" dirty="0" smtClean="0"/>
              <a:t>lines</a:t>
            </a:r>
          </a:p>
          <a:p>
            <a:pPr lvl="1"/>
            <a:r>
              <a:rPr lang="en-US" dirty="0" smtClean="0"/>
              <a:t>arcs</a:t>
            </a:r>
          </a:p>
          <a:p>
            <a:pPr lvl="1"/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circles</a:t>
            </a:r>
          </a:p>
          <a:p>
            <a:pPr lvl="1"/>
            <a:r>
              <a:rPr lang="en-US" dirty="0" smtClean="0"/>
              <a:t>ovals</a:t>
            </a:r>
          </a:p>
          <a:p>
            <a:pPr lvl="1"/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and a few I missed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7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create Paint with anti aliasing</a:t>
            </a:r>
          </a:p>
          <a:p>
            <a:r>
              <a:rPr lang="en-US" sz="2800" dirty="0">
                <a:latin typeface="Courier" pitchFamily="49" charset="0"/>
              </a:rPr>
              <a:t>Paint p = </a:t>
            </a:r>
            <a:r>
              <a:rPr lang="en-US" sz="2800" dirty="0" smtClean="0">
                <a:latin typeface="Courier" pitchFamily="49" charset="0"/>
              </a:rPr>
              <a:t/>
            </a:r>
            <a:br>
              <a:rPr lang="en-US" sz="2800" dirty="0" smtClean="0">
                <a:latin typeface="Courier" pitchFamily="49" charset="0"/>
              </a:rPr>
            </a:br>
            <a:r>
              <a:rPr lang="en-US" sz="2800" dirty="0" smtClean="0">
                <a:latin typeface="Courier" pitchFamily="49" charset="0"/>
              </a:rPr>
              <a:t>	new </a:t>
            </a:r>
            <a:r>
              <a:rPr lang="en-US" sz="2800" dirty="0">
                <a:latin typeface="Courier" pitchFamily="49" charset="0"/>
              </a:rPr>
              <a:t>Paint(</a:t>
            </a:r>
            <a:r>
              <a:rPr lang="en-US" sz="2800" dirty="0" err="1">
                <a:latin typeface="Courier" pitchFamily="49" charset="0"/>
              </a:rPr>
              <a:t>Paint.</a:t>
            </a:r>
            <a:r>
              <a:rPr lang="en-US" sz="2800" i="1" dirty="0" err="1">
                <a:latin typeface="Courier" pitchFamily="49" charset="0"/>
              </a:rPr>
              <a:t>ANTI_ALIAS_FLAG</a:t>
            </a:r>
            <a:r>
              <a:rPr lang="en-US" sz="2800" i="1" dirty="0">
                <a:latin typeface="Courier" pitchFamily="49" charset="0"/>
              </a:rPr>
              <a:t>);</a:t>
            </a:r>
            <a:endParaRPr lang="en-US" sz="28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6400800" cy="296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5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Aliasing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95669"/>
            <a:ext cx="2615379" cy="147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2105437"/>
            <a:ext cx="6091387" cy="291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83" y="3810000"/>
            <a:ext cx="267038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9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many, many attributes and properties including:</a:t>
            </a:r>
          </a:p>
          <a:p>
            <a:pPr lvl="1"/>
            <a:r>
              <a:rPr lang="en-US" dirty="0" smtClean="0"/>
              <a:t>current color to draw with</a:t>
            </a:r>
          </a:p>
          <a:p>
            <a:pPr lvl="1"/>
            <a:r>
              <a:rPr lang="en-US" dirty="0" smtClean="0"/>
              <a:t>whether to fill or outline shapes</a:t>
            </a:r>
          </a:p>
          <a:p>
            <a:pPr lvl="1"/>
            <a:r>
              <a:rPr lang="en-US" dirty="0" smtClean="0"/>
              <a:t>size of stroke when drawing</a:t>
            </a:r>
          </a:p>
          <a:p>
            <a:pPr lvl="1"/>
            <a:r>
              <a:rPr lang="en-US" dirty="0" smtClean="0"/>
              <a:t>text attributes including size, style (e.g. underline, bold), alignment, </a:t>
            </a:r>
          </a:p>
          <a:p>
            <a:pPr lvl="1"/>
            <a:r>
              <a:rPr lang="en-US" dirty="0" smtClean="0"/>
              <a:t>gradients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1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kinds of gradients</a:t>
            </a:r>
          </a:p>
          <a:p>
            <a:r>
              <a:rPr lang="en-US" dirty="0" err="1" smtClean="0"/>
              <a:t>LinearGradeint</a:t>
            </a:r>
            <a:endParaRPr lang="en-US" dirty="0" smtClean="0"/>
          </a:p>
          <a:p>
            <a:r>
              <a:rPr lang="en-US" dirty="0" err="1" smtClean="0"/>
              <a:t>RadialGradeint</a:t>
            </a:r>
            <a:endParaRPr lang="en-US" dirty="0" smtClean="0"/>
          </a:p>
          <a:p>
            <a:r>
              <a:rPr lang="en-US" dirty="0" err="1" smtClean="0"/>
              <a:t>SweepGradient</a:t>
            </a:r>
            <a:endParaRPr lang="en-US" dirty="0" smtClean="0"/>
          </a:p>
          <a:p>
            <a:r>
              <a:rPr lang="en-US" dirty="0" smtClean="0"/>
              <a:t>at least 2 color, but possibly more</a:t>
            </a:r>
          </a:p>
          <a:p>
            <a:r>
              <a:rPr lang="en-US" dirty="0" smtClean="0"/>
              <a:t>flows from one color to another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2176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426226"/>
            <a:ext cx="8047195" cy="189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24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Does not use the Java </a:t>
            </a:r>
            <a:r>
              <a:rPr lang="en-US" dirty="0" err="1" smtClean="0"/>
              <a:t>awt</a:t>
            </a:r>
            <a:r>
              <a:rPr lang="en-US" dirty="0" smtClean="0"/>
              <a:t> or swing packages</a:t>
            </a:r>
          </a:p>
          <a:p>
            <a:r>
              <a:rPr lang="en-US" dirty="0" smtClean="0"/>
              <a:t>Whole set of custom classes</a:t>
            </a:r>
          </a:p>
          <a:p>
            <a:r>
              <a:rPr lang="en-US" dirty="0" smtClean="0"/>
              <a:t>Canvas: class that holds code for various "draw" methods</a:t>
            </a:r>
          </a:p>
          <a:p>
            <a:r>
              <a:rPr lang="en-US" dirty="0" smtClean="0"/>
              <a:t>Paint: Controls the drawing. A whole host of properties. Similar to Java Graphics object</a:t>
            </a:r>
          </a:p>
          <a:p>
            <a:r>
              <a:rPr lang="en-US" dirty="0" smtClean="0"/>
              <a:t>Bitmap: the things drawn on</a:t>
            </a:r>
          </a:p>
          <a:p>
            <a:r>
              <a:rPr lang="en-US" dirty="0" err="1" smtClean="0"/>
              <a:t>Drawable</a:t>
            </a:r>
            <a:r>
              <a:rPr lang="en-US" dirty="0" smtClean="0"/>
              <a:t>: the thing to draw. (rectangles, images, lines, etc.)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7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772400" cy="447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8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RadialGradient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86391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99721"/>
            <a:ext cx="8610600" cy="178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16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RadialGradient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638800" cy="52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06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SweepGradient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4730"/>
            <a:ext cx="8456490" cy="370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18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SweepGradient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86193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51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SweepGradient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34486"/>
            <a:ext cx="6314661" cy="533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767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SweepGradient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3830"/>
            <a:ext cx="4067174" cy="39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791576" cy="168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44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SweepGradient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55279"/>
            <a:ext cx="3967163" cy="380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95757" cy="160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553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GuessFour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343400" cy="5211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Tweened</a:t>
            </a:r>
            <a:r>
              <a:rPr lang="en-US" dirty="0" smtClean="0"/>
              <a:t> Animations</a:t>
            </a:r>
          </a:p>
          <a:p>
            <a:r>
              <a:rPr lang="en-US" dirty="0" smtClean="0"/>
              <a:t>provide a way to perform simple animations on Views, Bitmaps, </a:t>
            </a:r>
            <a:r>
              <a:rPr lang="en-US" dirty="0" err="1" smtClean="0"/>
              <a:t>TextViews</a:t>
            </a:r>
            <a:r>
              <a:rPr lang="en-US" dirty="0" smtClean="0"/>
              <a:t>, </a:t>
            </a:r>
            <a:r>
              <a:rPr lang="en-US" dirty="0" err="1" smtClean="0"/>
              <a:t>Drawables</a:t>
            </a:r>
            <a:endParaRPr lang="en-US" dirty="0" smtClean="0"/>
          </a:p>
          <a:p>
            <a:r>
              <a:rPr lang="en-US" dirty="0" smtClean="0"/>
              <a:t>provide start point, end point, size, rotation, transparency, other properties</a:t>
            </a:r>
          </a:p>
          <a:p>
            <a:r>
              <a:rPr lang="en-US" dirty="0" smtClean="0"/>
              <a:t>Can set up </a:t>
            </a:r>
            <a:r>
              <a:rPr lang="en-US" dirty="0" err="1" smtClean="0"/>
              <a:t>tweened</a:t>
            </a:r>
            <a:r>
              <a:rPr lang="en-US" dirty="0" smtClean="0"/>
              <a:t> animation in XML or programmatically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1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Methods for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  <a:p>
            <a:r>
              <a:rPr lang="en-US" dirty="0"/>
              <a:t>draw graphics or animations into a View object that is part of layout</a:t>
            </a:r>
          </a:p>
          <a:p>
            <a:pPr lvl="1"/>
            <a:r>
              <a:rPr lang="en-US" dirty="0"/>
              <a:t>define graphics that go into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the simple way</a:t>
            </a:r>
            <a:endParaRPr lang="en-US" dirty="0"/>
          </a:p>
          <a:p>
            <a:r>
              <a:rPr lang="en-US" dirty="0"/>
              <a:t>Draw graphics directly to a </a:t>
            </a:r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the complex way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0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GuessFour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error board shakes back and forth</a:t>
            </a:r>
          </a:p>
          <a:p>
            <a:r>
              <a:rPr lang="en-US" dirty="0" smtClean="0"/>
              <a:t>On win board shakes up and down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BoardView</a:t>
            </a:r>
            <a:r>
              <a:rPr lang="en-US" dirty="0" smtClean="0"/>
              <a:t> in </a:t>
            </a:r>
            <a:r>
              <a:rPr lang="en-US" dirty="0" err="1" smtClean="0"/>
              <a:t>GuessFour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429000"/>
            <a:ext cx="89344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86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res/</a:t>
            </a:r>
            <a:r>
              <a:rPr lang="en-US" dirty="0" err="1" smtClean="0"/>
              <a:t>anim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shake up down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shake left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52600"/>
            <a:ext cx="781025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419600"/>
            <a:ext cx="761897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Tweened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5486400" cy="5211763"/>
          </a:xfrm>
        </p:spPr>
        <p:txBody>
          <a:bodyPr/>
          <a:lstStyle/>
          <a:p>
            <a:r>
              <a:rPr lang="en-US" dirty="0" smtClean="0"/>
              <a:t>hyperspace example from android </a:t>
            </a:r>
            <a:r>
              <a:rPr lang="en-US" dirty="0" err="1" smtClean="0"/>
              <a:t>dev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rotate and change alpha</a:t>
            </a:r>
          </a:p>
          <a:p>
            <a:r>
              <a:rPr lang="en-US" dirty="0" smtClean="0"/>
              <a:t>animation types:</a:t>
            </a:r>
          </a:p>
          <a:p>
            <a:pPr lvl="1"/>
            <a:r>
              <a:rPr lang="en-US" dirty="0" smtClean="0"/>
              <a:t>alpha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translate</a:t>
            </a:r>
          </a:p>
          <a:p>
            <a:pPr lvl="1"/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062870"/>
            <a:ext cx="8484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http://developer.android.com/guide/topics/resources/animation-resource.html</a:t>
            </a:r>
            <a:endParaRPr 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00332"/>
            <a:ext cx="3053594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393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Don't want apps to become unresponsive</a:t>
            </a:r>
          </a:p>
          <a:p>
            <a:r>
              <a:rPr lang="en-US" dirty="0" smtClean="0"/>
              <a:t>If complex graphics or animation use </a:t>
            </a:r>
            <a:r>
              <a:rPr lang="en-US" dirty="0" err="1" smtClean="0"/>
              <a:t>SurfaceView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Main view not waiting on </a:t>
            </a:r>
            <a:r>
              <a:rPr lang="en-US" dirty="0" err="1" smtClean="0"/>
              <a:t>onDraw</a:t>
            </a:r>
            <a:r>
              <a:rPr lang="en-US" dirty="0" smtClean="0"/>
              <a:t> to finish</a:t>
            </a:r>
          </a:p>
          <a:p>
            <a:r>
              <a:rPr lang="en-US" dirty="0" smtClean="0"/>
              <a:t>secondary thread with reference to </a:t>
            </a:r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err="1" smtClean="0"/>
              <a:t>SrufaceView</a:t>
            </a:r>
            <a:r>
              <a:rPr lang="en-US" dirty="0" smtClean="0"/>
              <a:t> draws and when done display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err="1" smtClean="0"/>
              <a:t>SurfaceView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r>
              <a:rPr lang="en-US" dirty="0" err="1" smtClean="0"/>
              <a:t>SurfaceView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SurfaceHolder.Callback</a:t>
            </a:r>
            <a:endParaRPr lang="en-US" dirty="0" smtClean="0"/>
          </a:p>
          <a:p>
            <a:pPr lvl="1"/>
            <a:r>
              <a:rPr lang="en-US" dirty="0" smtClean="0"/>
              <a:t>methods to notify main View when </a:t>
            </a:r>
            <a:r>
              <a:rPr lang="en-US" dirty="0" err="1" smtClean="0"/>
              <a:t>SurfaceView</a:t>
            </a:r>
            <a:r>
              <a:rPr lang="en-US" dirty="0" smtClean="0"/>
              <a:t> is created, changed or destroyed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211763"/>
          </a:xfrm>
        </p:spPr>
        <p:txBody>
          <a:bodyPr/>
          <a:lstStyle/>
          <a:p>
            <a:r>
              <a:rPr lang="en-US" dirty="0" smtClean="0"/>
              <a:t>Static Screen</a:t>
            </a:r>
          </a:p>
          <a:p>
            <a:r>
              <a:rPr lang="en-US" dirty="0" smtClean="0"/>
              <a:t>continuously draw several hundred small rectangles (points, with stroke = 10)</a:t>
            </a:r>
          </a:p>
          <a:p>
            <a:pPr lvl="1"/>
            <a:r>
              <a:rPr lang="en-US" dirty="0" smtClean="0"/>
              <a:t>slowly fill screen and then keep changing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09122"/>
            <a:ext cx="71056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09600" y="5715000"/>
            <a:ext cx="1524000" cy="3810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56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SurfaceHolder.Callback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799"/>
            <a:ext cx="8839200" cy="4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2400" y="4495800"/>
            <a:ext cx="7010400" cy="1752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1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Runaway Threads!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305800" cy="508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1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 for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38" y="990600"/>
            <a:ext cx="70675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95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599"/>
            <a:ext cx="8763000" cy="364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Method in </a:t>
            </a:r>
            <a:r>
              <a:rPr lang="en-US" dirty="0" err="1" smtClean="0"/>
              <a:t>StaticThread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1" y="1600200"/>
            <a:ext cx="1752599" cy="990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62889" y="4419600"/>
            <a:ext cx="1800639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7921" y="5334000"/>
            <a:ext cx="3731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Standard Approach for </a:t>
            </a:r>
            <a:br>
              <a:rPr lang="en-US" sz="2800" dirty="0" smtClean="0"/>
            </a:br>
            <a:r>
              <a:rPr lang="en-US" sz="2800" dirty="0" smtClean="0"/>
              <a:t>Drawing on </a:t>
            </a:r>
            <a:r>
              <a:rPr lang="en-US" sz="2800" dirty="0" err="1" smtClean="0"/>
              <a:t>SurfaceView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2819400"/>
            <a:ext cx="74676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0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68008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924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Drawables</a:t>
            </a:r>
            <a:r>
              <a:rPr lang="en-US" dirty="0" smtClean="0"/>
              <a:t> in Views</a:t>
            </a:r>
          </a:p>
          <a:p>
            <a:r>
              <a:rPr lang="en-US" dirty="0" smtClean="0"/>
              <a:t>Create a folder res/</a:t>
            </a:r>
            <a:r>
              <a:rPr lang="en-US" dirty="0" err="1" smtClean="0"/>
              <a:t>drawable</a:t>
            </a:r>
            <a:endParaRPr lang="en-US" dirty="0" smtClean="0"/>
          </a:p>
          <a:p>
            <a:r>
              <a:rPr lang="en-US" dirty="0" smtClean="0"/>
              <a:t>Add images</a:t>
            </a:r>
          </a:p>
          <a:p>
            <a:pPr lvl="1"/>
            <a:r>
              <a:rPr lang="en-US" dirty="0" err="1" smtClean="0"/>
              <a:t>png</a:t>
            </a:r>
            <a:r>
              <a:rPr lang="en-US" dirty="0"/>
              <a:t> </a:t>
            </a:r>
            <a:r>
              <a:rPr lang="en-US" dirty="0" smtClean="0"/>
              <a:t>(preferred)</a:t>
            </a:r>
          </a:p>
          <a:p>
            <a:pPr lvl="1"/>
            <a:r>
              <a:rPr lang="en-US" dirty="0" smtClean="0"/>
              <a:t>jpg (acceptable)</a:t>
            </a:r>
          </a:p>
          <a:p>
            <a:pPr lvl="1"/>
            <a:r>
              <a:rPr lang="en-US" dirty="0" smtClean="0"/>
              <a:t>gif (discouraged)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Images can be added as background for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run()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724400" cy="5211763"/>
          </a:xfrm>
        </p:spPr>
        <p:txBody>
          <a:bodyPr/>
          <a:lstStyle/>
          <a:p>
            <a:r>
              <a:rPr lang="en-US" dirty="0" smtClean="0"/>
              <a:t>Pronounced flicker and jitter</a:t>
            </a:r>
          </a:p>
          <a:p>
            <a:r>
              <a:rPr lang="en-US" dirty="0" smtClean="0"/>
              <a:t>Double buffer under the hood</a:t>
            </a:r>
          </a:p>
          <a:p>
            <a:r>
              <a:rPr lang="en-US" dirty="0" smtClean="0"/>
              <a:t>We are drawing on two different Bitmaps</a:t>
            </a:r>
          </a:p>
          <a:p>
            <a:r>
              <a:rPr lang="en-US" dirty="0" smtClean="0"/>
              <a:t>Canvas does drawing onto Bitmap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34290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225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Flicker / Jitter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419600" cy="5211763"/>
          </a:xfrm>
        </p:spPr>
        <p:txBody>
          <a:bodyPr/>
          <a:lstStyle/>
          <a:p>
            <a:r>
              <a:rPr lang="en-US" dirty="0" smtClean="0"/>
              <a:t>If we draw background each "frame" then we don't redraw previous rectangles</a:t>
            </a:r>
          </a:p>
          <a:p>
            <a:r>
              <a:rPr lang="en-US" dirty="0" smtClean="0"/>
              <a:t>How about "saving" all the data?</a:t>
            </a:r>
          </a:p>
          <a:p>
            <a:pPr lvl="1"/>
            <a:r>
              <a:rPr lang="en-US" dirty="0" smtClean="0"/>
              <a:t>points, colors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2" y="990600"/>
            <a:ext cx="34671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71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two approaches:</a:t>
            </a:r>
          </a:p>
          <a:p>
            <a:pPr lvl="1"/>
            <a:r>
              <a:rPr lang="en-US" dirty="0" smtClean="0"/>
              <a:t>draw on UI thread by overriding </a:t>
            </a:r>
            <a:r>
              <a:rPr lang="en-US" dirty="0" err="1" smtClean="0"/>
              <a:t>onDraw</a:t>
            </a:r>
            <a:endParaRPr lang="en-US" dirty="0" smtClean="0"/>
          </a:p>
          <a:p>
            <a:pPr lvl="2"/>
            <a:r>
              <a:rPr lang="en-US" dirty="0" smtClean="0"/>
              <a:t>create custom View (tutorial 4)</a:t>
            </a:r>
          </a:p>
          <a:p>
            <a:pPr lvl="2"/>
            <a:r>
              <a:rPr lang="en-US" dirty="0" smtClean="0"/>
              <a:t>okay if not a lot of drawing</a:t>
            </a:r>
          </a:p>
          <a:p>
            <a:pPr lvl="1"/>
            <a:r>
              <a:rPr lang="en-US" dirty="0" smtClean="0"/>
              <a:t>must keep UI thread responsive</a:t>
            </a:r>
          </a:p>
          <a:p>
            <a:pPr lvl="2"/>
            <a:r>
              <a:rPr lang="en-US" dirty="0" smtClean="0"/>
              <a:t>complex drawing or animations using </a:t>
            </a:r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smtClean="0"/>
              <a:t>Third approach, possible variation on the above two approaches</a:t>
            </a:r>
          </a:p>
          <a:p>
            <a:pPr lvl="1"/>
            <a:r>
              <a:rPr lang="en-US" dirty="0" smtClean="0"/>
              <a:t>maintain a </a:t>
            </a:r>
            <a:r>
              <a:rPr lang="en-US" dirty="0" smtClean="0"/>
              <a:t>separate </a:t>
            </a:r>
            <a:r>
              <a:rPr lang="en-US" dirty="0" smtClean="0"/>
              <a:t>Bitmap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41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Bitmap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StaticThread</a:t>
            </a:r>
            <a:r>
              <a:rPr lang="en-US" dirty="0" smtClean="0"/>
              <a:t> has a Bitmap instance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Initialize in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50548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30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Bitmap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19200"/>
            <a:ext cx="7613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257800" y="2133600"/>
            <a:ext cx="1752598" cy="6858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05400" y="4114800"/>
            <a:ext cx="1905000" cy="11430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40217" y="794772"/>
            <a:ext cx="19623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a </a:t>
            </a:r>
          </a:p>
          <a:p>
            <a:r>
              <a:rPr lang="en-US" sz="2800" dirty="0" smtClean="0"/>
              <a:t>Canvas to</a:t>
            </a:r>
            <a:br>
              <a:rPr lang="en-US" sz="2800" dirty="0" smtClean="0"/>
            </a:br>
            <a:r>
              <a:rPr lang="en-US" sz="2800" dirty="0" smtClean="0"/>
              <a:t>draw on </a:t>
            </a:r>
          </a:p>
          <a:p>
            <a:r>
              <a:rPr lang="en-US" sz="2800" dirty="0" smtClean="0"/>
              <a:t>the  Bitmap </a:t>
            </a:r>
          </a:p>
          <a:p>
            <a:r>
              <a:rPr lang="en-US" sz="2800" dirty="0" smtClean="0"/>
              <a:t>we</a:t>
            </a:r>
            <a:r>
              <a:rPr lang="en-US" sz="2800" dirty="0"/>
              <a:t> </a:t>
            </a:r>
            <a:r>
              <a:rPr lang="en-US" sz="2800" dirty="0" smtClean="0"/>
              <a:t>are </a:t>
            </a:r>
          </a:p>
          <a:p>
            <a:r>
              <a:rPr lang="en-US" sz="2800" dirty="0" smtClean="0"/>
              <a:t>saving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071109" y="4199864"/>
            <a:ext cx="19857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done</a:t>
            </a:r>
            <a:br>
              <a:rPr lang="en-US" sz="2800" dirty="0" smtClean="0"/>
            </a:br>
            <a:r>
              <a:rPr lang="en-US" sz="2800" dirty="0" smtClean="0"/>
              <a:t>drawing to</a:t>
            </a:r>
            <a:br>
              <a:rPr lang="en-US" sz="2800" dirty="0" smtClean="0"/>
            </a:br>
            <a:r>
              <a:rPr lang="en-US" sz="2800" dirty="0" smtClean="0"/>
              <a:t>Bitmap use</a:t>
            </a:r>
            <a:br>
              <a:rPr lang="en-US" sz="2800" dirty="0" smtClean="0"/>
            </a:br>
            <a:r>
              <a:rPr lang="en-US" sz="2800" dirty="0" err="1" smtClean="0"/>
              <a:t>SurfaceView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Canvas to</a:t>
            </a:r>
            <a:br>
              <a:rPr lang="en-US" sz="2800" dirty="0" smtClean="0"/>
            </a:br>
            <a:r>
              <a:rPr lang="en-US" sz="2800" dirty="0" smtClean="0"/>
              <a:t>draw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0295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Alt Version of run()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3429000" cy="5211763"/>
          </a:xfrm>
        </p:spPr>
        <p:txBody>
          <a:bodyPr/>
          <a:lstStyle/>
          <a:p>
            <a:r>
              <a:rPr lang="en-US" dirty="0" smtClean="0"/>
              <a:t>Flicker and jitter?</a:t>
            </a:r>
          </a:p>
          <a:p>
            <a:r>
              <a:rPr lang="en-US" dirty="0" smtClean="0"/>
              <a:t>Also possible to save Bitmap to file for later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4400"/>
            <a:ext cx="3671272" cy="600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92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26" y="1219200"/>
            <a:ext cx="5797826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Frame based vs. Time based</a:t>
            </a:r>
          </a:p>
          <a:p>
            <a:r>
              <a:rPr lang="en-US" dirty="0" smtClean="0"/>
              <a:t>Frame based:</a:t>
            </a:r>
          </a:p>
          <a:p>
            <a:pPr lvl="1"/>
            <a:r>
              <a:rPr lang="en-US" dirty="0" smtClean="0"/>
              <a:t>update every frame</a:t>
            </a:r>
            <a:endParaRPr lang="en-US" dirty="0"/>
          </a:p>
          <a:p>
            <a:pPr lvl="1"/>
            <a:r>
              <a:rPr lang="en-US" dirty="0" smtClean="0"/>
              <a:t>simple, but difference in frame rates</a:t>
            </a:r>
          </a:p>
          <a:p>
            <a:r>
              <a:rPr lang="en-US" dirty="0" smtClean="0"/>
              <a:t>Time based</a:t>
            </a:r>
          </a:p>
          <a:p>
            <a:pPr lvl="1"/>
            <a:r>
              <a:rPr lang="en-US" dirty="0" smtClean="0"/>
              <a:t>update every frame but based on time elapsed since last frame</a:t>
            </a:r>
          </a:p>
          <a:p>
            <a:pPr lvl="1"/>
            <a:r>
              <a:rPr lang="en-US" dirty="0" smtClean="0"/>
              <a:t>more work, more accurate</a:t>
            </a:r>
          </a:p>
          <a:p>
            <a:pPr lvl="1"/>
            <a:r>
              <a:rPr lang="en-US" dirty="0" err="1" smtClean="0"/>
              <a:t>sdk</a:t>
            </a:r>
            <a:r>
              <a:rPr lang="en-US" dirty="0" smtClean="0"/>
              <a:t> example lunar lander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14400"/>
            <a:ext cx="32861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398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Frame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StaticView</a:t>
            </a:r>
            <a:endParaRPr lang="en-US" dirty="0" smtClean="0"/>
          </a:p>
          <a:p>
            <a:r>
              <a:rPr lang="en-US" dirty="0" smtClean="0"/>
              <a:t>Emulator 6-7 fps, </a:t>
            </a:r>
            <a:r>
              <a:rPr lang="en-US" dirty="0" err="1" smtClean="0"/>
              <a:t>dev</a:t>
            </a:r>
            <a:r>
              <a:rPr lang="en-US" dirty="0" smtClean="0"/>
              <a:t> phone 40 -45 fps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8603"/>
            <a:ext cx="8077200" cy="456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31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Frame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after completing work in loop of run</a:t>
            </a:r>
          </a:p>
          <a:p>
            <a:r>
              <a:rPr lang="en-US" dirty="0" smtClean="0"/>
              <a:t>More complex than shown, use previous time and current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7010400" cy="253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48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90600"/>
            <a:ext cx="73464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Change background to an image</a:t>
            </a:r>
          </a:p>
          <a:p>
            <a:pPr lvl="1"/>
            <a:r>
              <a:rPr lang="en-US" dirty="0" smtClean="0"/>
              <a:t>previously used background colors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438400"/>
            <a:ext cx="6934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4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With Image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0"/>
            <a:ext cx="32575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87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ImageView</a:t>
            </a:r>
            <a:r>
              <a:rPr lang="en-US" dirty="0" smtClean="0"/>
              <a:t> to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800600" cy="5211763"/>
          </a:xfrm>
        </p:spPr>
        <p:txBody>
          <a:bodyPr/>
          <a:lstStyle/>
          <a:p>
            <a:r>
              <a:rPr lang="en-US" dirty="0" smtClean="0"/>
              <a:t>In the main.xml for top ten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499938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2004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17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ImageView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5029200" cy="5211763"/>
          </a:xfrm>
        </p:spPr>
        <p:txBody>
          <a:bodyPr/>
          <a:lstStyle/>
          <a:p>
            <a:r>
              <a:rPr lang="en-US" dirty="0" err="1" smtClean="0"/>
              <a:t>scaleType</a:t>
            </a:r>
            <a:r>
              <a:rPr lang="en-US" dirty="0" smtClean="0"/>
              <a:t>: how image should be moved or resized in the </a:t>
            </a:r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tint: affects color of image</a:t>
            </a:r>
          </a:p>
          <a:p>
            <a:r>
              <a:rPr lang="en-US" dirty="0" smtClean="0"/>
              <a:t>more to position image in </a:t>
            </a:r>
            <a:r>
              <a:rPr lang="en-US" dirty="0" err="1" smtClean="0"/>
              <a:t>ImageView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38200"/>
            <a:ext cx="32480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41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</a:t>
            </a:r>
            <a:r>
              <a:rPr lang="en-US" dirty="0" err="1" smtClean="0"/>
              <a:t>ImageView</a:t>
            </a:r>
            <a:r>
              <a:rPr lang="en-US" dirty="0" smtClean="0"/>
              <a:t>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5789958" cy="5211763"/>
          </a:xfrm>
        </p:spPr>
        <p:txBody>
          <a:bodyPr/>
          <a:lstStyle/>
          <a:p>
            <a:r>
              <a:rPr lang="en-US" dirty="0" smtClean="0"/>
              <a:t>Randomly set the alpha (transparency of the image)</a:t>
            </a:r>
          </a:p>
          <a:p>
            <a:r>
              <a:rPr lang="en-US" dirty="0" smtClean="0"/>
              <a:t>Or pick an image randomly</a:t>
            </a:r>
          </a:p>
          <a:p>
            <a:r>
              <a:rPr lang="en-US" dirty="0" smtClean="0"/>
              <a:t>Or set image based on month (Season)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97" y="838200"/>
            <a:ext cx="324802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" y="4345471"/>
            <a:ext cx="7077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86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867</Words>
  <Application>Microsoft Office PowerPoint</Application>
  <PresentationFormat>On-screen Show (4:3)</PresentationFormat>
  <Paragraphs>239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CS378 - Mobile Computing</vt:lpstr>
      <vt:lpstr>Android Graphics</vt:lpstr>
      <vt:lpstr>Common Methods for Drawing</vt:lpstr>
      <vt:lpstr>Simple Graphics</vt:lpstr>
      <vt:lpstr>Simple Graphics</vt:lpstr>
      <vt:lpstr>Top Ten With Image Background</vt:lpstr>
      <vt:lpstr>Add ImageView to Layout</vt:lpstr>
      <vt:lpstr>ImageView Attributes</vt:lpstr>
      <vt:lpstr>Changing ImageView Programmatically</vt:lpstr>
      <vt:lpstr>Using a Canvas</vt:lpstr>
      <vt:lpstr>Simple Example - Graphics View</vt:lpstr>
      <vt:lpstr>GraphicsView - onDraw</vt:lpstr>
      <vt:lpstr>Add CustomView to XML</vt:lpstr>
      <vt:lpstr>Canvas Class</vt:lpstr>
      <vt:lpstr>Paint</vt:lpstr>
      <vt:lpstr>Anti Aliasing</vt:lpstr>
      <vt:lpstr>Paint Object</vt:lpstr>
      <vt:lpstr>Gradients</vt:lpstr>
      <vt:lpstr>Linear Gradient</vt:lpstr>
      <vt:lpstr>LinearGradient</vt:lpstr>
      <vt:lpstr>RadialGradient</vt:lpstr>
      <vt:lpstr>RadialGradient</vt:lpstr>
      <vt:lpstr>SweepGradient</vt:lpstr>
      <vt:lpstr>SweepGradient</vt:lpstr>
      <vt:lpstr>SweepGradient</vt:lpstr>
      <vt:lpstr>SweepGradient</vt:lpstr>
      <vt:lpstr>SweepGradient</vt:lpstr>
      <vt:lpstr>GuessFour</vt:lpstr>
      <vt:lpstr>Simple Animations</vt:lpstr>
      <vt:lpstr>GuessFour Example</vt:lpstr>
      <vt:lpstr>res/anim</vt:lpstr>
      <vt:lpstr>More Tweened Examples</vt:lpstr>
      <vt:lpstr>More Complex Graphics</vt:lpstr>
      <vt:lpstr>Using a SurfaceView</vt:lpstr>
      <vt:lpstr>Simple Example</vt:lpstr>
      <vt:lpstr>Implement SurfaceHolder.Callback methods</vt:lpstr>
      <vt:lpstr>Prevent Runaway Threads!</vt:lpstr>
      <vt:lpstr>Inner Class for Thread</vt:lpstr>
      <vt:lpstr>Run Method in StaticThread</vt:lpstr>
      <vt:lpstr>Demo run()</vt:lpstr>
      <vt:lpstr>Remove Flicker / Jitter</vt:lpstr>
      <vt:lpstr>Alternative</vt:lpstr>
      <vt:lpstr>Separate Bitmap</vt:lpstr>
      <vt:lpstr>Updates to Bitmap</vt:lpstr>
      <vt:lpstr>Demo Alt Version of run()</vt:lpstr>
      <vt:lpstr>Animations</vt:lpstr>
      <vt:lpstr>Checking Frame Rate</vt:lpstr>
      <vt:lpstr>Controlling Frame Rate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133</cp:revision>
  <cp:lastPrinted>2012-01-30T16:00:04Z</cp:lastPrinted>
  <dcterms:created xsi:type="dcterms:W3CDTF">2012-01-17T18:47:14Z</dcterms:created>
  <dcterms:modified xsi:type="dcterms:W3CDTF">2012-02-27T20:49:41Z</dcterms:modified>
</cp:coreProperties>
</file>