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73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70" r:id="rId15"/>
    <p:sldId id="269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9229725" cy="7000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9" autoAdjust="0"/>
    <p:restoredTop sz="78417" autoAdjust="0"/>
  </p:normalViewPr>
  <p:slideViewPr>
    <p:cSldViewPr>
      <p:cViewPr varScale="1">
        <p:scale>
          <a:sx n="71" d="100"/>
          <a:sy n="71" d="100"/>
        </p:scale>
        <p:origin x="-19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8085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D050E-68A7-4BF6-AD9D-1C7A44A395DD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8085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C81D9-15D7-4112-A060-F6577A2F8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21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8042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r">
              <a:defRPr sz="1200"/>
            </a:lvl1pPr>
          </a:lstStyle>
          <a:p>
            <a:fld id="{346C757F-8E6F-4388-B04F-98E120A4A3FC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498850" cy="2624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38" tIns="46369" rIns="92738" bIns="463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973" y="3325416"/>
            <a:ext cx="7383780" cy="3150394"/>
          </a:xfrm>
          <a:prstGeom prst="rect">
            <a:avLst/>
          </a:prstGeom>
        </p:spPr>
        <p:txBody>
          <a:bodyPr vert="horz" lIns="92738" tIns="46369" rIns="92738" bIns="463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8042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r">
              <a:defRPr sz="1200"/>
            </a:lvl1pPr>
          </a:lstStyle>
          <a:p>
            <a:fld id="{4A48ABE3-AAC7-446F-BC4B-9C6CAE8F4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0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26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977337CF-463D-4AC2-A30B-9D90A59E8CD0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3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6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3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3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2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2837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77337CF-463D-4AC2-A30B-9D90A59E8CD0}" type="datetimeFigureOut">
              <a:rPr lang="en-US" smtClean="0"/>
              <a:pPr/>
              <a:t>9/17/2012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appendix/g-app-intents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CS378 - Mobile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Intents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Object </a:t>
            </a:r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omponent name </a:t>
            </a:r>
            <a:r>
              <a:rPr lang="en-US" sz="3200" dirty="0" smtClean="0"/>
              <a:t>(of desired component)</a:t>
            </a:r>
          </a:p>
          <a:p>
            <a:r>
              <a:rPr lang="en-US" dirty="0" smtClean="0"/>
              <a:t>action (to execute)</a:t>
            </a:r>
          </a:p>
          <a:p>
            <a:r>
              <a:rPr lang="en-US" dirty="0" smtClean="0"/>
              <a:t>data (to work on)</a:t>
            </a:r>
          </a:p>
          <a:p>
            <a:r>
              <a:rPr lang="en-US" dirty="0" smtClean="0"/>
              <a:t>category (of action)</a:t>
            </a:r>
          </a:p>
          <a:p>
            <a:r>
              <a:rPr lang="en-US" dirty="0" smtClean="0"/>
              <a:t>type (of intent data)</a:t>
            </a:r>
          </a:p>
          <a:p>
            <a:r>
              <a:rPr lang="en-US" dirty="0" smtClean="0"/>
              <a:t>extras (a Bundle with more data)</a:t>
            </a:r>
          </a:p>
          <a:p>
            <a:r>
              <a:rPr lang="en-US" dirty="0" smtClean="0"/>
              <a:t>flags</a:t>
            </a:r>
            <a:r>
              <a:rPr lang="en-US" sz="3200" dirty="0" smtClean="0"/>
              <a:t> (to help control how Intent is handled)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4508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Object </a:t>
            </a:r>
            <a:r>
              <a:rPr lang="en-US" dirty="0" smtClean="0"/>
              <a:t>Info- </a:t>
            </a:r>
            <a:r>
              <a:rPr lang="en-US" i="1" dirty="0" smtClean="0"/>
              <a:t>Component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for the component that receives the intent</a:t>
            </a:r>
          </a:p>
          <a:p>
            <a:pPr lvl="1"/>
            <a:r>
              <a:rPr lang="en-US" dirty="0" smtClean="0"/>
              <a:t>action to take</a:t>
            </a:r>
          </a:p>
          <a:p>
            <a:pPr lvl="1"/>
            <a:r>
              <a:rPr lang="en-US" dirty="0" smtClean="0"/>
              <a:t> data to act on</a:t>
            </a:r>
          </a:p>
          <a:p>
            <a:r>
              <a:rPr lang="en-US" dirty="0" smtClean="0"/>
              <a:t>data for the Android system</a:t>
            </a:r>
          </a:p>
          <a:p>
            <a:pPr lvl="1"/>
            <a:r>
              <a:rPr lang="en-US" dirty="0" smtClean="0"/>
              <a:t>category of component to handle intent (activity, service, broadcast receiver)</a:t>
            </a:r>
          </a:p>
          <a:p>
            <a:pPr lvl="1"/>
            <a:r>
              <a:rPr lang="en-US" dirty="0" smtClean="0"/>
              <a:t>instructions on how to launch component if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29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</a:t>
            </a:r>
            <a:r>
              <a:rPr lang="en-US" dirty="0" smtClean="0"/>
              <a:t>Info - </a:t>
            </a:r>
            <a:r>
              <a:rPr lang="en-US" i="1" dirty="0" smtClean="0"/>
              <a:t>Component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Component name that should deal with Intent</a:t>
            </a:r>
          </a:p>
          <a:p>
            <a:r>
              <a:rPr lang="en-US" dirty="0" smtClean="0"/>
              <a:t>fully qualified class name of component and</a:t>
            </a:r>
          </a:p>
          <a:p>
            <a:r>
              <a:rPr lang="en-US" dirty="0" smtClean="0"/>
              <a:t>the </a:t>
            </a:r>
            <a:r>
              <a:rPr lang="en-US" dirty="0"/>
              <a:t>package name set in the manifest file of the application where the component resides </a:t>
            </a:r>
            <a:endParaRPr lang="en-US" dirty="0" smtClean="0"/>
          </a:p>
          <a:p>
            <a:r>
              <a:rPr lang="en-US" dirty="0" smtClean="0"/>
              <a:t>optional! if not provided Android system uses resolves suitable target</a:t>
            </a:r>
          </a:p>
          <a:p>
            <a:r>
              <a:rPr lang="en-US" dirty="0" smtClean="0"/>
              <a:t>name </a:t>
            </a:r>
            <a:r>
              <a:rPr lang="en-US" dirty="0"/>
              <a:t>is set by </a:t>
            </a:r>
            <a:r>
              <a:rPr lang="en-US" dirty="0" err="1"/>
              <a:t>setComponent</a:t>
            </a:r>
            <a:r>
              <a:rPr lang="en-US" dirty="0"/>
              <a:t>(), </a:t>
            </a:r>
            <a:r>
              <a:rPr lang="en-US" dirty="0" err="1"/>
              <a:t>setClass</a:t>
            </a:r>
            <a:r>
              <a:rPr lang="en-US" dirty="0"/>
              <a:t>(), or </a:t>
            </a:r>
            <a:r>
              <a:rPr lang="en-US" dirty="0" err="1"/>
              <a:t>setClassName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55701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Intent </a:t>
            </a:r>
            <a:r>
              <a:rPr lang="en-US" dirty="0" smtClean="0"/>
              <a:t>Info - </a:t>
            </a:r>
            <a:r>
              <a:rPr lang="en-US" i="1" dirty="0" smtClean="0"/>
              <a:t>Action Name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84237"/>
            <a:ext cx="8305800" cy="5516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Action desired (or for broadcast intents, the action / event that took place)</a:t>
            </a:r>
          </a:p>
          <a:p>
            <a:r>
              <a:rPr lang="en-US" dirty="0" smtClean="0"/>
              <a:t>Many actions defined in Intent class</a:t>
            </a:r>
          </a:p>
          <a:p>
            <a:r>
              <a:rPr lang="en-US" dirty="0" smtClean="0"/>
              <a:t>Other actions defined through the API</a:t>
            </a:r>
          </a:p>
          <a:p>
            <a:pPr lvl="1"/>
            <a:r>
              <a:rPr lang="en-US" dirty="0" smtClean="0"/>
              <a:t>example, </a:t>
            </a:r>
            <a:r>
              <a:rPr lang="en-US" dirty="0" err="1" smtClean="0"/>
              <a:t>MediaStore</a:t>
            </a:r>
            <a:r>
              <a:rPr lang="en-US" dirty="0" smtClean="0"/>
              <a:t> class declares</a:t>
            </a:r>
            <a:br>
              <a:rPr lang="en-US" dirty="0" smtClean="0"/>
            </a:br>
            <a:r>
              <a:rPr lang="en-US" dirty="0" smtClean="0"/>
              <a:t>ACTION_IMAGE_CAPTURE and ACTION_VIDEO_CAPTURE</a:t>
            </a:r>
          </a:p>
          <a:p>
            <a:r>
              <a:rPr lang="en-US" dirty="0" smtClean="0"/>
              <a:t>You can define your own Intent Action names so other applications can activate the components in your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943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</a:t>
            </a:r>
            <a:r>
              <a:rPr lang="en-US" i="1" dirty="0" smtClean="0"/>
              <a:t>Action Name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 acts like a method name</a:t>
            </a:r>
          </a:p>
          <a:p>
            <a:r>
              <a:rPr lang="en-US" dirty="0" smtClean="0"/>
              <a:t>determines what rest of data in Intent object is and how it is structured, especially the </a:t>
            </a:r>
            <a:r>
              <a:rPr lang="en-US" i="1" dirty="0" smtClean="0"/>
              <a:t>data </a:t>
            </a:r>
            <a:r>
              <a:rPr lang="en-US" dirty="0" smtClean="0"/>
              <a:t>and </a:t>
            </a:r>
            <a:r>
              <a:rPr lang="en-US" i="1" dirty="0" smtClean="0"/>
              <a:t>extras</a:t>
            </a:r>
            <a:endParaRPr lang="en-US" dirty="0" smtClean="0"/>
          </a:p>
          <a:p>
            <a:r>
              <a:rPr lang="en-US" dirty="0" err="1" smtClean="0"/>
              <a:t>setAction</a:t>
            </a:r>
            <a:r>
              <a:rPr lang="en-US" dirty="0" smtClean="0"/>
              <a:t>() and </a:t>
            </a:r>
            <a:r>
              <a:rPr lang="en-US" dirty="0" err="1" smtClean="0"/>
              <a:t>getAction</a:t>
            </a:r>
            <a:r>
              <a:rPr lang="en-US" dirty="0" smtClean="0"/>
              <a:t>() methods from Intent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84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Action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8" y="990712"/>
            <a:ext cx="8727141" cy="511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35858" y="2286227"/>
            <a:ext cx="88392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14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</a:t>
            </a:r>
            <a:r>
              <a:rPr lang="en-US" dirty="0" smtClean="0"/>
              <a:t>Info</a:t>
            </a:r>
            <a:r>
              <a:rPr lang="en-US" i="1" dirty="0" smtClean="0"/>
              <a:t> - </a:t>
            </a:r>
            <a:r>
              <a:rPr lang="en-US" i="1" dirty="0"/>
              <a:t>D</a:t>
            </a:r>
            <a:r>
              <a:rPr lang="en-US" i="1" dirty="0" smtClean="0"/>
              <a:t>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URI (uniform resource identifier) of data to work with / on</a:t>
            </a:r>
          </a:p>
          <a:p>
            <a:pPr lvl="1"/>
            <a:r>
              <a:rPr lang="en-US" dirty="0" smtClean="0"/>
              <a:t>for content on device a content provider and identifying information, for example an audio file or image or contact</a:t>
            </a:r>
          </a:p>
          <a:p>
            <a:r>
              <a:rPr lang="en-US" dirty="0"/>
              <a:t>MIME (Multipurpose Internet Mail </a:t>
            </a:r>
            <a:r>
              <a:rPr lang="en-US" dirty="0" smtClean="0"/>
              <a:t>Extension, now internet media type) initially for email types, but extended to describe type information in general about data / content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image/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png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audio/mpeg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453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</a:t>
            </a:r>
            <a:r>
              <a:rPr lang="en-US" dirty="0" smtClean="0"/>
              <a:t>Info - </a:t>
            </a:r>
            <a:r>
              <a:rPr lang="en-US" i="1" dirty="0" smtClean="0"/>
              <a:t>Category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with more information on what kind of component should handle Intent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" y="2519082"/>
            <a:ext cx="9351450" cy="36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-685800" y="4953000"/>
            <a:ext cx="12115799" cy="6858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16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- </a:t>
            </a:r>
            <a:r>
              <a:rPr lang="en-US" i="1" dirty="0" smtClean="0"/>
              <a:t>Extras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Bundle </a:t>
            </a:r>
            <a:r>
              <a:rPr lang="en-US" dirty="0" smtClean="0"/>
              <a:t>(like a map / dictionary, key-value pairs) of additional information to be given to the component handling the Intent</a:t>
            </a:r>
          </a:p>
          <a:p>
            <a:r>
              <a:rPr lang="en-US" dirty="0" smtClean="0"/>
              <a:t>Some Action will have specified extras</a:t>
            </a:r>
          </a:p>
          <a:p>
            <a:pPr lvl="1"/>
            <a:r>
              <a:rPr lang="en-US" dirty="0" smtClean="0"/>
              <a:t>ACTION_TIMEZONE_CHANGED will have an extra </a:t>
            </a:r>
            <a:r>
              <a:rPr lang="en-US" dirty="0"/>
              <a:t>with key of </a:t>
            </a:r>
            <a:r>
              <a:rPr lang="en-US" dirty="0" smtClean="0"/>
              <a:t>"time-zone" (documentation is your friend)</a:t>
            </a:r>
          </a:p>
          <a:p>
            <a:pPr lvl="1"/>
            <a:r>
              <a:rPr lang="en-US" dirty="0" smtClean="0"/>
              <a:t>Intent method has put methods or put a whole Bundle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953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an Intent so app asks camera to take picture and displays the resulting picture</a:t>
            </a:r>
          </a:p>
          <a:p>
            <a:r>
              <a:rPr lang="en-US" dirty="0" smtClean="0"/>
              <a:t>important details:</a:t>
            </a:r>
          </a:p>
          <a:p>
            <a:pPr lvl="1"/>
            <a:r>
              <a:rPr lang="en-US" dirty="0" smtClean="0"/>
              <a:t>permission to write and read (</a:t>
            </a:r>
            <a:r>
              <a:rPr lang="en-US" dirty="0" err="1" smtClean="0"/>
              <a:t>JellyBean</a:t>
            </a:r>
            <a:r>
              <a:rPr lang="en-US" dirty="0" smtClean="0"/>
              <a:t>) to and from SD card</a:t>
            </a:r>
          </a:p>
          <a:p>
            <a:pPr lvl="1"/>
            <a:r>
              <a:rPr lang="en-US" dirty="0" smtClean="0"/>
              <a:t>getting file names correct</a:t>
            </a:r>
          </a:p>
          <a:p>
            <a:pPr lvl="1"/>
            <a:r>
              <a:rPr lang="en-US" dirty="0" smtClean="0"/>
              <a:t>reduce size of original image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6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 us to use applications and components that are part of Android System</a:t>
            </a:r>
          </a:p>
          <a:p>
            <a:r>
              <a:rPr lang="en-US" dirty="0" smtClean="0"/>
              <a:t>and allow other applications to use the components of the applications we create</a:t>
            </a:r>
          </a:p>
          <a:p>
            <a:r>
              <a:rPr lang="en-US" dirty="0" smtClean="0"/>
              <a:t>Examples of Google applications: </a:t>
            </a:r>
            <a:br>
              <a:rPr lang="en-US" dirty="0" smtClean="0"/>
            </a:b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://developer.android.com/guide/appendix/g-app-intents.html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591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IntentExample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522253" y="2392050"/>
            <a:ext cx="554030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120156" y="2370618"/>
            <a:ext cx="5621645" cy="316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5534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LinearLayout</a:t>
            </a:r>
            <a:r>
              <a:rPr lang="en-US" dirty="0" smtClean="0"/>
              <a:t> with </a:t>
            </a:r>
          </a:p>
          <a:p>
            <a:pPr lvl="1"/>
            <a:r>
              <a:rPr lang="en-US" dirty="0" smtClean="0"/>
              <a:t>button</a:t>
            </a:r>
          </a:p>
          <a:p>
            <a:pPr lvl="1"/>
            <a:r>
              <a:rPr lang="en-US" dirty="0" err="1" smtClean="0"/>
              <a:t>ImageView</a:t>
            </a:r>
            <a:endParaRPr lang="en-US" dirty="0" smtClean="0"/>
          </a:p>
          <a:p>
            <a:r>
              <a:rPr lang="en-US" dirty="0" err="1" smtClean="0"/>
              <a:t>ImageView</a:t>
            </a:r>
            <a:r>
              <a:rPr lang="en-US" dirty="0" smtClean="0"/>
              <a:t> initially </a:t>
            </a:r>
            <a:r>
              <a:rPr lang="en-US" dirty="0" smtClean="0"/>
              <a:t>displays </a:t>
            </a:r>
            <a:r>
              <a:rPr lang="en-US" dirty="0" smtClean="0"/>
              <a:t>default Image</a:t>
            </a:r>
          </a:p>
          <a:p>
            <a:r>
              <a:rPr lang="en-US" dirty="0" smtClean="0"/>
              <a:t>button click results in call to </a:t>
            </a:r>
            <a:r>
              <a:rPr lang="en-US" dirty="0" err="1" smtClean="0"/>
              <a:t>takePhoto</a:t>
            </a:r>
            <a:endParaRPr lang="en-US" dirty="0" smtClean="0"/>
          </a:p>
          <a:p>
            <a:pPr lvl="1"/>
            <a:r>
              <a:rPr lang="en-US" dirty="0" err="1" smtClean="0"/>
              <a:t>android:onClick</a:t>
            </a:r>
            <a:r>
              <a:rPr lang="en-US" dirty="0" smtClean="0"/>
              <a:t> attribute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3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takePhoto</a:t>
            </a:r>
            <a:r>
              <a:rPr lang="en-US" dirty="0" smtClean="0"/>
              <a:t> in </a:t>
            </a:r>
            <a:r>
              <a:rPr lang="en-US" dirty="0" err="1" smtClean="0"/>
              <a:t>IntentExample</a:t>
            </a:r>
            <a:r>
              <a:rPr lang="en-US" dirty="0" smtClean="0"/>
              <a:t> Activity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8" y="1066800"/>
            <a:ext cx="9553947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0" y="4038600"/>
            <a:ext cx="9220200" cy="2438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4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8562"/>
            <a:ext cx="5410200" cy="5211763"/>
          </a:xfrm>
        </p:spPr>
        <p:txBody>
          <a:bodyPr/>
          <a:lstStyle/>
          <a:p>
            <a:r>
              <a:rPr lang="en-US" dirty="0" smtClean="0"/>
              <a:t>Clicking button starts Camera Activity</a:t>
            </a:r>
          </a:p>
          <a:p>
            <a:r>
              <a:rPr lang="en-US" dirty="0" err="1" smtClean="0"/>
              <a:t>IntentExample</a:t>
            </a:r>
            <a:r>
              <a:rPr lang="en-US" dirty="0" smtClean="0"/>
              <a:t> will be stopped</a:t>
            </a:r>
          </a:p>
          <a:p>
            <a:pPr lvl="1"/>
            <a:r>
              <a:rPr lang="en-US" dirty="0" smtClean="0"/>
              <a:t>recall Activity lifecycle, play well with others</a:t>
            </a:r>
          </a:p>
          <a:p>
            <a:r>
              <a:rPr lang="en-US" dirty="0" smtClean="0"/>
              <a:t>when picture taken return to </a:t>
            </a:r>
            <a:r>
              <a:rPr lang="en-US" dirty="0" err="1" smtClean="0"/>
              <a:t>IntentExample</a:t>
            </a:r>
            <a:r>
              <a:rPr lang="en-US" dirty="0" smtClean="0"/>
              <a:t> activity</a:t>
            </a:r>
          </a:p>
          <a:p>
            <a:pPr lvl="1"/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02918" y="2012436"/>
            <a:ext cx="6167438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2194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onActivtyResult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camera app checks Android system will call this method (callback) </a:t>
            </a:r>
          </a:p>
          <a:p>
            <a:r>
              <a:rPr lang="en-US" dirty="0" smtClean="0"/>
              <a:t>look at result and take appropriate action</a:t>
            </a:r>
          </a:p>
          <a:p>
            <a:r>
              <a:rPr lang="en-US" dirty="0" smtClean="0"/>
              <a:t>verify our requested action was completed</a:t>
            </a:r>
          </a:p>
        </p:txBody>
      </p:sp>
    </p:spTree>
    <p:extLst>
      <p:ext uri="{BB962C8B-B14F-4D97-AF65-F5344CB8AC3E}">
        <p14:creationId xmlns:p14="http://schemas.microsoft.com/office/powerpoint/2010/main" val="3098019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onActivtyResult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21976"/>
            <a:ext cx="8849978" cy="5074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5686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Intent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609600"/>
            <a:ext cx="8772525" cy="5211763"/>
          </a:xfrm>
        </p:spPr>
        <p:txBody>
          <a:bodyPr/>
          <a:lstStyle/>
          <a:p>
            <a:r>
              <a:rPr lang="en-US" dirty="0" smtClean="0"/>
              <a:t>How does the Android system determine what component should handle an Intent?</a:t>
            </a:r>
          </a:p>
          <a:p>
            <a:r>
              <a:rPr lang="en-US" dirty="0" smtClean="0"/>
              <a:t>explicit</a:t>
            </a:r>
          </a:p>
          <a:p>
            <a:pPr lvl="1"/>
            <a:r>
              <a:rPr lang="en-US" dirty="0" smtClean="0"/>
              <a:t>Intent designates target component by name</a:t>
            </a:r>
          </a:p>
          <a:p>
            <a:pPr lvl="1"/>
            <a:r>
              <a:rPr lang="en-US" dirty="0" smtClean="0"/>
              <a:t>typically used for inter application messaging and activity starting</a:t>
            </a:r>
          </a:p>
          <a:p>
            <a:pPr lvl="1"/>
            <a:r>
              <a:rPr lang="en-US" dirty="0" smtClean="0"/>
              <a:t>recall, </a:t>
            </a:r>
            <a:r>
              <a:rPr lang="en-US" dirty="0" err="1" smtClean="0"/>
              <a:t>LifeCycleTest</a:t>
            </a:r>
            <a:endParaRPr 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6" y="4894729"/>
            <a:ext cx="915169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797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Intent Resolution - Implicit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name is blank (unknown)</a:t>
            </a:r>
          </a:p>
          <a:p>
            <a:r>
              <a:rPr lang="en-US" dirty="0" smtClean="0"/>
              <a:t>typically used when starting component in another application</a:t>
            </a:r>
          </a:p>
          <a:p>
            <a:r>
              <a:rPr lang="en-US" dirty="0" smtClean="0"/>
              <a:t>Android system uses data from Intent (action, category, data) and tries to find / match best component for job</a:t>
            </a:r>
          </a:p>
          <a:p>
            <a:r>
              <a:rPr lang="en-US" dirty="0" smtClean="0"/>
              <a:t>Uses </a:t>
            </a:r>
            <a:r>
              <a:rPr lang="en-US" i="1" dirty="0" smtClean="0"/>
              <a:t>Intent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893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Applications and components that can receive implicit Intents advertise what they can do via Intent Filters</a:t>
            </a:r>
          </a:p>
          <a:p>
            <a:r>
              <a:rPr lang="en-US" dirty="0" smtClean="0"/>
              <a:t>components with no Intent Filters can only receive explicit Intents</a:t>
            </a:r>
          </a:p>
          <a:p>
            <a:pPr lvl="1"/>
            <a:r>
              <a:rPr lang="en-US" dirty="0" smtClean="0"/>
              <a:t>typical of many activities</a:t>
            </a:r>
          </a:p>
          <a:p>
            <a:r>
              <a:rPr lang="en-US" dirty="0"/>
              <a:t>activities, services, and broadcast receivers can have one or more intent filters</a:t>
            </a:r>
          </a:p>
        </p:txBody>
      </p:sp>
    </p:spTree>
    <p:extLst>
      <p:ext uri="{BB962C8B-B14F-4D97-AF65-F5344CB8AC3E}">
        <p14:creationId xmlns:p14="http://schemas.microsoft.com/office/powerpoint/2010/main" val="950526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12837"/>
            <a:ext cx="8534400" cy="5211763"/>
          </a:xfrm>
        </p:spPr>
        <p:txBody>
          <a:bodyPr>
            <a:normAutofit/>
          </a:bodyPr>
          <a:lstStyle/>
          <a:p>
            <a:r>
              <a:rPr lang="en-US" dirty="0" smtClean="0"/>
              <a:t>Android system should know what application can do without having to start the component</a:t>
            </a:r>
          </a:p>
          <a:p>
            <a:pPr lvl="1"/>
            <a:r>
              <a:rPr lang="en-US" dirty="0" smtClean="0"/>
              <a:t>before runtime</a:t>
            </a:r>
          </a:p>
          <a:p>
            <a:pPr lvl="1"/>
            <a:r>
              <a:rPr lang="en-US" dirty="0" smtClean="0"/>
              <a:t>exception is Broadcast Receivers registered dynamically; they create </a:t>
            </a:r>
            <a:r>
              <a:rPr lang="en-US" dirty="0" err="1" smtClean="0"/>
              <a:t>IntentFilter</a:t>
            </a:r>
            <a:r>
              <a:rPr lang="en-US" dirty="0" smtClean="0"/>
              <a:t> objects at runtime</a:t>
            </a:r>
          </a:p>
          <a:p>
            <a:r>
              <a:rPr lang="en-US" dirty="0" smtClean="0"/>
              <a:t>intent filters generally declared as element </a:t>
            </a:r>
            <a:r>
              <a:rPr lang="en-US" dirty="0"/>
              <a:t>of applications </a:t>
            </a:r>
            <a:r>
              <a:rPr lang="en-US" dirty="0" smtClean="0"/>
              <a:t>AndroidManifest.xml file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478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Four Primary Application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Activity</a:t>
            </a:r>
          </a:p>
          <a:p>
            <a:pPr lvl="1"/>
            <a:r>
              <a:rPr lang="en-US" dirty="0"/>
              <a:t>single screen with a user interface, app may have several activities, subclass of Activity</a:t>
            </a:r>
          </a:p>
          <a:p>
            <a:r>
              <a:rPr lang="en-US" dirty="0" smtClean="0"/>
              <a:t>Service</a:t>
            </a:r>
            <a:endParaRPr lang="en-US" dirty="0"/>
          </a:p>
          <a:p>
            <a:pPr lvl="1"/>
            <a:r>
              <a:rPr lang="en-US" dirty="0"/>
              <a:t>Application component that performs long-running operations in background with no UI</a:t>
            </a:r>
          </a:p>
          <a:p>
            <a:r>
              <a:rPr lang="en-US" dirty="0" smtClean="0"/>
              <a:t>Content </a:t>
            </a:r>
            <a:r>
              <a:rPr lang="en-US" dirty="0"/>
              <a:t>Providers</a:t>
            </a:r>
          </a:p>
          <a:p>
            <a:pPr lvl="1"/>
            <a:r>
              <a:rPr lang="en-US" dirty="0"/>
              <a:t>a bridge between applications to share data</a:t>
            </a:r>
          </a:p>
          <a:p>
            <a:r>
              <a:rPr lang="en-US" dirty="0" smtClean="0"/>
              <a:t>Broadcast </a:t>
            </a:r>
            <a:r>
              <a:rPr lang="en-US" dirty="0"/>
              <a:t>Receivers</a:t>
            </a:r>
          </a:p>
          <a:p>
            <a:pPr lvl="1"/>
            <a:r>
              <a:rPr lang="en-US" dirty="0"/>
              <a:t>component that responds to system wide </a:t>
            </a:r>
            <a:r>
              <a:rPr lang="en-US" dirty="0" smtClean="0"/>
              <a:t>announcements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2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IntentFilter</a:t>
            </a:r>
            <a:r>
              <a:rPr lang="en-US" dirty="0" smtClean="0"/>
              <a:t>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declares action, </a:t>
            </a:r>
            <a:r>
              <a:rPr lang="en-US" dirty="0" smtClean="0"/>
              <a:t>category, </a:t>
            </a:r>
            <a:r>
              <a:rPr lang="en-US" dirty="0" smtClean="0"/>
              <a:t>and data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18446"/>
            <a:ext cx="9144000" cy="3550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9163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IntentFilter</a:t>
            </a:r>
            <a:r>
              <a:rPr lang="en-US" dirty="0" smtClean="0"/>
              <a:t>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Android system populates the application </a:t>
            </a:r>
            <a:r>
              <a:rPr lang="en-US" dirty="0" smtClean="0"/>
              <a:t>launcher via </a:t>
            </a:r>
            <a:r>
              <a:rPr lang="en-US" dirty="0" err="1" smtClean="0"/>
              <a:t>IntentFilters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9" y="2667000"/>
            <a:ext cx="9254442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329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of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534400" cy="5211763"/>
          </a:xfrm>
        </p:spPr>
        <p:txBody>
          <a:bodyPr/>
          <a:lstStyle/>
          <a:p>
            <a:r>
              <a:rPr lang="en-US" dirty="0" smtClean="0"/>
              <a:t>3 of the 4 core application components (activities, services, and broadcast receivers) are started via </a:t>
            </a:r>
            <a:r>
              <a:rPr lang="en-US" i="1" dirty="0" smtClean="0"/>
              <a:t>intents</a:t>
            </a:r>
          </a:p>
          <a:p>
            <a:r>
              <a:rPr lang="en-US" dirty="0" smtClean="0"/>
              <a:t>intents are a messaging system to activate </a:t>
            </a:r>
            <a:r>
              <a:rPr lang="en-US" dirty="0" smtClean="0"/>
              <a:t>components in </a:t>
            </a:r>
            <a:r>
              <a:rPr lang="en-US" dirty="0" smtClean="0"/>
              <a:t>the same application </a:t>
            </a:r>
          </a:p>
          <a:p>
            <a:r>
              <a:rPr lang="en-US" i="1" dirty="0" smtClean="0"/>
              <a:t>and</a:t>
            </a:r>
            <a:r>
              <a:rPr lang="en-US" i="1" dirty="0" smtClean="0"/>
              <a:t> </a:t>
            </a:r>
            <a:r>
              <a:rPr lang="en-US" dirty="0" smtClean="0"/>
              <a:t>to start one application from another</a:t>
            </a:r>
          </a:p>
          <a:p>
            <a:endParaRPr lang="en-US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666129"/>
            <a:ext cx="4114800" cy="2265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017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AndroidManifest.xml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ecall the manifest is part of the application project.</a:t>
            </a:r>
          </a:p>
          <a:p>
            <a:r>
              <a:rPr lang="en-US" dirty="0" smtClean="0"/>
              <a:t>The manifest contains important data about the application that is required by the Android system before the system will run any of the </a:t>
            </a:r>
            <a:r>
              <a:rPr lang="en-US" dirty="0" smtClean="0"/>
              <a:t>application's code</a:t>
            </a:r>
            <a:endParaRPr lang="en-US" dirty="0" smtClean="0"/>
          </a:p>
          <a:p>
            <a:pPr lvl="1"/>
            <a:r>
              <a:rPr lang="en-US" dirty="0" smtClean="0"/>
              <a:t>common error: have Activity in application that is not included in manifest</a:t>
            </a:r>
          </a:p>
          <a:p>
            <a:pPr lvl="1"/>
            <a:r>
              <a:rPr lang="en-US" dirty="0" smtClean="0"/>
              <a:t>runtime error when application tries to start Activity not declared in manifest</a:t>
            </a:r>
          </a:p>
        </p:txBody>
      </p:sp>
    </p:spTree>
    <p:extLst>
      <p:ext uri="{BB962C8B-B14F-4D97-AF65-F5344CB8AC3E}">
        <p14:creationId xmlns:p14="http://schemas.microsoft.com/office/powerpoint/2010/main" val="421181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AndroidManifest.xml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contains Java package name of application - unique id for application</a:t>
            </a:r>
          </a:p>
          <a:p>
            <a:r>
              <a:rPr lang="en-US" dirty="0" smtClean="0"/>
              <a:t>describes components of application: activities, services, broadcast receivers, content providers and </a:t>
            </a:r>
            <a:r>
              <a:rPr lang="en-US" i="1" dirty="0" smtClean="0"/>
              <a:t>intent messages each component can handle</a:t>
            </a:r>
            <a:endParaRPr lang="en-US" dirty="0" smtClean="0"/>
          </a:p>
          <a:p>
            <a:r>
              <a:rPr lang="en-US" dirty="0" smtClean="0"/>
              <a:t>declares permissions requested by application</a:t>
            </a:r>
          </a:p>
          <a:p>
            <a:r>
              <a:rPr lang="en-US" dirty="0" smtClean="0"/>
              <a:t>minimum required API level</a:t>
            </a:r>
          </a:p>
          <a:p>
            <a:r>
              <a:rPr lang="en-US" dirty="0" smtClean="0"/>
              <a:t>libraries application to link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5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AndroidManifest.xml - Launcher Intent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44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196853" y="2971800"/>
            <a:ext cx="1042147" cy="12954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91200" y="2076271"/>
            <a:ext cx="3981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Declare this as Activity</a:t>
            </a:r>
          </a:p>
          <a:p>
            <a:r>
              <a:rPr lang="en-US" sz="2400" dirty="0" smtClean="0"/>
              <a:t>to start when application</a:t>
            </a:r>
          </a:p>
          <a:p>
            <a:r>
              <a:rPr lang="en-US" sz="2400" dirty="0" smtClean="0"/>
              <a:t>started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312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Class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android.content.Intent</a:t>
            </a:r>
            <a:endParaRPr lang="en-US" dirty="0" smtClean="0"/>
          </a:p>
          <a:p>
            <a:r>
              <a:rPr lang="en-US" dirty="0" smtClean="0"/>
              <a:t>passive data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description of action to performed or if created by a broadcast, a description of something that has happened and is being announced to broadcast receivers</a:t>
            </a:r>
          </a:p>
          <a:p>
            <a:r>
              <a:rPr lang="en-US" dirty="0" smtClean="0"/>
              <a:t>Intent objects carry information, but do not perform any actions themselves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1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Intents and App Components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091" y="953005"/>
            <a:ext cx="2728247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Intent to Launch Activity</a:t>
            </a:r>
            <a:br>
              <a:rPr lang="en-US" sz="2000" dirty="0" smtClean="0"/>
            </a:br>
            <a:r>
              <a:rPr lang="en-US" sz="2000" dirty="0" smtClean="0"/>
              <a:t>or change purpose of </a:t>
            </a:r>
            <a:br>
              <a:rPr lang="en-US" sz="2000" dirty="0" smtClean="0"/>
            </a:br>
            <a:r>
              <a:rPr lang="en-US" sz="2000" dirty="0" smtClean="0"/>
              <a:t>existing Activity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76200" y="813137"/>
            <a:ext cx="2743200" cy="1295400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2819400" y="1232237"/>
            <a:ext cx="10668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08612" y="799689"/>
            <a:ext cx="5262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Context.startActivity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Activity.startActivityForResult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Activity.setResult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621" y="2633007"/>
            <a:ext cx="2691827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Intent to Initiate Service</a:t>
            </a:r>
            <a:br>
              <a:rPr lang="en-US" sz="2000" dirty="0" smtClean="0"/>
            </a:br>
            <a:r>
              <a:rPr lang="en-US" sz="2000" dirty="0" smtClean="0"/>
              <a:t>or give new instructions</a:t>
            </a:r>
            <a:br>
              <a:rPr lang="en-US" sz="2000" dirty="0" smtClean="0"/>
            </a:br>
            <a:r>
              <a:rPr lang="en-US" sz="2000" dirty="0" smtClean="0"/>
              <a:t>to existing Service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76200" y="2502985"/>
            <a:ext cx="2848248" cy="1281952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2924448" y="2922085"/>
            <a:ext cx="961752" cy="2218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08612" y="2489537"/>
            <a:ext cx="3570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Context.startService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Context.bindService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2621" y="4427719"/>
            <a:ext cx="2670346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Intents intended for</a:t>
            </a:r>
            <a:br>
              <a:rPr lang="en-US" sz="2400" dirty="0" smtClean="0"/>
            </a:br>
            <a:r>
              <a:rPr lang="en-US" sz="2400" dirty="0" smtClean="0"/>
              <a:t>Broadcast Receivers</a:t>
            </a:r>
            <a:endParaRPr lang="en-US" sz="2400" dirty="0"/>
          </a:p>
        </p:txBody>
      </p:sp>
      <p:sp>
        <p:nvSpPr>
          <p:cNvPr id="14" name="Rounded Rectangle 13"/>
          <p:cNvSpPr/>
          <p:nvPr/>
        </p:nvSpPr>
        <p:spPr>
          <a:xfrm>
            <a:off x="79984" y="4331784"/>
            <a:ext cx="2968015" cy="1002215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V="1">
            <a:off x="3047999" y="4750886"/>
            <a:ext cx="841986" cy="8200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12397" y="4318337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Context.sendBroadcast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Context.sendOrderedBroadcast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Context.sendStickyBroadcast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984" y="5562600"/>
            <a:ext cx="88354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Android System finds the right application  component to respond to intents, </a:t>
            </a:r>
            <a:r>
              <a:rPr lang="en-US" sz="2800" dirty="0" smtClean="0"/>
              <a:t>instantiating them </a:t>
            </a:r>
            <a:r>
              <a:rPr lang="en-US" sz="2800" dirty="0" smtClean="0"/>
              <a:t>if necessary.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5353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5512</TotalTime>
  <Words>1022</Words>
  <Application>Microsoft Office PowerPoint</Application>
  <PresentationFormat>On-screen Show (4:3)</PresentationFormat>
  <Paragraphs>142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CS378 - Mobile Computing</vt:lpstr>
      <vt:lpstr>Intents</vt:lpstr>
      <vt:lpstr>Four Primary Application Components</vt:lpstr>
      <vt:lpstr>Activation of Components</vt:lpstr>
      <vt:lpstr>AndroidManifest.xml</vt:lpstr>
      <vt:lpstr>AndroidManifest.xml Purpose</vt:lpstr>
      <vt:lpstr>AndroidManifest.xml - Launcher Intent</vt:lpstr>
      <vt:lpstr>Intent Class and Objects</vt:lpstr>
      <vt:lpstr>Intents and App Components</vt:lpstr>
      <vt:lpstr>Intent Object Information</vt:lpstr>
      <vt:lpstr>Intent Object Info- Component</vt:lpstr>
      <vt:lpstr>Intent Info - Component</vt:lpstr>
      <vt:lpstr>Intent Info - Action Name</vt:lpstr>
      <vt:lpstr>Intent Action Name</vt:lpstr>
      <vt:lpstr>Intent Action</vt:lpstr>
      <vt:lpstr>Intent Info - Data</vt:lpstr>
      <vt:lpstr>Intent Info - Category</vt:lpstr>
      <vt:lpstr>Intent - Extras</vt:lpstr>
      <vt:lpstr>Example</vt:lpstr>
      <vt:lpstr>IntentExample</vt:lpstr>
      <vt:lpstr>Layout</vt:lpstr>
      <vt:lpstr>takePhoto in IntentExample Activity</vt:lpstr>
      <vt:lpstr>Result</vt:lpstr>
      <vt:lpstr>onActivtyResult</vt:lpstr>
      <vt:lpstr>onActivtyResult</vt:lpstr>
      <vt:lpstr>Intent Resolution</vt:lpstr>
      <vt:lpstr>Intent Resolution - Implicit</vt:lpstr>
      <vt:lpstr>Intent Filters</vt:lpstr>
      <vt:lpstr>Intent Filters</vt:lpstr>
      <vt:lpstr>IntentFilter - Example</vt:lpstr>
      <vt:lpstr>IntentFilter - Example</vt:lpstr>
    </vt:vector>
  </TitlesOfParts>
  <Company>University of Texas at Austin Computer Science Dept.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CS378 - Mobile Computing</dc:title>
  <dc:creator>Michael D. Scott</dc:creator>
  <cp:lastModifiedBy>Michael D. Scott</cp:lastModifiedBy>
  <cp:revision>163</cp:revision>
  <cp:lastPrinted>2012-01-30T16:00:04Z</cp:lastPrinted>
  <dcterms:created xsi:type="dcterms:W3CDTF">2012-01-17T18:47:14Z</dcterms:created>
  <dcterms:modified xsi:type="dcterms:W3CDTF">2012-09-17T18:55:17Z</dcterms:modified>
</cp:coreProperties>
</file>