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92" r:id="rId2"/>
    <p:sldId id="293" r:id="rId3"/>
    <p:sldId id="296" r:id="rId4"/>
    <p:sldId id="295" r:id="rId5"/>
    <p:sldId id="297" r:id="rId6"/>
    <p:sldId id="319" r:id="rId7"/>
    <p:sldId id="321" r:id="rId8"/>
    <p:sldId id="298" r:id="rId9"/>
    <p:sldId id="299" r:id="rId10"/>
    <p:sldId id="316" r:id="rId11"/>
    <p:sldId id="322" r:id="rId12"/>
    <p:sldId id="323" r:id="rId13"/>
    <p:sldId id="324" r:id="rId14"/>
    <p:sldId id="317" r:id="rId15"/>
    <p:sldId id="300" r:id="rId16"/>
    <p:sldId id="318" r:id="rId17"/>
    <p:sldId id="303" r:id="rId18"/>
    <p:sldId id="306" r:id="rId19"/>
    <p:sldId id="304" r:id="rId20"/>
    <p:sldId id="305" r:id="rId21"/>
    <p:sldId id="307" r:id="rId22"/>
    <p:sldId id="310" r:id="rId23"/>
    <p:sldId id="308" r:id="rId24"/>
    <p:sldId id="309" r:id="rId25"/>
    <p:sldId id="314" r:id="rId26"/>
    <p:sldId id="311" r:id="rId27"/>
    <p:sldId id="301" r:id="rId28"/>
    <p:sldId id="313" r:id="rId29"/>
    <p:sldId id="312" r:id="rId30"/>
    <p:sldId id="302" r:id="rId31"/>
    <p:sldId id="315" r:id="rId32"/>
    <p:sldId id="294" r:id="rId3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25.02.2014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25.02.2014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4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20D77-8B84-4AE8-B73E-D3DD55549188}" type="datetime1">
              <a:rPr lang="ru-RU" smtClean="0"/>
              <a:t>25.02.2014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4AAF-A71A-41BA-A3C2-7BB80E30BE2A}" type="datetime1">
              <a:rPr lang="ru-RU" smtClean="0"/>
              <a:t>25.02.2014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0D1A4B-9B31-4C31-AE0A-110AC3BE990F}" type="datetime1">
              <a:rPr lang="ru-RU" smtClean="0"/>
              <a:t>25.02.2014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F519D-F940-4371-B5AE-BB12C396CD3E}" type="datetime1">
              <a:rPr lang="ru-RU" smtClean="0"/>
              <a:t>25.02.2014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0AA7F-06BD-459C-B78A-40EF2F25C1E7}" type="datetime1">
              <a:rPr lang="ru-RU" smtClean="0"/>
              <a:t>25.02.2014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6E53-7A9E-4762-986E-54F557E71FE1}" type="datetime1">
              <a:rPr lang="ru-RU" smtClean="0"/>
              <a:t>25.02.2014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949A0F-B764-40E2-8D52-C84A2067358D}" type="datetime1">
              <a:rPr lang="ru-RU" smtClean="0"/>
              <a:t>25.02.2014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DFD31A-BDD3-457F-8655-02F4EBEA3E2B}" type="datetime1">
              <a:rPr lang="ru-RU" smtClean="0"/>
              <a:t>25.02.2014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etdesign.org/wp-content/uploads/2013/04/intel-company-logo-png-hd-s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448300"/>
            <a:ext cx="1857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9BC205-79F1-402A-9318-46D0BF1A2E86}" type="datetime1">
              <a:rPr lang="ru-RU" smtClean="0"/>
              <a:t>25.02.2014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C39256-C463-482E-99E8-3B3203799BDE}" type="datetime1">
              <a:rPr lang="ru-RU" smtClean="0"/>
              <a:t>25.02.2014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19BCE3-835E-43DD-9F39-325F10783A36}" type="datetime1">
              <a:rPr lang="ru-RU" smtClean="0"/>
              <a:t>25.02.2014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72AE34-2B06-459B-B3D5-9257066DC0CC}" type="datetime1">
              <a:rPr lang="ru-RU" smtClean="0"/>
              <a:t>25.02.2014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BC616A-94D4-4D1C-B7E8-412C2E00D0DF}" type="datetime1">
              <a:rPr lang="ru-RU" smtClean="0"/>
              <a:t>25.02.2014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D60151-B24B-4FCA-AF75-E4822E7FD8D4}" type="datetime1">
              <a:rPr lang="ru-RU" smtClean="0"/>
              <a:t>25.02.2014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8DAD7C-DFAD-485B-B787-1A06CF861E88}" type="datetime1">
              <a:rPr lang="ru-RU" smtClean="0"/>
              <a:t>25.02.2014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AC4F79-40E0-4ABF-9958-40C865F2BA81}" type="datetime1">
              <a:rPr lang="ru-RU" smtClean="0"/>
              <a:t>25.02.2014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E00B8A-5040-4156-AE3B-97C9A1A4A42E}" type="datetime1">
              <a:rPr lang="ru-RU" smtClean="0"/>
              <a:t>25.02.2014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ostra13/Android-Universal-Image-Loader" TargetMode="External"/><Relationship Id="rId13" Type="http://schemas.openxmlformats.org/officeDocument/2006/relationships/hyperlink" Target="http://www.androidviews.net/" TargetMode="External"/><Relationship Id="rId3" Type="http://schemas.openxmlformats.org/officeDocument/2006/relationships/hyperlink" Target="http://developer.android.com/tools/support-library/index.html#overview" TargetMode="External"/><Relationship Id="rId7" Type="http://schemas.openxmlformats.org/officeDocument/2006/relationships/hyperlink" Target="https://developers.facebook.com/docs/android" TargetMode="External"/><Relationship Id="rId12" Type="http://schemas.openxmlformats.org/officeDocument/2006/relationships/hyperlink" Target="http://code.google.com/p/achartengine/" TargetMode="External"/><Relationship Id="rId2" Type="http://schemas.openxmlformats.org/officeDocument/2006/relationships/hyperlink" Target="http://developer.alexanderklimov.ru/android/libra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yandex.ru/metrica-mobile-sdk/" TargetMode="External"/><Relationship Id="rId11" Type="http://schemas.openxmlformats.org/officeDocument/2006/relationships/hyperlink" Target="https://github.com/tyczj/MapNavigator" TargetMode="External"/><Relationship Id="rId5" Type="http://schemas.openxmlformats.org/officeDocument/2006/relationships/hyperlink" Target="http://actionbarsherlock.com/" TargetMode="External"/><Relationship Id="rId10" Type="http://schemas.openxmlformats.org/officeDocument/2006/relationships/hyperlink" Target="https://github.com/LarsWerkman/HoloColorPicker" TargetMode="External"/><Relationship Id="rId4" Type="http://schemas.openxmlformats.org/officeDocument/2006/relationships/hyperlink" Target="http://nineoldandroids.com/" TargetMode="External"/><Relationship Id="rId9" Type="http://schemas.openxmlformats.org/officeDocument/2006/relationships/hyperlink" Target="http://jsoup.org/" TargetMode="External"/><Relationship Id="rId14" Type="http://schemas.openxmlformats.org/officeDocument/2006/relationships/hyperlink" Target="http://www.fireeye.com/blog/technical/2013/10/ad-vulna-a-vulnaggressive-vulnerable-aggressive-adware-threatening-million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5"/>
            <a:ext cx="6624638" cy="1885950"/>
          </a:xfrm>
        </p:spPr>
        <p:txBody>
          <a:bodyPr/>
          <a:lstStyle/>
          <a:p>
            <a:pPr algn="l" eaLnBrk="1" hangingPunct="1"/>
            <a:r>
              <a:rPr lang="ru-RU" sz="4000" dirty="0" smtClean="0"/>
              <a:t>Использование</a:t>
            </a:r>
            <a:br>
              <a:rPr lang="ru-RU" sz="4000" dirty="0" smtClean="0"/>
            </a:br>
            <a:r>
              <a:rPr lang="ru-RU" sz="4000" dirty="0" smtClean="0"/>
              <a:t>библиотек</a:t>
            </a:r>
            <a:endParaRPr lang="ru-RU" sz="4000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05288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Лекция 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 smtClean="0"/>
              <a:t>Введение в разработку приложений для смартфонов на ОС </a:t>
            </a:r>
            <a:r>
              <a:rPr lang="ru-RU" sz="1400" dirty="0" err="1" smtClean="0"/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Support Library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Набор </a:t>
            </a:r>
            <a:r>
              <a:rPr lang="ru-RU" dirty="0"/>
              <a:t>библиотек, которые обеспечивают обратную совместимость новых </a:t>
            </a:r>
            <a:r>
              <a:rPr lang="en-US" dirty="0"/>
              <a:t>API</a:t>
            </a:r>
            <a:r>
              <a:rPr lang="ru-RU" dirty="0"/>
              <a:t> на более старых версиях </a:t>
            </a:r>
            <a:r>
              <a:rPr lang="ru-RU" dirty="0" smtClean="0"/>
              <a:t>платформы</a:t>
            </a:r>
          </a:p>
          <a:p>
            <a:pPr algn="l"/>
            <a:r>
              <a:rPr lang="ru-RU" dirty="0" smtClean="0"/>
              <a:t>Каждая </a:t>
            </a:r>
            <a:r>
              <a:rPr lang="ru-RU" dirty="0"/>
              <a:t>библиотека из этого набора обладает обратной совместимостью к конкретному уровню </a:t>
            </a:r>
            <a:r>
              <a:rPr lang="en-US" dirty="0"/>
              <a:t>Android </a:t>
            </a:r>
            <a:r>
              <a:rPr lang="en-US" dirty="0" smtClean="0"/>
              <a:t>API</a:t>
            </a:r>
            <a:endParaRPr lang="ru-RU" dirty="0" smtClean="0"/>
          </a:p>
          <a:p>
            <a:pPr algn="l"/>
            <a:r>
              <a:rPr lang="ru-RU" dirty="0" smtClean="0"/>
              <a:t>Приложения </a:t>
            </a:r>
            <a:r>
              <a:rPr lang="ru-RU" dirty="0"/>
              <a:t>смогут использовать возможности библиотеки и быть запущены на устройствах </a:t>
            </a:r>
            <a:r>
              <a:rPr lang="en-US" dirty="0"/>
              <a:t>Android</a:t>
            </a:r>
            <a:r>
              <a:rPr lang="ru-RU" dirty="0"/>
              <a:t> 1.6 (</a:t>
            </a:r>
            <a:r>
              <a:rPr lang="en-US" dirty="0"/>
              <a:t>API level</a:t>
            </a:r>
            <a:r>
              <a:rPr lang="ru-RU" dirty="0"/>
              <a:t> 4) и </a:t>
            </a:r>
            <a:r>
              <a:rPr lang="ru-RU" dirty="0" smtClean="0"/>
              <a:t>выше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Support Library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Хорошим тон </a:t>
            </a:r>
            <a:r>
              <a:rPr lang="ru-RU" dirty="0"/>
              <a:t>в разработке приложений, зависящих от версии и возможностей </a:t>
            </a:r>
            <a:r>
              <a:rPr lang="ru-RU" dirty="0" smtClean="0"/>
              <a:t>платформы</a:t>
            </a:r>
          </a:p>
          <a:p>
            <a:pPr algn="l"/>
            <a:r>
              <a:rPr lang="ru-RU" dirty="0" smtClean="0"/>
              <a:t>Поможет распространить приложение </a:t>
            </a:r>
            <a:r>
              <a:rPr lang="ru-RU" dirty="0"/>
              <a:t>для большего числа </a:t>
            </a:r>
            <a:r>
              <a:rPr lang="ru-RU" dirty="0" smtClean="0"/>
              <a:t>пользователей </a:t>
            </a:r>
          </a:p>
          <a:p>
            <a:pPr algn="l"/>
            <a:r>
              <a:rPr lang="ru-RU" dirty="0" smtClean="0"/>
              <a:t>Примеры </a:t>
            </a:r>
            <a:r>
              <a:rPr lang="en-US" dirty="0"/>
              <a:t>Android</a:t>
            </a:r>
            <a:r>
              <a:rPr lang="ru-RU" dirty="0" smtClean="0"/>
              <a:t>-приложений содержат </a:t>
            </a:r>
            <a:r>
              <a:rPr lang="ru-RU" dirty="0"/>
              <a:t>по умолчанию одну или несколько библиотек </a:t>
            </a:r>
            <a:r>
              <a:rPr lang="ru-RU" dirty="0" smtClean="0"/>
              <a:t>поддержки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Android </a:t>
            </a:r>
            <a:r>
              <a:rPr lang="en-US" dirty="0"/>
              <a:t>Support Library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268760"/>
            <a:ext cx="6347714" cy="4772603"/>
          </a:xfrm>
        </p:spPr>
        <p:txBody>
          <a:bodyPr anchor="t"/>
          <a:lstStyle/>
          <a:p>
            <a:r>
              <a:rPr lang="ru-RU" dirty="0" smtClean="0"/>
              <a:t>С помощью </a:t>
            </a:r>
            <a:r>
              <a:rPr lang="ru-RU" dirty="0" err="1" smtClean="0"/>
              <a:t>Android</a:t>
            </a:r>
            <a:r>
              <a:rPr lang="ru-RU" dirty="0" smtClean="0"/>
              <a:t> </a:t>
            </a:r>
            <a:r>
              <a:rPr lang="ru-RU" dirty="0"/>
              <a:t>SDK </a:t>
            </a:r>
            <a:r>
              <a:rPr lang="ru-RU" dirty="0" err="1"/>
              <a:t>Manager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Рисунок 5" descr="http://cs608629.vk.me/v608629753/251b/nqcgVeWoD9Q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060315" cy="3985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3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Android </a:t>
            </a:r>
            <a:r>
              <a:rPr lang="en-US" dirty="0"/>
              <a:t>Support Library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268760"/>
            <a:ext cx="6347714" cy="4772603"/>
          </a:xfrm>
        </p:spPr>
        <p:txBody>
          <a:bodyPr anchor="t"/>
          <a:lstStyle/>
          <a:p>
            <a:pPr algn="l"/>
            <a:r>
              <a:rPr lang="ru-RU" dirty="0"/>
              <a:t>При настройке обратной совместимости необходимо отредактировать файл манифеста, указав в нем минимальную версию </a:t>
            </a:r>
            <a:r>
              <a:rPr lang="en-US" dirty="0"/>
              <a:t>Android SDK</a:t>
            </a:r>
            <a:r>
              <a:rPr lang="ru-RU" dirty="0"/>
              <a:t>, которая необходима для запуска приложения, и основную (целевую) версию: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uses-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android:minSdkVersion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android:targetSdkVersion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="17" /&gt;</a:t>
            </a:r>
            <a:endParaRPr lang="ru-RU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NineOldAndroids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268760"/>
            <a:ext cx="6347714" cy="4772603"/>
          </a:xfrm>
        </p:spPr>
        <p:txBody>
          <a:bodyPr anchor="t"/>
          <a:lstStyle/>
          <a:p>
            <a:pPr algn="l"/>
            <a:r>
              <a:rPr lang="ru-RU" dirty="0" smtClean="0"/>
              <a:t>Предназначена </a:t>
            </a:r>
            <a:r>
              <a:rPr lang="ru-RU" dirty="0"/>
              <a:t>для использования анимации, </a:t>
            </a:r>
            <a:r>
              <a:rPr lang="ru-RU" dirty="0" smtClean="0"/>
              <a:t>доступной в </a:t>
            </a:r>
            <a:r>
              <a:rPr lang="en-US" dirty="0"/>
              <a:t>Honeycomb</a:t>
            </a:r>
            <a:r>
              <a:rPr lang="ru-RU" dirty="0"/>
              <a:t> (</a:t>
            </a:r>
            <a:r>
              <a:rPr lang="en-US" dirty="0"/>
              <a:t>Android</a:t>
            </a:r>
            <a:r>
              <a:rPr lang="ru-RU" dirty="0"/>
              <a:t> 3.0</a:t>
            </a:r>
            <a:r>
              <a:rPr lang="ru-RU" dirty="0" smtClean="0"/>
              <a:t>) и выше, </a:t>
            </a:r>
            <a:r>
              <a:rPr lang="ru-RU" dirty="0"/>
              <a:t>на всех более ранних платформах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Рисунок 5" descr="http://nineoldandroids.com/scree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95765"/>
            <a:ext cx="5909310" cy="2855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0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ActionBarSherlock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196752"/>
            <a:ext cx="7634810" cy="4844611"/>
          </a:xfrm>
        </p:spPr>
        <p:txBody>
          <a:bodyPr anchor="t"/>
          <a:lstStyle/>
          <a:p>
            <a:pPr algn="l"/>
            <a:r>
              <a:rPr lang="ru-RU" dirty="0" smtClean="0"/>
              <a:t>Использование компонента </a:t>
            </a:r>
            <a:r>
              <a:rPr lang="ru-RU" dirty="0" err="1" smtClean="0"/>
              <a:t>ActionBar</a:t>
            </a:r>
            <a:r>
              <a:rPr lang="ru-RU" dirty="0" smtClean="0"/>
              <a:t> в версиях меньше 4.0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Рисунок 5" descr="http://actionbarsherlock.com/static/feature_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63" y="1916832"/>
            <a:ext cx="4930274" cy="3425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специального назначения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>
              <a:buNone/>
            </a:pPr>
            <a:r>
              <a:rPr lang="ru-RU" dirty="0"/>
              <a:t>Используются </a:t>
            </a:r>
            <a:r>
              <a:rPr lang="ru-RU" dirty="0" smtClean="0"/>
              <a:t>для: </a:t>
            </a:r>
          </a:p>
          <a:p>
            <a:pPr algn="l"/>
            <a:r>
              <a:rPr lang="ru-RU" dirty="0" smtClean="0"/>
              <a:t>Разработки игр</a:t>
            </a:r>
          </a:p>
          <a:p>
            <a:pPr algn="l"/>
            <a:r>
              <a:rPr lang="ru-RU" dirty="0" smtClean="0"/>
              <a:t>Работы </a:t>
            </a:r>
            <a:r>
              <a:rPr lang="ru-RU" dirty="0"/>
              <a:t>с социальными </a:t>
            </a:r>
            <a:r>
              <a:rPr lang="ru-RU" dirty="0" smtClean="0"/>
              <a:t>сетями</a:t>
            </a:r>
          </a:p>
          <a:p>
            <a:pPr algn="l"/>
            <a:r>
              <a:rPr lang="ru-RU" dirty="0" smtClean="0"/>
              <a:t>Сбора статистики</a:t>
            </a:r>
          </a:p>
          <a:p>
            <a:pPr algn="l"/>
            <a:r>
              <a:rPr lang="ru-RU" dirty="0" smtClean="0"/>
              <a:t>В </a:t>
            </a:r>
            <a:r>
              <a:rPr lang="ru-RU" dirty="0"/>
              <a:t>других </a:t>
            </a:r>
            <a:r>
              <a:rPr lang="ru-RU" dirty="0" smtClean="0"/>
              <a:t>случаях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Яндекс-метрика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err="1"/>
              <a:t>Yandex.Metrica</a:t>
            </a:r>
            <a:r>
              <a:rPr lang="ru-RU" b="1" i="1" dirty="0"/>
              <a:t> </a:t>
            </a:r>
            <a:r>
              <a:rPr lang="ru-RU" b="1" i="1" dirty="0" err="1"/>
              <a:t>for</a:t>
            </a:r>
            <a:r>
              <a:rPr lang="ru-RU" b="1" i="1" dirty="0"/>
              <a:t> </a:t>
            </a:r>
            <a:r>
              <a:rPr lang="ru-RU" b="1" i="1" dirty="0" err="1"/>
              <a:t>Apps</a:t>
            </a:r>
            <a:r>
              <a:rPr lang="ru-RU" dirty="0"/>
              <a:t> — набор библиотек для сбора статистики использования мобильного </a:t>
            </a:r>
            <a:r>
              <a:rPr lang="ru-RU" dirty="0" smtClean="0"/>
              <a:t>приложения</a:t>
            </a:r>
          </a:p>
          <a:p>
            <a:r>
              <a:rPr lang="ru-RU" dirty="0" smtClean="0"/>
              <a:t>Показывает </a:t>
            </a:r>
            <a:r>
              <a:rPr lang="ru-RU" dirty="0"/>
              <a:t>актуальную статистику об использовании </a:t>
            </a:r>
            <a:r>
              <a:rPr lang="ru-RU" dirty="0" smtClean="0"/>
              <a:t>приложения</a:t>
            </a:r>
          </a:p>
          <a:p>
            <a:r>
              <a:rPr lang="ru-RU" dirty="0" smtClean="0"/>
              <a:t>Сервис </a:t>
            </a:r>
            <a:r>
              <a:rPr lang="ru-RU" dirty="0"/>
              <a:t>позволяет отвечать на вопросы об аудитории и выделять любые ее </a:t>
            </a:r>
            <a:r>
              <a:rPr lang="ru-RU" dirty="0" smtClean="0"/>
              <a:t>сегменты</a:t>
            </a:r>
          </a:p>
          <a:p>
            <a:r>
              <a:rPr lang="ru-RU" dirty="0" smtClean="0"/>
              <a:t>Инструменты </a:t>
            </a:r>
            <a:r>
              <a:rPr lang="ru-RU" dirty="0"/>
              <a:t>помогают понять, как люди пользуются </a:t>
            </a:r>
            <a:r>
              <a:rPr lang="ru-RU" dirty="0" smtClean="0"/>
              <a:t>приложением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Рисунок 5" descr="http://api.yandex.ru/metrica-mobile-sdk/metrika-mobile-promo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71" y="476672"/>
            <a:ext cx="1466215" cy="948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Яндекс-метрика.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16832"/>
            <a:ext cx="7471692" cy="4124531"/>
          </a:xfrm>
        </p:spPr>
        <p:txBody>
          <a:bodyPr/>
          <a:lstStyle/>
          <a:p>
            <a:pPr lvl="0"/>
            <a:r>
              <a:rPr lang="ru-RU" sz="1800" dirty="0"/>
              <a:t>информация об </a:t>
            </a:r>
            <a:r>
              <a:rPr lang="ru-RU" sz="1800" dirty="0" smtClean="0"/>
              <a:t>устройстве</a:t>
            </a:r>
            <a:endParaRPr lang="ru-RU" sz="1800" dirty="0"/>
          </a:p>
          <a:p>
            <a:pPr lvl="0"/>
            <a:r>
              <a:rPr lang="ru-RU" sz="1800" dirty="0"/>
              <a:t>информация о </a:t>
            </a:r>
            <a:r>
              <a:rPr lang="ru-RU" sz="1800" dirty="0" smtClean="0"/>
              <a:t>сессиях</a:t>
            </a:r>
            <a:endParaRPr lang="ru-RU" sz="1800" dirty="0"/>
          </a:p>
          <a:p>
            <a:pPr lvl="0"/>
            <a:r>
              <a:rPr lang="ru-RU" sz="1800" dirty="0" smtClean="0"/>
              <a:t>информация </a:t>
            </a:r>
            <a:r>
              <a:rPr lang="ru-RU" sz="1800" dirty="0"/>
              <a:t>об источнике перехода пользователя на страницу скачивания </a:t>
            </a:r>
            <a:r>
              <a:rPr lang="ru-RU" sz="1800" dirty="0" smtClean="0"/>
              <a:t>приложения</a:t>
            </a:r>
            <a:endParaRPr lang="ru-RU" sz="1800" dirty="0"/>
          </a:p>
          <a:p>
            <a:pPr lvl="0"/>
            <a:r>
              <a:rPr lang="ru-RU" sz="1800" dirty="0"/>
              <a:t>действия, выполненные пользователем в </a:t>
            </a:r>
            <a:r>
              <a:rPr lang="ru-RU" sz="1800" dirty="0" smtClean="0"/>
              <a:t>приложении</a:t>
            </a:r>
            <a:endParaRPr lang="ru-RU" sz="1800" dirty="0"/>
          </a:p>
          <a:p>
            <a:pPr lvl="0"/>
            <a:r>
              <a:rPr lang="ru-RU" sz="1800" dirty="0"/>
              <a:t>местоположение </a:t>
            </a:r>
            <a:r>
              <a:rPr lang="ru-RU" sz="1800" dirty="0" smtClean="0"/>
              <a:t>пользователя</a:t>
            </a:r>
            <a:endParaRPr lang="ru-RU" sz="1800" dirty="0"/>
          </a:p>
          <a:p>
            <a:pPr lvl="0"/>
            <a:r>
              <a:rPr lang="ru-RU" sz="1800" dirty="0"/>
              <a:t>ошибки, возникающие во время использования </a:t>
            </a:r>
            <a:r>
              <a:rPr lang="ru-RU" sz="1800" dirty="0" smtClean="0"/>
              <a:t>приложения</a:t>
            </a:r>
            <a:endParaRPr lang="ru-RU" sz="1800" dirty="0"/>
          </a:p>
          <a:p>
            <a:pPr lvl="0"/>
            <a:r>
              <a:rPr lang="ru-RU" sz="1800" dirty="0"/>
              <a:t>собственные </a:t>
            </a:r>
            <a:r>
              <a:rPr lang="ru-RU" sz="1800" dirty="0" smtClean="0"/>
              <a:t>события</a:t>
            </a:r>
            <a:endParaRPr lang="ru-RU" sz="1800" dirty="0"/>
          </a:p>
          <a:p>
            <a:pPr lvl="0"/>
            <a:r>
              <a:rPr lang="ru-RU" sz="1800" dirty="0"/>
              <a:t>другие </a:t>
            </a:r>
            <a:r>
              <a:rPr lang="ru-RU" sz="1800" dirty="0" smtClean="0"/>
              <a:t>данные</a:t>
            </a:r>
            <a:endParaRPr lang="ru-RU" sz="18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Рисунок 5" descr="http://api.yandex.ru/metrica-mobile-sdk/metrika-mobile-promo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184" y="332656"/>
            <a:ext cx="1466215" cy="948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SDK for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5"/>
            <a:ext cx="2522241" cy="4233082"/>
          </a:xfrm>
        </p:spPr>
        <p:txBody>
          <a:bodyPr anchor="t"/>
          <a:lstStyle/>
          <a:p>
            <a:pPr marL="0" indent="0" algn="l">
              <a:buNone/>
            </a:pPr>
            <a:r>
              <a:rPr lang="ru-RU" dirty="0" smtClean="0"/>
              <a:t>Возможности:</a:t>
            </a:r>
          </a:p>
          <a:p>
            <a:pPr algn="l">
              <a:lnSpc>
                <a:spcPct val="100000"/>
              </a:lnSpc>
            </a:pPr>
            <a:r>
              <a:rPr lang="ru-RU" dirty="0" smtClean="0"/>
              <a:t>писать </a:t>
            </a:r>
            <a:r>
              <a:rPr lang="ru-RU" dirty="0"/>
              <a:t>сообщения на </a:t>
            </a:r>
            <a:r>
              <a:rPr lang="ru-RU" dirty="0" smtClean="0"/>
              <a:t>стену</a:t>
            </a:r>
          </a:p>
          <a:p>
            <a:pPr algn="l">
              <a:lnSpc>
                <a:spcPct val="100000"/>
              </a:lnSpc>
            </a:pPr>
            <a:r>
              <a:rPr lang="ru-RU" dirty="0" smtClean="0"/>
              <a:t>читать </a:t>
            </a:r>
            <a:r>
              <a:rPr lang="ru-RU" dirty="0"/>
              <a:t>и менять </a:t>
            </a:r>
            <a:r>
              <a:rPr lang="ru-RU" dirty="0" smtClean="0"/>
              <a:t>статусы</a:t>
            </a:r>
          </a:p>
          <a:p>
            <a:pPr algn="l">
              <a:lnSpc>
                <a:spcPct val="100000"/>
              </a:lnSpc>
            </a:pPr>
            <a:r>
              <a:rPr lang="ru-RU" dirty="0" smtClean="0"/>
              <a:t>смотреть </a:t>
            </a:r>
            <a:r>
              <a:rPr lang="ru-RU" dirty="0"/>
              <a:t>ленту </a:t>
            </a:r>
            <a:r>
              <a:rPr lang="ru-RU" dirty="0" smtClean="0"/>
              <a:t>друзей</a:t>
            </a:r>
          </a:p>
          <a:p>
            <a:pPr algn="l">
              <a:lnSpc>
                <a:spcPct val="100000"/>
              </a:lnSpc>
            </a:pPr>
            <a:r>
              <a:rPr lang="ru-RU" dirty="0" smtClean="0"/>
              <a:t>многое другое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Рисунок 6" descr="https://fbcdn-dragon-a.akamaihd.net/hphotos-ak-ash3/t39.2178/851581_330219157107655_1453716895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36853"/>
            <a:ext cx="3956050" cy="3812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ru-RU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algn="l"/>
            <a:r>
              <a:rPr lang="ru-RU" dirty="0" smtClean="0"/>
              <a:t>Библиотеки</a:t>
            </a:r>
            <a:endParaRPr lang="ru-RU" dirty="0"/>
          </a:p>
          <a:p>
            <a:pPr algn="l"/>
            <a:r>
              <a:rPr lang="ru-RU" dirty="0" smtClean="0"/>
              <a:t>Обзор </a:t>
            </a:r>
            <a:r>
              <a:rPr lang="ru-RU" dirty="0"/>
              <a:t>популярных библиотек</a:t>
            </a:r>
          </a:p>
          <a:p>
            <a:pPr algn="l"/>
            <a:r>
              <a:rPr lang="ru-RU" dirty="0" smtClean="0"/>
              <a:t>Безопасность </a:t>
            </a:r>
            <a:r>
              <a:rPr lang="ru-RU" dirty="0"/>
              <a:t>использования подключаемых библиотек</a:t>
            </a:r>
          </a:p>
          <a:p>
            <a:pPr eaLnBrk="1" hangingPunct="1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6. Тема "Использование библиотек"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 smtClean="0"/>
              <a:t>Различные </a:t>
            </a:r>
            <a:r>
              <a:rPr lang="ru-RU" dirty="0"/>
              <a:t>библиотеки, предоставляющие дополнительные </a:t>
            </a:r>
            <a:r>
              <a:rPr lang="ru-RU" dirty="0" smtClean="0"/>
              <a:t>возможности:</a:t>
            </a:r>
          </a:p>
          <a:p>
            <a:r>
              <a:rPr lang="ru-RU" dirty="0" smtClean="0"/>
              <a:t>Работа с изображениями</a:t>
            </a:r>
          </a:p>
          <a:p>
            <a:r>
              <a:rPr lang="ru-RU" dirty="0" smtClean="0"/>
              <a:t>Работа с картами</a:t>
            </a:r>
          </a:p>
          <a:p>
            <a:r>
              <a:rPr lang="ru-RU" dirty="0" err="1" smtClean="0"/>
              <a:t>Парсинг</a:t>
            </a:r>
            <a:r>
              <a:rPr lang="ru-RU" dirty="0" smtClean="0"/>
              <a:t> </a:t>
            </a:r>
            <a:r>
              <a:rPr lang="en-US" dirty="0" smtClean="0"/>
              <a:t>HTML-</a:t>
            </a:r>
            <a:r>
              <a:rPr lang="ru-RU" dirty="0" smtClean="0"/>
              <a:t>страниц</a:t>
            </a:r>
          </a:p>
          <a:p>
            <a:r>
              <a:rPr lang="ru-RU" dirty="0" smtClean="0"/>
              <a:t>Построение графиков</a:t>
            </a:r>
          </a:p>
          <a:p>
            <a:r>
              <a:rPr lang="ru-RU" dirty="0" smtClean="0"/>
              <a:t>Многое, многое другое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Image Loader for Android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ru-RU" dirty="0" smtClean="0"/>
              <a:t>Работа с изображениями:</a:t>
            </a:r>
          </a:p>
          <a:p>
            <a:pPr lvl="0" algn="l"/>
            <a:r>
              <a:rPr lang="ru-RU" dirty="0" smtClean="0"/>
              <a:t>Многопоточная </a:t>
            </a:r>
            <a:r>
              <a:rPr lang="ru-RU" dirty="0"/>
              <a:t>загрузка </a:t>
            </a:r>
            <a:r>
              <a:rPr lang="ru-RU" dirty="0" smtClean="0"/>
              <a:t>изображений</a:t>
            </a:r>
            <a:endParaRPr lang="ru-RU" dirty="0"/>
          </a:p>
          <a:p>
            <a:pPr lvl="0" algn="l"/>
            <a:r>
              <a:rPr lang="ru-RU" dirty="0"/>
              <a:t>Широкие возможности настройки и </a:t>
            </a:r>
            <a:r>
              <a:rPr lang="ru-RU" dirty="0" smtClean="0"/>
              <a:t>конфигурирования</a:t>
            </a:r>
            <a:endParaRPr lang="ru-RU" dirty="0"/>
          </a:p>
          <a:p>
            <a:pPr lvl="0" algn="l"/>
            <a:r>
              <a:rPr lang="ru-RU" dirty="0"/>
              <a:t>Кеширование загруженных изображений как в оперативной памяти, так и на </a:t>
            </a:r>
            <a:r>
              <a:rPr lang="ru-RU" dirty="0" smtClean="0"/>
              <a:t>карте</a:t>
            </a:r>
            <a:endParaRPr lang="ru-RU" dirty="0"/>
          </a:p>
          <a:p>
            <a:pPr lvl="0" algn="l"/>
            <a:r>
              <a:rPr lang="ru-RU" dirty="0"/>
              <a:t>Поддержка </a:t>
            </a:r>
            <a:r>
              <a:rPr lang="ru-RU" dirty="0" err="1" smtClean="0"/>
              <a:t>виджетов</a:t>
            </a:r>
            <a:endParaRPr lang="ru-RU" dirty="0"/>
          </a:p>
          <a:p>
            <a:pPr lvl="0" algn="l"/>
            <a:r>
              <a:rPr lang="en-US" dirty="0" smtClean="0"/>
              <a:t>Android </a:t>
            </a:r>
            <a:r>
              <a:rPr lang="ru-RU" dirty="0"/>
              <a:t>2.0 и </a:t>
            </a:r>
            <a:r>
              <a:rPr lang="ru-RU" dirty="0" smtClean="0"/>
              <a:t>выше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Image Loader for Android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Рисунок 5" descr="Screensho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660913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7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jsoup</a:t>
            </a:r>
            <a:r>
              <a:rPr lang="ru-RU" dirty="0"/>
              <a:t>: </a:t>
            </a:r>
            <a:r>
              <a:rPr lang="ru-RU" dirty="0" err="1"/>
              <a:t>Java</a:t>
            </a:r>
            <a:r>
              <a:rPr lang="ru-RU" dirty="0"/>
              <a:t> HTML </a:t>
            </a:r>
            <a:r>
              <a:rPr lang="ru-RU" dirty="0" err="1"/>
              <a:t>Parser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редназначена </a:t>
            </a:r>
            <a:r>
              <a:rPr lang="ru-RU" dirty="0"/>
              <a:t>для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/>
              <a:t>HTML</a:t>
            </a:r>
            <a:r>
              <a:rPr lang="ru-RU" dirty="0"/>
              <a:t>-страниц. </a:t>
            </a:r>
            <a:endParaRPr lang="ru-RU" dirty="0" smtClean="0"/>
          </a:p>
          <a:p>
            <a:pPr lvl="0" algn="l"/>
            <a:r>
              <a:rPr lang="ru-RU" dirty="0" smtClean="0"/>
              <a:t>Может принимать в качестве параметра URL, файл или строку</a:t>
            </a:r>
          </a:p>
          <a:p>
            <a:pPr lvl="0" algn="l"/>
            <a:r>
              <a:rPr lang="ru-RU" dirty="0" smtClean="0"/>
              <a:t>Находит </a:t>
            </a:r>
            <a:r>
              <a:rPr lang="ru-RU" dirty="0"/>
              <a:t>и извлекает данные, используя </a:t>
            </a:r>
            <a:r>
              <a:rPr lang="en-US" dirty="0"/>
              <a:t>DOM</a:t>
            </a:r>
            <a:r>
              <a:rPr lang="ru-RU" dirty="0"/>
              <a:t> и селекторы </a:t>
            </a:r>
            <a:r>
              <a:rPr lang="en-US" dirty="0" smtClean="0"/>
              <a:t>CSS</a:t>
            </a:r>
            <a:endParaRPr lang="ru-RU" dirty="0"/>
          </a:p>
          <a:p>
            <a:pPr lvl="0" algn="l"/>
            <a:r>
              <a:rPr lang="ru-RU" dirty="0"/>
              <a:t>Позволяет манипулировать </a:t>
            </a:r>
            <a:r>
              <a:rPr lang="en-US" dirty="0"/>
              <a:t>HTML</a:t>
            </a:r>
            <a:r>
              <a:rPr lang="ru-RU" dirty="0"/>
              <a:t>-элементами, атрибутами и </a:t>
            </a:r>
            <a:r>
              <a:rPr lang="ru-RU" dirty="0" smtClean="0"/>
              <a:t>текстом</a:t>
            </a:r>
            <a:endParaRPr lang="ru-RU" dirty="0"/>
          </a:p>
          <a:p>
            <a:pPr lvl="0" algn="l"/>
            <a:r>
              <a:rPr lang="ru-RU" dirty="0"/>
              <a:t>Выводит чистый </a:t>
            </a:r>
            <a:r>
              <a:rPr lang="en-US" dirty="0" smtClean="0"/>
              <a:t>HTML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Holo</a:t>
            </a:r>
            <a:r>
              <a:rPr lang="ru-RU" dirty="0"/>
              <a:t> </a:t>
            </a:r>
            <a:r>
              <a:rPr lang="ru-RU" dirty="0" err="1"/>
              <a:t>ColorPicker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Выбор цвета </a:t>
            </a:r>
            <a:r>
              <a:rPr lang="ru-RU" dirty="0"/>
              <a:t>с использованием цветового </a:t>
            </a:r>
            <a:r>
              <a:rPr lang="ru-RU" dirty="0" smtClean="0"/>
              <a:t>колеса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31" y="1979950"/>
            <a:ext cx="2231390" cy="38728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79950"/>
            <a:ext cx="2236470" cy="38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MapNavigator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4"/>
            <a:ext cx="3098305" cy="4541189"/>
          </a:xfrm>
        </p:spPr>
        <p:txBody>
          <a:bodyPr/>
          <a:lstStyle/>
          <a:p>
            <a:pPr algn="l"/>
            <a:r>
              <a:rPr lang="ru-RU" dirty="0"/>
              <a:t>Р</a:t>
            </a:r>
            <a:r>
              <a:rPr lang="ru-RU" dirty="0" smtClean="0"/>
              <a:t>абота </a:t>
            </a:r>
            <a:r>
              <a:rPr lang="ru-RU" dirty="0"/>
              <a:t>с картами </a:t>
            </a:r>
            <a:r>
              <a:rPr lang="en-US" dirty="0"/>
              <a:t>Google </a:t>
            </a:r>
            <a:r>
              <a:rPr lang="en-US" dirty="0" smtClean="0"/>
              <a:t>Maps</a:t>
            </a:r>
            <a:endParaRPr lang="ru-RU" dirty="0" smtClean="0"/>
          </a:p>
          <a:p>
            <a:pPr algn="l"/>
            <a:r>
              <a:rPr lang="ru-RU" dirty="0" smtClean="0"/>
              <a:t>Позволяет </a:t>
            </a:r>
            <a:r>
              <a:rPr lang="ru-RU" dirty="0"/>
              <a:t>определять направления и отображать маршрут на </a:t>
            </a:r>
            <a:r>
              <a:rPr lang="ru-RU" dirty="0" smtClean="0"/>
              <a:t>карте</a:t>
            </a:r>
          </a:p>
          <a:p>
            <a:pPr algn="l"/>
            <a:r>
              <a:rPr lang="ru-RU" dirty="0" smtClean="0"/>
              <a:t>Работает </a:t>
            </a:r>
            <a:r>
              <a:rPr lang="ru-RU" dirty="0"/>
              <a:t>только с </a:t>
            </a:r>
            <a:r>
              <a:rPr lang="en-US" dirty="0"/>
              <a:t>Google Maps v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Рисунок 5" descr="ScreenSho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80728"/>
            <a:ext cx="3168352" cy="5033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8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AChartEngine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4"/>
            <a:ext cx="3602361" cy="4541189"/>
          </a:xfrm>
        </p:spPr>
        <p:txBody>
          <a:bodyPr/>
          <a:lstStyle/>
          <a:p>
            <a:pPr lvl="0" algn="l"/>
            <a:r>
              <a:rPr lang="ru-RU" sz="1800" dirty="0" smtClean="0"/>
              <a:t>Линии </a:t>
            </a:r>
            <a:r>
              <a:rPr lang="ru-RU" sz="1800" dirty="0"/>
              <a:t>графиков </a:t>
            </a:r>
            <a:r>
              <a:rPr lang="ru-RU" sz="1800" dirty="0" smtClean="0"/>
              <a:t>функций</a:t>
            </a:r>
            <a:endParaRPr lang="ru-RU" sz="1800" dirty="0"/>
          </a:p>
          <a:p>
            <a:pPr lvl="0" algn="l"/>
            <a:r>
              <a:rPr lang="ru-RU" sz="1800" dirty="0"/>
              <a:t>Поточечные </a:t>
            </a:r>
            <a:r>
              <a:rPr lang="ru-RU" sz="1800" dirty="0" smtClean="0"/>
              <a:t>графики</a:t>
            </a:r>
            <a:endParaRPr lang="ru-RU" sz="1800" dirty="0"/>
          </a:p>
          <a:p>
            <a:pPr lvl="0" algn="l"/>
            <a:r>
              <a:rPr lang="ru-RU" sz="1800" dirty="0" smtClean="0"/>
              <a:t>Гистограммы</a:t>
            </a:r>
            <a:endParaRPr lang="ru-RU" sz="1800" dirty="0"/>
          </a:p>
          <a:p>
            <a:pPr lvl="0" algn="l"/>
            <a:r>
              <a:rPr lang="ru-RU" sz="1800" dirty="0"/>
              <a:t>Круговые </a:t>
            </a:r>
            <a:r>
              <a:rPr lang="ru-RU" sz="1800" dirty="0" smtClean="0"/>
              <a:t>диаграммы</a:t>
            </a:r>
            <a:endParaRPr lang="ru-RU" sz="1800" dirty="0"/>
          </a:p>
          <a:p>
            <a:pPr lvl="0" algn="l"/>
            <a:r>
              <a:rPr lang="ru-RU" sz="1800" dirty="0"/>
              <a:t>Пузырьковые </a:t>
            </a:r>
            <a:r>
              <a:rPr lang="ru-RU" sz="1800" dirty="0" smtClean="0"/>
              <a:t>диаграммы</a:t>
            </a:r>
            <a:endParaRPr lang="ru-RU" sz="1800" dirty="0"/>
          </a:p>
          <a:p>
            <a:pPr lvl="0" algn="l"/>
            <a:r>
              <a:rPr lang="ru-RU" sz="1800" dirty="0"/>
              <a:t>Комбинированные </a:t>
            </a:r>
            <a:r>
              <a:rPr lang="ru-RU" sz="1800" dirty="0" smtClean="0"/>
              <a:t>диаграммы</a:t>
            </a:r>
            <a:endParaRPr lang="ru-RU" sz="1800" dirty="0"/>
          </a:p>
          <a:p>
            <a:pPr lvl="0" algn="l"/>
            <a:r>
              <a:rPr lang="ru-RU" sz="1800" dirty="0"/>
              <a:t>Другие виды диаграмм и </a:t>
            </a:r>
            <a:r>
              <a:rPr lang="ru-RU" sz="1800" dirty="0" smtClean="0"/>
              <a:t>графиков</a:t>
            </a:r>
            <a:endParaRPr lang="ru-RU" sz="18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Рисунок 5" descr="http://www.achartengine.org/dimages/average_tempera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2303"/>
            <a:ext cx="2504440" cy="376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://www.achartengine.org/dimages/sales_line_and_area_char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2515870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использования подключаемых </a:t>
            </a:r>
            <a:r>
              <a:rPr lang="ru-RU" dirty="0" smtClean="0"/>
              <a:t>библиотек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Будьте осторожны!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00174"/>
            <a:ext cx="8496944" cy="4541189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</a:rPr>
              <a:t>Библиотека </a:t>
            </a:r>
            <a:r>
              <a:rPr lang="ru-RU" sz="3600" b="1" dirty="0">
                <a:solidFill>
                  <a:srgbClr val="FF0000"/>
                </a:solidFill>
              </a:rPr>
              <a:t>может содержать возможности, которые могут использоваться злоумышленниками в преступных </a:t>
            </a:r>
            <a:r>
              <a:rPr lang="ru-RU" sz="3600" b="1" dirty="0" smtClean="0">
                <a:solidFill>
                  <a:srgbClr val="FF0000"/>
                </a:solidFill>
              </a:rPr>
              <a:t>целях!</a:t>
            </a:r>
            <a:endParaRPr lang="ru-RU" sz="3600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(октябрь 2013)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Популярная библиотека для отображения рекламы:</a:t>
            </a:r>
          </a:p>
          <a:p>
            <a:pPr algn="l"/>
            <a:r>
              <a:rPr lang="ru-RU" dirty="0" smtClean="0"/>
              <a:t>Запуск </a:t>
            </a:r>
            <a:r>
              <a:rPr lang="ru-RU" dirty="0"/>
              <a:t>на устройстве </a:t>
            </a:r>
            <a:r>
              <a:rPr lang="ru-RU" dirty="0" smtClean="0"/>
              <a:t>произвольного кода</a:t>
            </a:r>
          </a:p>
          <a:p>
            <a:pPr algn="l"/>
            <a:r>
              <a:rPr lang="ru-RU" dirty="0" smtClean="0"/>
              <a:t>Извлекать </a:t>
            </a:r>
            <a:r>
              <a:rPr lang="ru-RU" dirty="0"/>
              <a:t>текстовые сообщения, список контактов и </a:t>
            </a:r>
            <a:r>
              <a:rPr lang="ru-RU" dirty="0" smtClean="0"/>
              <a:t>вызовов</a:t>
            </a:r>
          </a:p>
          <a:p>
            <a:pPr algn="l"/>
            <a:r>
              <a:rPr lang="ru-RU" dirty="0" smtClean="0"/>
              <a:t>Передавать </a:t>
            </a:r>
            <a:r>
              <a:rPr lang="ru-RU" dirty="0"/>
              <a:t>секретную информацию </a:t>
            </a:r>
            <a:r>
              <a:rPr lang="ru-RU" dirty="0" smtClean="0"/>
              <a:t>в </a:t>
            </a:r>
            <a:r>
              <a:rPr lang="ru-RU" dirty="0"/>
              <a:t>виде простого текста по протоколу </a:t>
            </a:r>
            <a:r>
              <a:rPr lang="en-US" dirty="0" smtClean="0"/>
              <a:t>HTTP</a:t>
            </a:r>
            <a:endParaRPr lang="ru-RU" dirty="0" smtClean="0"/>
          </a:p>
          <a:p>
            <a:pPr algn="l"/>
            <a:r>
              <a:rPr lang="ru-RU" dirty="0" smtClean="0"/>
              <a:t>Использовать </a:t>
            </a:r>
            <a:r>
              <a:rPr lang="ru-RU" dirty="0"/>
              <a:t>камеру без ведома </a:t>
            </a:r>
            <a:r>
              <a:rPr lang="ru-RU" dirty="0" smtClean="0"/>
              <a:t>пользователя</a:t>
            </a:r>
          </a:p>
          <a:p>
            <a:pPr algn="l"/>
            <a:r>
              <a:rPr lang="ru-RU" dirty="0" smtClean="0"/>
              <a:t>Запускать </a:t>
            </a:r>
            <a:r>
              <a:rPr lang="ru-RU" dirty="0"/>
              <a:t>вредоносные </a:t>
            </a:r>
            <a:r>
              <a:rPr lang="en-US" dirty="0"/>
              <a:t>java</a:t>
            </a:r>
            <a:r>
              <a:rPr lang="ru-RU" dirty="0"/>
              <a:t>-скрипты.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050" name="Picture 2" descr="FireEye Zero-Day Exploit &amp; Advanced Persistent Threat Protection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0482"/>
            <a:ext cx="22288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ru-RU" dirty="0"/>
              <a:t>Не использовать скомпрометированные </a:t>
            </a:r>
            <a:r>
              <a:rPr lang="ru-RU" dirty="0" smtClean="0"/>
              <a:t>библиотеки! </a:t>
            </a:r>
          </a:p>
          <a:p>
            <a:pPr lvl="0" algn="l"/>
            <a:r>
              <a:rPr lang="ru-RU" dirty="0" smtClean="0"/>
              <a:t>Если </a:t>
            </a:r>
            <a:r>
              <a:rPr lang="ru-RU" dirty="0"/>
              <a:t>о какой-то библиотеке появляются сведения, что она может содержать вредоносный код, следует отказаться от ее использования в новых проектах и по возможности пересмотреть ее применение в уже </a:t>
            </a:r>
            <a:r>
              <a:rPr lang="ru-RU" dirty="0" smtClean="0"/>
              <a:t>существующих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ru-RU" dirty="0" smtClean="0"/>
              <a:t>С </a:t>
            </a:r>
            <a:r>
              <a:rPr lang="ru-RU" dirty="0"/>
              <a:t>осторожностью использовать библиотеки из сомнительных </a:t>
            </a:r>
            <a:r>
              <a:rPr lang="ru-RU" dirty="0" smtClean="0"/>
              <a:t>источников</a:t>
            </a:r>
            <a:endParaRPr lang="ru-RU" dirty="0"/>
          </a:p>
          <a:p>
            <a:pPr lvl="0" algn="l"/>
            <a:r>
              <a:rPr lang="ru-RU" dirty="0"/>
              <a:t>Обязательно ознакомиться с форумами и сайтами, где могут обсуждаться </a:t>
            </a:r>
            <a:r>
              <a:rPr lang="ru-RU" dirty="0" smtClean="0"/>
              <a:t>библиотеки </a:t>
            </a:r>
          </a:p>
          <a:p>
            <a:pPr lvl="0" algn="l"/>
            <a:r>
              <a:rPr lang="ru-RU" dirty="0" smtClean="0"/>
              <a:t>По </a:t>
            </a:r>
            <a:r>
              <a:rPr lang="ru-RU" dirty="0"/>
              <a:t>возможности просмотреть </a:t>
            </a:r>
            <a:r>
              <a:rPr lang="ru-RU" dirty="0" smtClean="0"/>
              <a:t>исходники</a:t>
            </a:r>
            <a:endParaRPr lang="ru-RU" dirty="0"/>
          </a:p>
          <a:p>
            <a:pPr lvl="0" algn="l"/>
            <a:r>
              <a:rPr lang="ru-RU" dirty="0"/>
              <a:t>Применять другие правила информационной безопасности, которые могут иметь значение в каждом конкретном </a:t>
            </a:r>
            <a:r>
              <a:rPr lang="ru-RU" dirty="0" smtClean="0"/>
              <a:t>случае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r>
              <a:rPr lang="ru-RU" dirty="0" smtClean="0"/>
              <a:t>Список дополнительных источников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7778824" cy="4541837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ru-RU" sz="1400" dirty="0"/>
              <a:t>Сайт Александра Климова. Библиотеки </a:t>
            </a:r>
            <a:r>
              <a:rPr lang="ru-RU" sz="1400" u="sng" dirty="0">
                <a:hlinkClick r:id="rId2"/>
              </a:rPr>
              <a:t>http://developer.alexanderklimov.ru/android/library/</a:t>
            </a:r>
            <a:r>
              <a:rPr lang="ru-RU" sz="1400" dirty="0"/>
              <a:t> </a:t>
            </a:r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Android Support Library </a:t>
            </a:r>
            <a:r>
              <a:rPr lang="en-US" sz="1400" u="sng" dirty="0">
                <a:hlinkClick r:id="rId3"/>
              </a:rPr>
              <a:t>http://developer.android.com/tools/support-library/index.html#overview</a:t>
            </a:r>
            <a:r>
              <a:rPr lang="en-US" sz="1400" dirty="0"/>
              <a:t> </a:t>
            </a:r>
            <a:endParaRPr lang="ru-RU" sz="1400" dirty="0"/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ru-RU" sz="1400" dirty="0"/>
              <a:t>Библиотека </a:t>
            </a:r>
            <a:r>
              <a:rPr lang="en-US" sz="1400" dirty="0" err="1"/>
              <a:t>NineOldAndroids</a:t>
            </a:r>
            <a:r>
              <a:rPr lang="en-US" sz="1400" dirty="0"/>
              <a:t> </a:t>
            </a:r>
            <a:r>
              <a:rPr lang="en-US" sz="1400" u="sng" dirty="0">
                <a:hlinkClick r:id="rId4"/>
              </a:rPr>
              <a:t>http://nineoldandroids.com/</a:t>
            </a:r>
            <a:r>
              <a:rPr lang="ru-RU" sz="1400" dirty="0"/>
              <a:t> </a:t>
            </a:r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ru-RU" sz="1400" dirty="0"/>
              <a:t>Библиотека </a:t>
            </a:r>
            <a:r>
              <a:rPr lang="en-US" sz="1400" dirty="0" err="1"/>
              <a:t>ActionBarSherlock</a:t>
            </a:r>
            <a:r>
              <a:rPr lang="en-US" sz="1400" dirty="0"/>
              <a:t> </a:t>
            </a:r>
            <a:r>
              <a:rPr lang="en-US" sz="1400" u="sng" dirty="0">
                <a:hlinkClick r:id="rId5"/>
              </a:rPr>
              <a:t>http://actionbarsherlock.com/</a:t>
            </a:r>
            <a:r>
              <a:rPr lang="ru-RU" sz="1400" dirty="0"/>
              <a:t> </a:t>
            </a:r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ru-RU" sz="1400" dirty="0"/>
              <a:t>Библиотека Яндекс-метрика </a:t>
            </a:r>
            <a:r>
              <a:rPr lang="en-US" sz="1400" u="sng" dirty="0">
                <a:hlinkClick r:id="rId6"/>
              </a:rPr>
              <a:t>http</a:t>
            </a:r>
            <a:r>
              <a:rPr lang="ru-RU" sz="1400" u="sng" dirty="0">
                <a:hlinkClick r:id="rId6"/>
              </a:rPr>
              <a:t>://</a:t>
            </a:r>
            <a:r>
              <a:rPr lang="en-US" sz="1400" u="sng" dirty="0" err="1">
                <a:hlinkClick r:id="rId6"/>
              </a:rPr>
              <a:t>api</a:t>
            </a:r>
            <a:r>
              <a:rPr lang="ru-RU" sz="1400" u="sng" dirty="0">
                <a:hlinkClick r:id="rId6"/>
              </a:rPr>
              <a:t>.</a:t>
            </a:r>
            <a:r>
              <a:rPr lang="en-US" sz="1400" u="sng" dirty="0" err="1">
                <a:hlinkClick r:id="rId6"/>
              </a:rPr>
              <a:t>yandex</a:t>
            </a:r>
            <a:r>
              <a:rPr lang="ru-RU" sz="1400" u="sng" dirty="0">
                <a:hlinkClick r:id="rId6"/>
              </a:rPr>
              <a:t>.</a:t>
            </a:r>
            <a:r>
              <a:rPr lang="en-US" sz="1400" u="sng" dirty="0" err="1">
                <a:hlinkClick r:id="rId6"/>
              </a:rPr>
              <a:t>ru</a:t>
            </a:r>
            <a:r>
              <a:rPr lang="ru-RU" sz="1400" u="sng" dirty="0">
                <a:hlinkClick r:id="rId6"/>
              </a:rPr>
              <a:t>/</a:t>
            </a:r>
            <a:r>
              <a:rPr lang="en-US" sz="1400" u="sng" dirty="0" err="1">
                <a:hlinkClick r:id="rId6"/>
              </a:rPr>
              <a:t>metrica</a:t>
            </a:r>
            <a:r>
              <a:rPr lang="ru-RU" sz="1400" u="sng" dirty="0">
                <a:hlinkClick r:id="rId6"/>
              </a:rPr>
              <a:t>-</a:t>
            </a:r>
            <a:r>
              <a:rPr lang="en-US" sz="1400" u="sng" dirty="0">
                <a:hlinkClick r:id="rId6"/>
              </a:rPr>
              <a:t>mobile</a:t>
            </a:r>
            <a:r>
              <a:rPr lang="ru-RU" sz="1400" u="sng" dirty="0">
                <a:hlinkClick r:id="rId6"/>
              </a:rPr>
              <a:t>-</a:t>
            </a:r>
            <a:r>
              <a:rPr lang="en-US" sz="1400" u="sng" dirty="0" err="1">
                <a:hlinkClick r:id="rId6"/>
              </a:rPr>
              <a:t>sdk</a:t>
            </a:r>
            <a:r>
              <a:rPr lang="ru-RU" sz="1400" u="sng" dirty="0">
                <a:hlinkClick r:id="rId6"/>
              </a:rPr>
              <a:t>/</a:t>
            </a:r>
            <a:r>
              <a:rPr lang="en-US" sz="1400" dirty="0"/>
              <a:t> </a:t>
            </a:r>
            <a:endParaRPr lang="ru-RU" sz="1400" dirty="0"/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Facebook SDK for Android </a:t>
            </a:r>
            <a:r>
              <a:rPr lang="en-US" sz="1400" u="sng" dirty="0">
                <a:hlinkClick r:id="rId7"/>
              </a:rPr>
              <a:t>https://developers.facebook.com/docs/android</a:t>
            </a:r>
            <a:r>
              <a:rPr lang="ru-RU" sz="1400" dirty="0"/>
              <a:t> </a:t>
            </a:r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Universal Image Loader for Android </a:t>
            </a:r>
            <a:r>
              <a:rPr lang="en-US" sz="1400" u="sng" dirty="0">
                <a:hlinkClick r:id="rId8"/>
              </a:rPr>
              <a:t>https://github.com/nostra13/Android-Universal-Image-Loader</a:t>
            </a:r>
            <a:r>
              <a:rPr lang="en-US" sz="1400" dirty="0"/>
              <a:t> </a:t>
            </a:r>
            <a:endParaRPr lang="ru-RU" sz="1400" dirty="0"/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jsoup</a:t>
            </a:r>
            <a:r>
              <a:rPr lang="en-US" sz="1400" dirty="0"/>
              <a:t>: Java HTML Parser </a:t>
            </a:r>
            <a:r>
              <a:rPr lang="en-US" sz="1400" u="sng" dirty="0">
                <a:hlinkClick r:id="rId9"/>
              </a:rPr>
              <a:t>http://jsoup.org/</a:t>
            </a:r>
            <a:r>
              <a:rPr lang="en-US" sz="1400" dirty="0"/>
              <a:t> </a:t>
            </a:r>
            <a:endParaRPr lang="ru-RU" sz="1400" dirty="0"/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Android </a:t>
            </a:r>
            <a:r>
              <a:rPr lang="en-US" sz="1400" dirty="0" err="1"/>
              <a:t>Holo</a:t>
            </a:r>
            <a:r>
              <a:rPr lang="en-US" sz="1400" dirty="0"/>
              <a:t> </a:t>
            </a:r>
            <a:r>
              <a:rPr lang="en-US" sz="1400" dirty="0" err="1"/>
              <a:t>ColorPicker</a:t>
            </a:r>
            <a:r>
              <a:rPr lang="en-US" sz="1400" dirty="0"/>
              <a:t> </a:t>
            </a:r>
            <a:r>
              <a:rPr lang="en-US" sz="1400" u="sng" dirty="0">
                <a:hlinkClick r:id="rId10"/>
              </a:rPr>
              <a:t>https://github.com/LarsWerkman/HoloColorPicker</a:t>
            </a:r>
            <a:r>
              <a:rPr lang="en-US" sz="1400" dirty="0"/>
              <a:t> </a:t>
            </a:r>
            <a:endParaRPr lang="ru-RU" sz="1400" dirty="0"/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MapNavigator</a:t>
            </a:r>
            <a:r>
              <a:rPr lang="en-US" sz="1400" dirty="0"/>
              <a:t> </a:t>
            </a:r>
            <a:r>
              <a:rPr lang="en-US" sz="1400" u="sng" dirty="0">
                <a:hlinkClick r:id="rId11"/>
              </a:rPr>
              <a:t>https://github.com/tyczj/MapNavigator</a:t>
            </a:r>
            <a:r>
              <a:rPr lang="en-US" sz="1400" dirty="0"/>
              <a:t> </a:t>
            </a:r>
            <a:endParaRPr lang="ru-RU" sz="1400" dirty="0"/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AChartEngine</a:t>
            </a:r>
            <a:r>
              <a:rPr lang="en-US" sz="1400" dirty="0"/>
              <a:t> </a:t>
            </a:r>
            <a:r>
              <a:rPr lang="en-US" sz="1400" u="sng" dirty="0">
                <a:hlinkClick r:id="rId12"/>
              </a:rPr>
              <a:t>http://code.google.com/p/achartengine/</a:t>
            </a:r>
            <a:r>
              <a:rPr lang="en-US" sz="1400" dirty="0"/>
              <a:t> </a:t>
            </a:r>
            <a:endParaRPr lang="ru-RU" sz="1400" dirty="0"/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ru-RU" sz="1400" dirty="0"/>
              <a:t>Обзор </a:t>
            </a:r>
            <a:r>
              <a:rPr lang="en-US" sz="1400" dirty="0"/>
              <a:t>Android-</a:t>
            </a:r>
            <a:r>
              <a:rPr lang="ru-RU" sz="1400" dirty="0"/>
              <a:t>библиотек </a:t>
            </a:r>
            <a:r>
              <a:rPr lang="en-US" sz="1400" u="sng" dirty="0">
                <a:hlinkClick r:id="rId13"/>
              </a:rPr>
              <a:t>http://www.androidviews.net/</a:t>
            </a:r>
            <a:r>
              <a:rPr lang="en-US" sz="1400" dirty="0"/>
              <a:t> </a:t>
            </a:r>
            <a:endParaRPr lang="ru-RU" sz="1400" dirty="0"/>
          </a:p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Ad </a:t>
            </a:r>
            <a:r>
              <a:rPr lang="en-US" sz="1400" dirty="0" err="1"/>
              <a:t>Vulna</a:t>
            </a:r>
            <a:r>
              <a:rPr lang="en-US" sz="1400" dirty="0"/>
              <a:t>: A </a:t>
            </a:r>
            <a:r>
              <a:rPr lang="en-US" sz="1400" dirty="0" err="1"/>
              <a:t>Vulnaggressive</a:t>
            </a:r>
            <a:r>
              <a:rPr lang="en-US" sz="1400" dirty="0"/>
              <a:t> (Vulnerable &amp; Aggressive) Adware Threatening Millions </a:t>
            </a:r>
            <a:r>
              <a:rPr lang="en-US" sz="1400" u="sng" dirty="0">
                <a:hlinkClick r:id="rId14"/>
              </a:rPr>
              <a:t>http://www.fireeye.com/blog/technical/2013/10/ad-vulna-a-vulnaggressive-vulnerable-aggressive-adware-threatening-millions.html</a:t>
            </a:r>
            <a:r>
              <a:rPr lang="en-US" sz="1400" dirty="0"/>
              <a:t> </a:t>
            </a:r>
            <a:endParaRPr lang="ru-RU" sz="1400" dirty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2048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D48D1-0DE7-46DD-B159-D503BE8DA95B}" type="slidenum">
              <a:rPr lang="en-US" smtClean="0">
                <a:solidFill>
                  <a:schemeClr val="accent1"/>
                </a:solidFill>
                <a:latin typeface="Trebuchet MS" panose="020B0603020202020204" pitchFamily="34" charset="0"/>
              </a:rPr>
              <a:pPr/>
              <a:t>32</a:t>
            </a:fld>
            <a:endParaRPr lang="en-US" smtClean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ru-RU" dirty="0" smtClean="0"/>
              <a:t>Библиотеки</a:t>
            </a:r>
            <a:endParaRPr lang="ru-RU" dirty="0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algn="l" eaLnBrk="1" hangingPunct="1"/>
            <a:r>
              <a:rPr lang="ru-RU" dirty="0"/>
              <a:t>Библиотека (от англ. </a:t>
            </a:r>
            <a:r>
              <a:rPr lang="ru-RU" dirty="0" err="1"/>
              <a:t>library</a:t>
            </a:r>
            <a:r>
              <a:rPr lang="ru-RU" dirty="0"/>
              <a:t>) в программировании — сборник подпрограмм или объектов, используемых для разработки программного обеспечения (ПО</a:t>
            </a:r>
            <a:r>
              <a:rPr lang="ru-RU" dirty="0" smtClean="0"/>
              <a:t>)</a:t>
            </a:r>
          </a:p>
          <a:p>
            <a:pPr algn="l" eaLnBrk="1" hangingPunct="1"/>
            <a:r>
              <a:rPr lang="ru-RU" dirty="0" smtClean="0"/>
              <a:t>Для </a:t>
            </a:r>
            <a:r>
              <a:rPr lang="ru-RU" dirty="0"/>
              <a:t>ОС </a:t>
            </a:r>
            <a:r>
              <a:rPr lang="en-US" dirty="0"/>
              <a:t>Android </a:t>
            </a:r>
            <a:r>
              <a:rPr lang="ru-RU" dirty="0"/>
              <a:t>существует большое количество подключаемых </a:t>
            </a:r>
            <a:r>
              <a:rPr lang="ru-RU" dirty="0" smtClean="0"/>
              <a:t>библиотек</a:t>
            </a:r>
          </a:p>
          <a:p>
            <a:pPr algn="l" eaLnBrk="1" hangingPunct="1"/>
            <a:r>
              <a:rPr lang="ru-RU" dirty="0" smtClean="0"/>
              <a:t>Их </a:t>
            </a:r>
            <a:r>
              <a:rPr lang="ru-RU" dirty="0"/>
              <a:t>можно классифицировать в зависимости от </a:t>
            </a:r>
            <a:r>
              <a:rPr lang="ru-RU" dirty="0" smtClean="0"/>
              <a:t>назначения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ru-RU" dirty="0"/>
              <a:t>Библиотеки </a:t>
            </a:r>
            <a:r>
              <a:rPr lang="ru-RU" dirty="0" smtClean="0"/>
              <a:t>совместимости</a:t>
            </a:r>
          </a:p>
          <a:p>
            <a:pPr lvl="0" algn="l"/>
            <a:r>
              <a:rPr lang="ru-RU" dirty="0" smtClean="0"/>
              <a:t>Библиотеки </a:t>
            </a:r>
            <a:r>
              <a:rPr lang="ru-RU" dirty="0"/>
              <a:t>специального </a:t>
            </a:r>
            <a:r>
              <a:rPr lang="ru-RU" dirty="0" smtClean="0"/>
              <a:t>назначения</a:t>
            </a:r>
          </a:p>
          <a:p>
            <a:pPr lvl="0" algn="l"/>
            <a:r>
              <a:rPr lang="ru-RU" dirty="0" smtClean="0"/>
              <a:t>Библиотеки</a:t>
            </a:r>
            <a:r>
              <a:rPr lang="ru-RU" dirty="0"/>
              <a:t>, предоставляющие дополнительные </a:t>
            </a:r>
            <a:r>
              <a:rPr lang="ru-RU" dirty="0" smtClean="0"/>
              <a:t>возможности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/>
              <a:t>Библиотеки могут поставляться как в собранном и уже готовом к использованию виде (</a:t>
            </a:r>
            <a:r>
              <a:rPr lang="en-US" dirty="0"/>
              <a:t>jar</a:t>
            </a:r>
            <a:r>
              <a:rPr lang="ru-RU" dirty="0"/>
              <a:t>-файлы), так и в </a:t>
            </a:r>
            <a:r>
              <a:rPr lang="ru-RU" dirty="0" smtClean="0"/>
              <a:t>исходниках</a:t>
            </a:r>
          </a:p>
          <a:p>
            <a:pPr algn="l"/>
            <a:r>
              <a:rPr lang="ru-RU" dirty="0" smtClean="0"/>
              <a:t>Для подключения библиотеки (</a:t>
            </a:r>
            <a:r>
              <a:rPr lang="ru-RU" dirty="0"/>
              <a:t>файл *.</a:t>
            </a:r>
            <a:r>
              <a:rPr lang="en-US" dirty="0"/>
              <a:t>jar</a:t>
            </a:r>
            <a:r>
              <a:rPr lang="ru-RU" dirty="0"/>
              <a:t>) </a:t>
            </a:r>
            <a:r>
              <a:rPr lang="ru-RU" dirty="0" smtClean="0"/>
              <a:t>достаточно </a:t>
            </a:r>
            <a:r>
              <a:rPr lang="ru-RU" dirty="0"/>
              <a:t>создать папку </a:t>
            </a:r>
            <a:r>
              <a:rPr lang="en-US" dirty="0"/>
              <a:t>libs</a:t>
            </a:r>
            <a:r>
              <a:rPr lang="ru-RU" dirty="0"/>
              <a:t> в проекте (на том же уровне, что и папки </a:t>
            </a:r>
            <a:r>
              <a:rPr lang="ru-RU" dirty="0" err="1"/>
              <a:t>src</a:t>
            </a:r>
            <a:r>
              <a:rPr lang="ru-RU" dirty="0"/>
              <a:t> и </a:t>
            </a:r>
            <a:r>
              <a:rPr lang="ru-RU" dirty="0" err="1"/>
              <a:t>res</a:t>
            </a:r>
            <a:r>
              <a:rPr lang="ru-RU" dirty="0"/>
              <a:t>) и копировать туда файл библиотеки (можно просто перетащить</a:t>
            </a:r>
            <a:r>
              <a:rPr lang="ru-RU" dirty="0" smtClean="0"/>
              <a:t>)</a:t>
            </a:r>
          </a:p>
          <a:p>
            <a:pPr algn="l"/>
            <a:r>
              <a:rPr lang="ru-RU" dirty="0" smtClean="0"/>
              <a:t>Дальше </a:t>
            </a:r>
            <a:r>
              <a:rPr lang="ru-RU" dirty="0"/>
              <a:t>необходимо добавить ее в проект через меню </a:t>
            </a:r>
            <a:r>
              <a:rPr lang="ru-RU" dirty="0" err="1"/>
              <a:t>Project</a:t>
            </a:r>
            <a:r>
              <a:rPr lang="ru-RU" dirty="0"/>
              <a:t> -&gt; </a:t>
            </a:r>
            <a:r>
              <a:rPr lang="ru-RU" dirty="0" err="1" smtClean="0"/>
              <a:t>Properties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4"/>
            <a:ext cx="4322441" cy="4541189"/>
          </a:xfrm>
        </p:spPr>
        <p:txBody>
          <a:bodyPr anchor="t"/>
          <a:lstStyle/>
          <a:p>
            <a:pPr algn="l"/>
            <a:r>
              <a:rPr lang="ru-RU" sz="1800" dirty="0" smtClean="0"/>
              <a:t>Если </a:t>
            </a:r>
            <a:r>
              <a:rPr lang="ru-RU" sz="1800" dirty="0"/>
              <a:t>библиотека представлена в виде исходного кода, необходимо ее предварительно </a:t>
            </a:r>
            <a:r>
              <a:rPr lang="ru-RU" sz="1800" dirty="0" smtClean="0"/>
              <a:t>собрать</a:t>
            </a:r>
          </a:p>
          <a:p>
            <a:pPr algn="l"/>
            <a:r>
              <a:rPr lang="ru-RU" sz="1800" dirty="0" smtClean="0"/>
              <a:t>Щелкнуть </a:t>
            </a:r>
            <a:r>
              <a:rPr lang="ru-RU" sz="1800" dirty="0"/>
              <a:t>правой кнопкой по корневой папке проекта -&gt; </a:t>
            </a:r>
            <a:r>
              <a:rPr lang="ru-RU" sz="1800" dirty="0" err="1"/>
              <a:t>Export</a:t>
            </a:r>
            <a:r>
              <a:rPr lang="ru-RU" sz="1800" dirty="0"/>
              <a:t>: -&gt; </a:t>
            </a:r>
            <a:r>
              <a:rPr lang="ru-RU" sz="1800" dirty="0" err="1"/>
              <a:t>Java</a:t>
            </a:r>
            <a:r>
              <a:rPr lang="ru-RU" sz="1800" dirty="0"/>
              <a:t> -&gt; </a:t>
            </a:r>
            <a:r>
              <a:rPr lang="ru-RU" sz="1800" dirty="0" err="1"/>
              <a:t>Runnable</a:t>
            </a:r>
            <a:r>
              <a:rPr lang="ru-RU" sz="1800" dirty="0"/>
              <a:t> JAR </a:t>
            </a:r>
            <a:r>
              <a:rPr lang="ru-RU" sz="1800" dirty="0" err="1"/>
              <a:t>file</a:t>
            </a:r>
            <a:r>
              <a:rPr lang="ru-RU" sz="1800" dirty="0"/>
              <a:t> -&gt;Указать класс для запуска -&gt; Указать место сборки -&gt; </a:t>
            </a:r>
            <a:r>
              <a:rPr lang="ru-RU" sz="1800" dirty="0" err="1" smtClean="0"/>
              <a:t>Finish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Рисунок 5" descr="http://cs608629.vk.me/v608629753/2546/KgnfREgGCJ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4664"/>
            <a:ext cx="3079115" cy="32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://cs608629.vk.me/v608629753/254e/28ScbG3EZmk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2734310" cy="323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1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популярных </a:t>
            </a:r>
            <a:r>
              <a:rPr lang="ru-RU" dirty="0" smtClean="0"/>
              <a:t>библиотек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</a:t>
            </a:r>
            <a:r>
              <a:rPr lang="ru-RU" dirty="0" smtClean="0"/>
              <a:t>совместимости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 algn="l"/>
            <a:r>
              <a:rPr lang="ru-RU" dirty="0" smtClean="0"/>
              <a:t>Позволяют </a:t>
            </a:r>
            <a:r>
              <a:rPr lang="ru-RU" dirty="0"/>
              <a:t>использовать возможности, появившиеся в какой-то версии ОС </a:t>
            </a:r>
            <a:r>
              <a:rPr lang="en-US" dirty="0"/>
              <a:t>Android</a:t>
            </a:r>
            <a:r>
              <a:rPr lang="ru-RU" dirty="0"/>
              <a:t>, на более ранних версиях </a:t>
            </a:r>
            <a:r>
              <a:rPr lang="ru-RU" dirty="0" smtClean="0"/>
              <a:t>платформы</a:t>
            </a:r>
          </a:p>
          <a:p>
            <a:pPr lvl="0" algn="l"/>
            <a:r>
              <a:rPr lang="ru-RU" dirty="0" smtClean="0"/>
              <a:t>Разработчик </a:t>
            </a:r>
            <a:r>
              <a:rPr lang="ru-RU" dirty="0"/>
              <a:t>с одной стороны должен ориентироваться на новые возможности и уметь их использовать, а с другой – стараться сделать так, чтобы приложение работало на максимальном количестве </a:t>
            </a:r>
            <a:r>
              <a:rPr lang="ru-RU" dirty="0" smtClean="0"/>
              <a:t>устройств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6. Тема "Использование библиотек"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1498</Words>
  <Application>Microsoft Office PowerPoint</Application>
  <PresentationFormat>Экран (4:3)</PresentationFormat>
  <Paragraphs>202</Paragraphs>
  <Slides>32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Грань</vt:lpstr>
      <vt:lpstr>Использование библиотек</vt:lpstr>
      <vt:lpstr>Содержание</vt:lpstr>
      <vt:lpstr>Библиотеки</vt:lpstr>
      <vt:lpstr>Библиотеки</vt:lpstr>
      <vt:lpstr>Виды библиотек</vt:lpstr>
      <vt:lpstr>Подключение библиотек</vt:lpstr>
      <vt:lpstr>Подключение библиотек</vt:lpstr>
      <vt:lpstr>Обзор популярных библиотек</vt:lpstr>
      <vt:lpstr>Библиотеки совместимости</vt:lpstr>
      <vt:lpstr>Android Support Library</vt:lpstr>
      <vt:lpstr>Android Support Library</vt:lpstr>
      <vt:lpstr>Установка Android Support Library</vt:lpstr>
      <vt:lpstr>Установка Android Support Library</vt:lpstr>
      <vt:lpstr>NineOldAndroids</vt:lpstr>
      <vt:lpstr>ActionBarSherlock</vt:lpstr>
      <vt:lpstr>Библиотеки специального назначения</vt:lpstr>
      <vt:lpstr>Яндекс-метрика</vt:lpstr>
      <vt:lpstr>Яндекс-метрика. Возможности</vt:lpstr>
      <vt:lpstr>Facebook SDK for Android</vt:lpstr>
      <vt:lpstr>Прикладные библиотеки</vt:lpstr>
      <vt:lpstr>Universal Image Loader for Android</vt:lpstr>
      <vt:lpstr>Universal Image Loader for Android</vt:lpstr>
      <vt:lpstr>jsoup: Java HTML Parser</vt:lpstr>
      <vt:lpstr>Android Holo ColorPicker</vt:lpstr>
      <vt:lpstr>MapNavigator</vt:lpstr>
      <vt:lpstr>AChartEngine</vt:lpstr>
      <vt:lpstr>Безопасность использования подключаемых библиотек</vt:lpstr>
      <vt:lpstr>Будьте осторожны!</vt:lpstr>
      <vt:lpstr>Пример (октябрь 2013)</vt:lpstr>
      <vt:lpstr>Рекомендации по безопасности</vt:lpstr>
      <vt:lpstr>Рекомендации по безопасности</vt:lpstr>
      <vt:lpstr>Список дополнительных источников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Латухина Екатерина Александровна</cp:lastModifiedBy>
  <cp:revision>54</cp:revision>
  <dcterms:created xsi:type="dcterms:W3CDTF">2013-07-18T07:58:01Z</dcterms:created>
  <dcterms:modified xsi:type="dcterms:W3CDTF">2014-02-25T15:18:22Z</dcterms:modified>
</cp:coreProperties>
</file>