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92" r:id="rId2"/>
    <p:sldId id="293" r:id="rId3"/>
    <p:sldId id="298" r:id="rId4"/>
    <p:sldId id="295" r:id="rId5"/>
    <p:sldId id="302" r:id="rId6"/>
    <p:sldId id="301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2" r:id="rId15"/>
    <p:sldId id="311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8" r:id="rId30"/>
    <p:sldId id="329" r:id="rId31"/>
    <p:sldId id="294" r:id="rId3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 autoAdjust="0"/>
    <p:restoredTop sz="94624" autoAdjust="0"/>
  </p:normalViewPr>
  <p:slideViewPr>
    <p:cSldViewPr>
      <p:cViewPr>
        <p:scale>
          <a:sx n="60" d="100"/>
          <a:sy n="60" d="100"/>
        </p:scale>
        <p:origin x="-96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26.02.2014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26.02.2014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191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6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191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7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C7B721-CACD-4F08-AE96-A3B5E1F613CD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C931-BD26-43C3-826B-BAD2B117C7B8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02E4AB-A700-460E-87B1-929FAE580F74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E1387-C784-484F-B62F-32A231584CC4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CB4D2E-4AE9-4171-A1F7-23348856C337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8CD20-26C8-413F-81F9-A760CEE77C4E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684E16-153C-4EBF-97C0-43D28F9919E3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D4A00-C980-462D-878D-18F0F78F69EF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etdesign.org/wp-content/uploads/2013/04/intel-company-logo-png-hd-s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448300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089D2F-B30B-4ACD-935D-E45B960FBE34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A8C815-3EDA-435A-BD04-851427246BFF}" type="datetime1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2C0920-3DD5-4F84-BE7E-28EFB6A9C674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7E4C5-7A21-486F-BB62-03DD217613D2}" type="datetime1">
              <a:rPr lang="ru-RU" smtClean="0"/>
              <a:t>26.02.2014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CD7C61-C229-4953-B291-88E5B7B2763C}" type="datetime1">
              <a:rPr lang="ru-RU" smtClean="0"/>
              <a:t>26.02.2014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16B7DA-D2B3-4360-8B04-0CDD63DF0E92}" type="datetime1">
              <a:rPr lang="ru-RU" smtClean="0"/>
              <a:t>26.02.2014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C8B083-940B-4F4B-BA17-9AF41DE8B308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86D1FD-3884-4A3B-AAD0-4D6D80270E2B}" type="datetime1">
              <a:rPr lang="ru-RU" smtClean="0"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A9DD18-4899-4761-90FB-4C7791BFF24A}" type="datetime1">
              <a:rPr lang="ru-RU" smtClean="0"/>
              <a:t>26.02.2014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undamentals.html" TargetMode="External"/><Relationship Id="rId2" Type="http://schemas.openxmlformats.org/officeDocument/2006/relationships/hyperlink" Target="http://www.androidpit.ru/chto-takoe-vidzh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u/library/os-android-deve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624638" cy="1885950"/>
          </a:xfrm>
        </p:spPr>
        <p:txBody>
          <a:bodyPr/>
          <a:lstStyle/>
          <a:p>
            <a:pPr algn="l" eaLnBrk="1" hangingPunct="1"/>
            <a:r>
              <a:rPr lang="ru-RU" sz="4000" b="1" dirty="0" smtClean="0"/>
              <a:t>Работа с базами данных, графикой и анимацией.</a:t>
            </a:r>
            <a:br>
              <a:rPr lang="ru-RU" sz="4000" b="1" dirty="0" smtClean="0"/>
            </a:br>
            <a:r>
              <a:rPr lang="ru-RU" sz="4000" b="1" dirty="0" smtClean="0"/>
              <a:t>Разработка игр</a:t>
            </a:r>
            <a:endParaRPr lang="ru-RU" sz="4000" b="1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644190"/>
            <a:ext cx="6347714" cy="4305090"/>
          </a:xfrm>
        </p:spPr>
        <p:txBody>
          <a:bodyPr/>
          <a:lstStyle/>
          <a:p>
            <a:r>
              <a:rPr lang="ru-RU" dirty="0" smtClean="0"/>
              <a:t>Такие запросы используются для добавления, изменения или удаления </a:t>
            </a:r>
            <a:r>
              <a:rPr lang="ru-RU" dirty="0" smtClean="0"/>
              <a:t>записей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sz="1800" dirty="0" smtClean="0"/>
              <a:t>Добавление строки: </a:t>
            </a: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	</a:t>
            </a:r>
            <a:r>
              <a:rPr lang="en-US" sz="1800" dirty="0" smtClean="0"/>
              <a:t>insert </a:t>
            </a:r>
            <a:r>
              <a:rPr lang="en-US" sz="1800" dirty="0" smtClean="0"/>
              <a:t>into </a:t>
            </a:r>
            <a:r>
              <a:rPr lang="en-US" sz="1800" dirty="0" err="1" smtClean="0"/>
              <a:t>Table_Name</a:t>
            </a:r>
            <a:r>
              <a:rPr lang="en-US" sz="1800" dirty="0" smtClean="0"/>
              <a:t> values(null, value1, value2</a:t>
            </a:r>
            <a:r>
              <a:rPr lang="en-US" sz="1800" dirty="0" smtClean="0"/>
              <a:t>);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Удаление </a:t>
            </a:r>
            <a:r>
              <a:rPr lang="ru-RU" sz="1800" dirty="0" smtClean="0"/>
              <a:t>строки:</a:t>
            </a:r>
          </a:p>
          <a:p>
            <a:pPr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delete </a:t>
            </a:r>
            <a:r>
              <a:rPr lang="en-US" sz="1800" dirty="0" smtClean="0"/>
              <a:t>from </a:t>
            </a:r>
            <a:r>
              <a:rPr lang="en-US" sz="1800" dirty="0" err="1" smtClean="0"/>
              <a:t>Table_Name</a:t>
            </a:r>
            <a:r>
              <a:rPr lang="en-US" sz="1800" dirty="0" smtClean="0"/>
              <a:t>;</a:t>
            </a: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457200" eaLnBrk="1" hangingPunct="1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Modification</a:t>
            </a:r>
            <a:r>
              <a:rPr lang="ru-RU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-запросы</a:t>
            </a: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7" name="Picture 3" descr="J:\work\Лекции-лабы-презенташки\ddl-search.biz_03Modific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883868"/>
            <a:ext cx="3810001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644190"/>
            <a:ext cx="6347714" cy="4305090"/>
          </a:xfrm>
        </p:spPr>
        <p:txBody>
          <a:bodyPr/>
          <a:lstStyle/>
          <a:p>
            <a:r>
              <a:rPr lang="ru-RU" dirty="0" smtClean="0"/>
              <a:t>Такие запросы позволяют получать выборки из таблицы по различным критериям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sz="1800" dirty="0" smtClean="0"/>
              <a:t> 	Пример </a:t>
            </a:r>
            <a:r>
              <a:rPr lang="ru-RU" sz="1800" dirty="0" smtClean="0"/>
              <a:t>запроса </a:t>
            </a:r>
            <a:r>
              <a:rPr lang="ru-RU" sz="1800" dirty="0" smtClean="0"/>
              <a:t>: </a:t>
            </a:r>
          </a:p>
          <a:p>
            <a:pPr>
              <a:lnSpc>
                <a:spcPct val="100000"/>
              </a:lnSpc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select </a:t>
            </a:r>
            <a:r>
              <a:rPr lang="en-US" sz="1800" dirty="0" smtClean="0"/>
              <a:t>* from </a:t>
            </a:r>
            <a:r>
              <a:rPr lang="en-US" sz="1800" dirty="0" err="1" smtClean="0"/>
              <a:t>Table_Name</a:t>
            </a:r>
            <a:r>
              <a:rPr lang="en-US" sz="1800" dirty="0" smtClean="0"/>
              <a:t> where (_id = </a:t>
            </a:r>
            <a:r>
              <a:rPr lang="en-US" sz="1800" dirty="0" err="1" smtClean="0"/>
              <a:t>smth</a:t>
            </a:r>
            <a:r>
              <a:rPr lang="en-US" sz="1800" dirty="0" smtClean="0"/>
              <a:t>);</a:t>
            </a:r>
            <a:endParaRPr lang="ru-RU" sz="1800" dirty="0" smtClean="0"/>
          </a:p>
          <a:p>
            <a:pPr>
              <a:lnSpc>
                <a:spcPct val="100000"/>
              </a:lnSpc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select </a:t>
            </a:r>
            <a:r>
              <a:rPr lang="en-US" sz="1800" dirty="0" smtClean="0"/>
              <a:t>Field_Name_1, Field_Name_2 from </a:t>
            </a:r>
            <a:r>
              <a:rPr lang="en-US" sz="1800" dirty="0" err="1" smtClean="0"/>
              <a:t>Table_Name</a:t>
            </a:r>
            <a:endParaRPr lang="ru-RU" sz="1800" dirty="0" smtClean="0"/>
          </a:p>
          <a:p>
            <a:pPr>
              <a:lnSpc>
                <a:spcPct val="100000"/>
              </a:lnSpc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Field_Name_1 </a:t>
            </a:r>
            <a:r>
              <a:rPr lang="en-US" sz="1800" dirty="0" smtClean="0"/>
              <a:t>= </a:t>
            </a:r>
            <a:r>
              <a:rPr lang="en-US" sz="1800" dirty="0" err="1" smtClean="0"/>
              <a:t>smth</a:t>
            </a:r>
            <a:r>
              <a:rPr lang="en-US" sz="1800" dirty="0" smtClean="0"/>
              <a:t>);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457200" eaLnBrk="1" hangingPunct="1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Query </a:t>
            </a:r>
            <a:r>
              <a:rPr lang="ru-RU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-запросы</a:t>
            </a: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J:\work\Лекции-лабы-презенташки\ddl-search.biz_03Que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19200"/>
          </a:xfrm>
        </p:spPr>
        <p:txBody>
          <a:bodyPr>
            <a:noAutofit/>
          </a:bodyPr>
          <a:lstStyle/>
          <a:p>
            <a:pPr eaLnBrk="1" hangingPunct="1"/>
            <a:r>
              <a:rPr lang="ru-RU" sz="3600" dirty="0" smtClean="0"/>
              <a:t>Создание и обновление БД. Класс </a:t>
            </a:r>
            <a:r>
              <a:rPr lang="en-US" sz="3600" dirty="0" err="1" smtClean="0"/>
              <a:t>SQLiteOpenHelper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916832"/>
            <a:ext cx="6626697" cy="412453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Методы</a:t>
            </a:r>
            <a:r>
              <a:rPr lang="ru-RU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800" dirty="0" err="1" smtClean="0"/>
              <a:t>onCreate</a:t>
            </a:r>
            <a:r>
              <a:rPr lang="ru-RU" sz="1800" dirty="0" smtClean="0"/>
              <a:t>() — вызывается при первом создании базы </a:t>
            </a:r>
            <a:r>
              <a:rPr lang="ru-RU" sz="1800" dirty="0" smtClean="0"/>
              <a:t>данных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en-US" sz="1800" dirty="0" err="1" smtClean="0"/>
              <a:t>onUpgrade</a:t>
            </a:r>
            <a:r>
              <a:rPr lang="ru-RU" sz="1800" dirty="0" smtClean="0"/>
              <a:t>() — вызывается, когда необходимо обновить базу </a:t>
            </a:r>
            <a:r>
              <a:rPr lang="ru-RU" sz="1800" dirty="0" smtClean="0"/>
              <a:t>данных</a:t>
            </a:r>
          </a:p>
          <a:p>
            <a:pPr lvl="1">
              <a:lnSpc>
                <a:spcPct val="100000"/>
              </a:lnSpc>
            </a:pPr>
            <a:r>
              <a:rPr lang="en-US" sz="1800" dirty="0" err="1" smtClean="0"/>
              <a:t>onOpen</a:t>
            </a:r>
            <a:r>
              <a:rPr lang="ru-RU" sz="1800" dirty="0" smtClean="0"/>
              <a:t>() — вызывается при открытии базы </a:t>
            </a:r>
            <a:r>
              <a:rPr lang="ru-RU" sz="1800" dirty="0" smtClean="0"/>
              <a:t>данных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42" name="Picture 2" descr="J:\work\Лекции-лабы-презенташки\unjumble_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412776"/>
            <a:ext cx="1656383" cy="1756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19200"/>
          </a:xfrm>
        </p:spPr>
        <p:txBody>
          <a:bodyPr>
            <a:noAutofit/>
          </a:bodyPr>
          <a:lstStyle/>
          <a:p>
            <a:pPr eaLnBrk="1" hangingPunct="1"/>
            <a:r>
              <a:rPr lang="ru-RU" sz="3600" dirty="0" smtClean="0"/>
              <a:t>Работа с БД напрямую. </a:t>
            </a:r>
            <a:br>
              <a:rPr lang="ru-RU" sz="3600" dirty="0" smtClean="0"/>
            </a:br>
            <a:r>
              <a:rPr lang="ru-RU" sz="3600" dirty="0" smtClean="0"/>
              <a:t>Класс </a:t>
            </a:r>
            <a:r>
              <a:rPr lang="en-US" sz="3600" dirty="0" err="1" smtClean="0"/>
              <a:t>SQLiteDatabase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916832"/>
            <a:ext cx="6842721" cy="412453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Методы:</a:t>
            </a:r>
          </a:p>
          <a:p>
            <a:pPr lvl="1"/>
            <a:r>
              <a:rPr lang="en-US" sz="1800" dirty="0" err="1" smtClean="0"/>
              <a:t>openDatabase</a:t>
            </a:r>
            <a:r>
              <a:rPr lang="ru-RU" sz="1800" dirty="0" smtClean="0"/>
              <a:t>() – позволяет открыть базу </a:t>
            </a:r>
            <a:r>
              <a:rPr lang="ru-RU" sz="1800" dirty="0" smtClean="0"/>
              <a:t>данных</a:t>
            </a:r>
          </a:p>
          <a:p>
            <a:pPr lvl="1"/>
            <a:r>
              <a:rPr lang="en-US" sz="1800" dirty="0" smtClean="0"/>
              <a:t>update</a:t>
            </a:r>
            <a:r>
              <a:rPr lang="ru-RU" sz="1800" dirty="0" smtClean="0"/>
              <a:t>() – позволяет обновить строки таблицы </a:t>
            </a:r>
            <a:r>
              <a:rPr lang="ru-RU" sz="1800" dirty="0" smtClean="0"/>
              <a:t>БД</a:t>
            </a:r>
            <a:endParaRPr lang="ru-RU" sz="1800" dirty="0" smtClean="0"/>
          </a:p>
          <a:p>
            <a:pPr lvl="1"/>
            <a:r>
              <a:rPr lang="en-US" sz="1800" dirty="0" smtClean="0"/>
              <a:t>insert</a:t>
            </a:r>
            <a:r>
              <a:rPr lang="ru-RU" sz="1800" dirty="0" smtClean="0"/>
              <a:t>() – позволяет добавлять строки в таблицу </a:t>
            </a:r>
            <a:r>
              <a:rPr lang="ru-RU" sz="1800" dirty="0" smtClean="0"/>
              <a:t>БД</a:t>
            </a:r>
            <a:endParaRPr lang="ru-RU" sz="1800" dirty="0" smtClean="0"/>
          </a:p>
          <a:p>
            <a:pPr lvl="1"/>
            <a:r>
              <a:rPr lang="en-US" sz="1800" dirty="0" smtClean="0"/>
              <a:t>delete</a:t>
            </a:r>
            <a:r>
              <a:rPr lang="ru-RU" sz="1800" dirty="0" smtClean="0"/>
              <a:t>() – позволяет удалять строки из таблицы </a:t>
            </a:r>
            <a:r>
              <a:rPr lang="ru-RU" sz="1800" dirty="0" smtClean="0"/>
              <a:t>БД</a:t>
            </a:r>
            <a:endParaRPr lang="ru-RU" sz="1800" dirty="0" smtClean="0"/>
          </a:p>
          <a:p>
            <a:pPr lvl="1"/>
            <a:r>
              <a:rPr lang="en-US" sz="1800" dirty="0" smtClean="0"/>
              <a:t>query</a:t>
            </a:r>
            <a:r>
              <a:rPr lang="ru-RU" sz="1800" dirty="0" smtClean="0"/>
              <a:t>() – позволяет составлять запросы </a:t>
            </a:r>
            <a:r>
              <a:rPr lang="ru-RU" sz="1800" dirty="0" smtClean="0"/>
              <a:t>к БД</a:t>
            </a:r>
            <a:endParaRPr lang="ru-RU" sz="1800" dirty="0" smtClean="0"/>
          </a:p>
          <a:p>
            <a:pPr lvl="1"/>
            <a:r>
              <a:rPr lang="en-US" sz="1800" dirty="0" err="1" smtClean="0"/>
              <a:t>execSQL</a:t>
            </a:r>
            <a:r>
              <a:rPr lang="ru-RU" sz="1800" dirty="0" smtClean="0"/>
              <a:t>() – позволяет выполнять </a:t>
            </a:r>
            <a:r>
              <a:rPr lang="ru-RU" sz="1800" dirty="0" smtClean="0"/>
              <a:t>запрос </a:t>
            </a:r>
            <a:r>
              <a:rPr lang="ru-RU" sz="1800" dirty="0" smtClean="0"/>
              <a:t>к </a:t>
            </a:r>
            <a:r>
              <a:rPr lang="ru-RU" sz="1800" dirty="0" smtClean="0"/>
              <a:t>БД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218" name="Picture 2" descr="J:\work\Лекции-лабы-презенташки\unname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908720"/>
            <a:ext cx="1728192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19200"/>
          </a:xfrm>
        </p:spPr>
        <p:txBody>
          <a:bodyPr>
            <a:noAutofit/>
          </a:bodyPr>
          <a:lstStyle/>
          <a:p>
            <a:pPr eaLnBrk="1" hangingPunct="1"/>
            <a:r>
              <a:rPr lang="ru-RU" sz="3600" dirty="0" smtClean="0"/>
              <a:t>Другие классы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916832"/>
            <a:ext cx="6842721" cy="4124531"/>
          </a:xfrm>
        </p:spPr>
        <p:txBody>
          <a:bodyPr/>
          <a:lstStyle/>
          <a:p>
            <a:r>
              <a:rPr lang="ru-RU" sz="1800" dirty="0" smtClean="0"/>
              <a:t>Для добавления новых строк в таблицу используется класс </a:t>
            </a:r>
            <a:r>
              <a:rPr lang="en-US" sz="1800" dirty="0" err="1" smtClean="0"/>
              <a:t>ContentValues</a:t>
            </a:r>
            <a:r>
              <a:rPr lang="ru-RU" sz="1800" dirty="0" smtClean="0"/>
              <a:t>, каждый объект этого класса представляет собой одну строку </a:t>
            </a:r>
            <a:r>
              <a:rPr lang="ru-RU" sz="1800" dirty="0" smtClean="0"/>
              <a:t>таблицы</a:t>
            </a:r>
            <a:endParaRPr lang="ru-RU" sz="1800" dirty="0" smtClean="0"/>
          </a:p>
          <a:p>
            <a:r>
              <a:rPr lang="ru-RU" sz="1800" dirty="0" smtClean="0"/>
              <a:t>Для получения результатов запросов к базе данных используется класс </a:t>
            </a:r>
            <a:r>
              <a:rPr lang="en-US" sz="1800" dirty="0" smtClean="0"/>
              <a:t>Cursor</a:t>
            </a:r>
            <a:r>
              <a:rPr lang="ru-RU" sz="1800" dirty="0" smtClean="0"/>
              <a:t>, объекты этого класса ссылаются на результирующий набор </a:t>
            </a:r>
            <a:r>
              <a:rPr lang="ru-RU" sz="1800" dirty="0" smtClean="0"/>
              <a:t>данных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Content Providers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Контент-провайдеры</a:t>
            </a:r>
            <a:r>
              <a:rPr lang="ru-RU" dirty="0" smtClean="0"/>
              <a:t> </a:t>
            </a:r>
            <a:r>
              <a:rPr lang="ru-RU" dirty="0" smtClean="0"/>
              <a:t>необходимо </a:t>
            </a:r>
            <a:r>
              <a:rPr lang="ru-RU" dirty="0" smtClean="0"/>
              <a:t>использовать, чтобы открыть доступ к базе данных другим приложениям</a:t>
            </a:r>
          </a:p>
          <a:p>
            <a:r>
              <a:rPr lang="ru-RU" dirty="0" smtClean="0"/>
              <a:t>Информация</a:t>
            </a:r>
            <a:r>
              <a:rPr lang="ru-RU" dirty="0" smtClean="0"/>
              <a:t>, управляемая </a:t>
            </a:r>
            <a:r>
              <a:rPr lang="ru-RU" dirty="0" err="1" smtClean="0"/>
              <a:t>контент-провайдером</a:t>
            </a:r>
            <a:r>
              <a:rPr lang="ru-RU" dirty="0" smtClean="0"/>
              <a:t>, </a:t>
            </a:r>
            <a:r>
              <a:rPr lang="ru-RU" dirty="0" smtClean="0"/>
              <a:t>адресуется посредством </a:t>
            </a:r>
            <a:r>
              <a:rPr lang="en-US" dirty="0" smtClean="0"/>
              <a:t>URI</a:t>
            </a:r>
            <a:r>
              <a:rPr lang="ru-RU" dirty="0" smtClean="0"/>
              <a:t>: </a:t>
            </a:r>
            <a:r>
              <a:rPr lang="en-US" dirty="0" smtClean="0"/>
              <a:t>content</a:t>
            </a:r>
            <a:r>
              <a:rPr lang="ru-RU" dirty="0" smtClean="0"/>
              <a:t>://</a:t>
            </a:r>
            <a:r>
              <a:rPr lang="en-US" dirty="0" smtClean="0"/>
              <a:t>authority</a:t>
            </a:r>
            <a:r>
              <a:rPr lang="ru-RU" dirty="0" smtClean="0"/>
              <a:t>/</a:t>
            </a:r>
            <a:r>
              <a:rPr lang="en-US" dirty="0" smtClean="0"/>
              <a:t>path</a:t>
            </a:r>
            <a:r>
              <a:rPr lang="ru-RU" dirty="0" smtClean="0"/>
              <a:t>/</a:t>
            </a:r>
            <a:r>
              <a:rPr lang="en-US" dirty="0" smtClean="0"/>
              <a:t>id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194" name="Picture 2" descr="J:\work\Лекции-лабы-презенташки\tumblr_inline_n1j3khUnY41rvn7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620688"/>
            <a:ext cx="4608512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Анимация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Системы анимации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Анимация свойств</a:t>
            </a:r>
          </a:p>
          <a:p>
            <a:r>
              <a:rPr lang="ru-RU" dirty="0" smtClean="0"/>
              <a:t>Анимация </a:t>
            </a:r>
            <a:r>
              <a:rPr lang="ru-RU" dirty="0" smtClean="0"/>
              <a:t>компонентов пользовательского </a:t>
            </a:r>
            <a:r>
              <a:rPr lang="ru-RU" dirty="0" smtClean="0"/>
              <a:t>интерфейса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1266" name="Picture 2" descr="J:\work\Лекции-лабы-презенташки\mighty-cub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1628800"/>
            <a:ext cx="5150929" cy="2172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Анимация свойств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</a:t>
            </a:r>
            <a:r>
              <a:rPr lang="ru-RU" dirty="0" smtClean="0"/>
              <a:t>определить анимацию для изменения любого свойства </a:t>
            </a:r>
            <a:r>
              <a:rPr lang="ru-RU" dirty="0" smtClean="0"/>
              <a:t>объекта</a:t>
            </a:r>
          </a:p>
          <a:p>
            <a:pPr>
              <a:buNone/>
            </a:pPr>
            <a:r>
              <a:rPr lang="ru-RU" dirty="0" smtClean="0"/>
              <a:t>	Характеристики:</a:t>
            </a:r>
          </a:p>
          <a:p>
            <a:pPr lvl="1">
              <a:lnSpc>
                <a:spcPct val="100000"/>
              </a:lnSpc>
            </a:pPr>
            <a:r>
              <a:rPr lang="ru-RU" sz="1800" b="1" dirty="0" smtClean="0"/>
              <a:t>Продолжительность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b="1" dirty="0" smtClean="0"/>
              <a:t>Временная </a:t>
            </a:r>
            <a:r>
              <a:rPr lang="ru-RU" sz="1800" b="1" dirty="0" smtClean="0"/>
              <a:t>интерполяция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b="1" dirty="0" smtClean="0"/>
              <a:t>Количество повторов и </a:t>
            </a:r>
            <a:r>
              <a:rPr lang="ru-RU" sz="1800" b="1" dirty="0" smtClean="0"/>
              <a:t>поведение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b="1" dirty="0" smtClean="0"/>
              <a:t>Группа </a:t>
            </a:r>
            <a:r>
              <a:rPr lang="ru-RU" sz="1800" b="1" dirty="0" err="1" smtClean="0"/>
              <a:t>анимаций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b="1" dirty="0" smtClean="0"/>
              <a:t>Частота обновления </a:t>
            </a:r>
            <a:r>
              <a:rPr lang="ru-RU" sz="1800" b="1" dirty="0" smtClean="0"/>
              <a:t>кадров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Класс </a:t>
            </a:r>
            <a:r>
              <a:rPr lang="en-US" sz="3600" dirty="0" smtClean="0"/>
              <a:t>Animator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Предоставляет </a:t>
            </a:r>
            <a:r>
              <a:rPr lang="ru-RU" dirty="0" smtClean="0"/>
              <a:t>базовую структуру для создания </a:t>
            </a:r>
            <a:r>
              <a:rPr lang="ru-RU" dirty="0" smtClean="0"/>
              <a:t>анимации</a:t>
            </a:r>
          </a:p>
          <a:p>
            <a:r>
              <a:rPr lang="ru-RU" dirty="0" smtClean="0"/>
              <a:t>На прямую не используется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Основы работы с базами данных, </a:t>
            </a:r>
            <a:r>
              <a:rPr lang="en-US" dirty="0" smtClean="0"/>
              <a:t>SQLite</a:t>
            </a:r>
            <a:endParaRPr lang="ru-RU" dirty="0" smtClean="0"/>
          </a:p>
          <a:p>
            <a:r>
              <a:rPr lang="ru-RU" dirty="0" smtClean="0"/>
              <a:t>Анимация</a:t>
            </a:r>
            <a:endParaRPr lang="ru-RU" dirty="0" smtClean="0"/>
          </a:p>
          <a:p>
            <a:r>
              <a:rPr lang="ru-RU" dirty="0" smtClean="0"/>
              <a:t>2</a:t>
            </a:r>
            <a:r>
              <a:rPr lang="en-US" dirty="0" smtClean="0"/>
              <a:t>D </a:t>
            </a:r>
            <a:r>
              <a:rPr lang="ru-RU" dirty="0" smtClean="0"/>
              <a:t>и </a:t>
            </a:r>
            <a:r>
              <a:rPr lang="en-US" dirty="0" smtClean="0"/>
              <a:t>3D </a:t>
            </a:r>
            <a:r>
              <a:rPr lang="ru-RU" dirty="0" smtClean="0"/>
              <a:t>графика</a:t>
            </a:r>
            <a:endParaRPr lang="ru-RU" dirty="0" smtClean="0"/>
          </a:p>
          <a:p>
            <a:r>
              <a:rPr lang="ru-RU" dirty="0" smtClean="0"/>
              <a:t>Основные принципы разработки игровых приложений для смартфонов</a:t>
            </a:r>
            <a:endParaRPr lang="ru-RU" dirty="0" smtClean="0"/>
          </a:p>
          <a:p>
            <a:pPr eaLnBrk="1" hangingPunct="1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Класс </a:t>
            </a:r>
            <a:r>
              <a:rPr lang="en-US" sz="3600" dirty="0" err="1" smtClean="0"/>
              <a:t>ValueAnimator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Потомок </a:t>
            </a:r>
            <a:r>
              <a:rPr lang="ru-RU" dirty="0" smtClean="0"/>
              <a:t>класса </a:t>
            </a:r>
            <a:r>
              <a:rPr lang="en-US" dirty="0" smtClean="0"/>
              <a:t>Animator </a:t>
            </a:r>
            <a:endParaRPr lang="ru-RU" dirty="0" smtClean="0"/>
          </a:p>
          <a:p>
            <a:r>
              <a:rPr lang="ru-RU" dirty="0" smtClean="0"/>
              <a:t>Обеспечивает </a:t>
            </a:r>
            <a:r>
              <a:rPr lang="ru-RU" dirty="0" smtClean="0"/>
              <a:t>всю основную </a:t>
            </a:r>
            <a:r>
              <a:rPr lang="ru-RU" dirty="0" smtClean="0"/>
              <a:t>функциональность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12976"/>
            <a:ext cx="8244408" cy="27385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Класс </a:t>
            </a:r>
            <a:r>
              <a:rPr lang="en-US" sz="3600" dirty="0" err="1" smtClean="0"/>
              <a:t>AnimatorSet</a:t>
            </a:r>
            <a:r>
              <a:rPr lang="en-US" sz="3600" dirty="0" smtClean="0"/>
              <a:t> 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986737" cy="4541189"/>
          </a:xfrm>
        </p:spPr>
        <p:txBody>
          <a:bodyPr/>
          <a:lstStyle/>
          <a:p>
            <a:r>
              <a:rPr lang="ru-RU" dirty="0" smtClean="0"/>
              <a:t>Потомок </a:t>
            </a:r>
            <a:r>
              <a:rPr lang="ru-RU" dirty="0" smtClean="0"/>
              <a:t>класса </a:t>
            </a:r>
            <a:r>
              <a:rPr lang="en-US" dirty="0" smtClean="0"/>
              <a:t>Animator </a:t>
            </a:r>
            <a:endParaRPr lang="ru-RU" dirty="0" smtClean="0"/>
          </a:p>
          <a:p>
            <a:r>
              <a:rPr lang="ru-RU" dirty="0" smtClean="0"/>
              <a:t>Предоставляет механизмы группировки </a:t>
            </a:r>
            <a:r>
              <a:rPr lang="ru-RU" dirty="0" err="1" smtClean="0"/>
              <a:t>анимаций</a:t>
            </a:r>
            <a:r>
              <a:rPr lang="ru-RU" dirty="0" smtClean="0"/>
              <a:t>, таким образом, что они выполняются некоторым образом относительно друг друга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4337" name="Picture 1" descr="J:\work\Лекции-лабы-презенташки\c38bcf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501008"/>
            <a:ext cx="25400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Классы-вычислители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00174"/>
            <a:ext cx="7200799" cy="4541189"/>
          </a:xfrm>
        </p:spPr>
        <p:txBody>
          <a:bodyPr/>
          <a:lstStyle/>
          <a:p>
            <a:r>
              <a:rPr lang="ru-RU" dirty="0" smtClean="0"/>
              <a:t>определяют, как вычислять значения заданных свойств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Вычислители:</a:t>
            </a:r>
          </a:p>
          <a:p>
            <a:pPr lvl="1"/>
            <a:r>
              <a:rPr lang="en-US" sz="1800" dirty="0" err="1" smtClean="0"/>
              <a:t>IntEvaluator</a:t>
            </a:r>
            <a:r>
              <a:rPr lang="en-US" sz="1800" dirty="0" smtClean="0"/>
              <a:t> </a:t>
            </a:r>
            <a:r>
              <a:rPr lang="ru-RU" sz="1800" dirty="0" smtClean="0"/>
              <a:t>для вычисления целочисленных </a:t>
            </a:r>
            <a:r>
              <a:rPr lang="ru-RU" sz="1800" dirty="0" smtClean="0"/>
              <a:t>значений</a:t>
            </a:r>
            <a:endParaRPr lang="ru-RU" sz="1800" dirty="0" smtClean="0"/>
          </a:p>
          <a:p>
            <a:pPr lvl="1"/>
            <a:r>
              <a:rPr lang="en-US" sz="1800" dirty="0" err="1" smtClean="0"/>
              <a:t>FloatEvaluator</a:t>
            </a:r>
            <a:r>
              <a:rPr lang="en-US" sz="1800" dirty="0" smtClean="0"/>
              <a:t> </a:t>
            </a:r>
            <a:r>
              <a:rPr lang="ru-RU" sz="1800" dirty="0" smtClean="0"/>
              <a:t>для вычисления вещественных </a:t>
            </a:r>
            <a:r>
              <a:rPr lang="ru-RU" sz="1800" dirty="0" smtClean="0"/>
              <a:t>значений</a:t>
            </a:r>
            <a:endParaRPr lang="ru-RU" sz="1800" dirty="0" smtClean="0"/>
          </a:p>
          <a:p>
            <a:pPr lvl="1"/>
            <a:r>
              <a:rPr lang="en-US" sz="1800" dirty="0" err="1" smtClean="0"/>
              <a:t>ArgbEvaluator</a:t>
            </a:r>
            <a:r>
              <a:rPr lang="en-US" sz="1800" dirty="0" smtClean="0"/>
              <a:t> </a:t>
            </a:r>
            <a:r>
              <a:rPr lang="ru-RU" sz="1800" dirty="0" smtClean="0"/>
              <a:t>для вычисления значений цвета в шестнадцатеричном </a:t>
            </a:r>
            <a:r>
              <a:rPr lang="ru-RU" sz="1800" dirty="0" smtClean="0"/>
              <a:t>представлении</a:t>
            </a:r>
            <a:endParaRPr lang="ru-RU" sz="1800" dirty="0" smtClean="0"/>
          </a:p>
          <a:p>
            <a:pPr lvl="1"/>
            <a:r>
              <a:rPr lang="en-US" sz="1800" dirty="0" err="1" smtClean="0"/>
              <a:t>TypeEvaluator</a:t>
            </a:r>
            <a:r>
              <a:rPr lang="ru-RU" sz="1800" dirty="0" smtClean="0"/>
              <a:t> – интерфейс, позволяющий создавать собственных вычислителей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Интерполяторы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00174"/>
            <a:ext cx="7200799" cy="4541189"/>
          </a:xfrm>
        </p:spPr>
        <p:txBody>
          <a:bodyPr/>
          <a:lstStyle/>
          <a:p>
            <a:r>
              <a:rPr lang="ru-RU" dirty="0" smtClean="0"/>
              <a:t>определяют, с помощью каких функций от времени  вычисляются значения свойств, для которых задается </a:t>
            </a:r>
            <a:r>
              <a:rPr lang="ru-RU" dirty="0" smtClean="0"/>
              <a:t>анимация</a:t>
            </a:r>
          </a:p>
          <a:p>
            <a:r>
              <a:rPr lang="ru-RU" dirty="0" smtClean="0"/>
              <a:t>Интерполяторы </a:t>
            </a:r>
            <a:r>
              <a:rPr lang="ru-RU" dirty="0" smtClean="0"/>
              <a:t>определены в пакете </a:t>
            </a:r>
            <a:r>
              <a:rPr lang="en-US" dirty="0" smtClean="0"/>
              <a:t>android</a:t>
            </a:r>
            <a:r>
              <a:rPr lang="ru-RU" dirty="0" smtClean="0"/>
              <a:t>.</a:t>
            </a:r>
            <a:r>
              <a:rPr lang="en-US" dirty="0" smtClean="0"/>
              <a:t>view</a:t>
            </a:r>
            <a:r>
              <a:rPr lang="ru-RU" dirty="0" smtClean="0"/>
              <a:t>.</a:t>
            </a:r>
            <a:r>
              <a:rPr lang="en-US" dirty="0" smtClean="0"/>
              <a:t>animation</a:t>
            </a:r>
            <a:r>
              <a:rPr lang="ru-RU" dirty="0" smtClean="0"/>
              <a:t> </a:t>
            </a:r>
          </a:p>
          <a:p>
            <a:r>
              <a:rPr lang="ru-RU" dirty="0" smtClean="0"/>
              <a:t>Если </a:t>
            </a:r>
            <a:r>
              <a:rPr lang="ru-RU" dirty="0" smtClean="0"/>
              <a:t>ни один из существующих интерполяторов не подходит, можно создать собственный, реализовав интерфейс </a:t>
            </a:r>
            <a:r>
              <a:rPr lang="en-US" dirty="0" err="1" smtClean="0"/>
              <a:t>TimeInterpolator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sz="3600" dirty="0" smtClean="0"/>
              <a:t>Анимация компонентов пользовательского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132856"/>
            <a:ext cx="7200799" cy="3908507"/>
          </a:xfrm>
        </p:spPr>
        <p:txBody>
          <a:bodyPr/>
          <a:lstStyle/>
          <a:p>
            <a:r>
              <a:rPr lang="ru-RU" dirty="0" smtClean="0"/>
              <a:t>Используется </a:t>
            </a:r>
            <a:r>
              <a:rPr lang="ru-RU" dirty="0" smtClean="0"/>
              <a:t>для реализации анимации преобразований над наследниками класса </a:t>
            </a:r>
            <a:r>
              <a:rPr lang="en-US" dirty="0" smtClean="0"/>
              <a:t>View</a:t>
            </a:r>
            <a:endParaRPr lang="ru-RU" dirty="0" smtClean="0"/>
          </a:p>
          <a:p>
            <a:r>
              <a:rPr lang="ru-RU" dirty="0" smtClean="0"/>
              <a:t>Для расчёта нужно: </a:t>
            </a:r>
            <a:r>
              <a:rPr lang="ru-RU" dirty="0" smtClean="0"/>
              <a:t>начальная точка, конечная точка, размер, поворот и другие общие аспекты анимации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1202" name="Picture 2" descr="J:\work\Лекции-лабы-презенташки\unnamed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196752"/>
            <a:ext cx="2016224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2D </a:t>
            </a:r>
            <a:r>
              <a:rPr lang="ru-RU" sz="4000" dirty="0" smtClean="0"/>
              <a:t>и 3</a:t>
            </a:r>
            <a:r>
              <a:rPr lang="en-US" sz="4000" dirty="0" smtClean="0"/>
              <a:t>D </a:t>
            </a:r>
            <a:r>
              <a:rPr lang="ru-RU" sz="4000" dirty="0" smtClean="0"/>
              <a:t>графика</a:t>
            </a: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sz="3600" dirty="0" smtClean="0"/>
              <a:t>Холсты и графические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7" y="2132856"/>
            <a:ext cx="6768752" cy="3908507"/>
          </a:xfrm>
        </p:spPr>
        <p:txBody>
          <a:bodyPr/>
          <a:lstStyle/>
          <a:p>
            <a:r>
              <a:rPr lang="ru-RU" dirty="0" smtClean="0"/>
              <a:t>Изобразить графику или анимацию в элементе пользовательского </a:t>
            </a:r>
            <a:r>
              <a:rPr lang="ru-RU" dirty="0" smtClean="0"/>
              <a:t>интерфейса</a:t>
            </a:r>
          </a:p>
          <a:p>
            <a:r>
              <a:rPr lang="ru-RU" dirty="0" smtClean="0"/>
              <a:t>Изображать графику напрямую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на холсте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2226" name="Picture 2" descr="J:\work\Лекции-лабы-презенташки\unnamed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860032" y="3212976"/>
            <a:ext cx="3330478" cy="3214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Аппаратное ускорение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</a:t>
            </a:r>
            <a:r>
              <a:rPr lang="ru-RU" dirty="0" smtClean="0"/>
              <a:t>операции рисования на холсте исполняются с использованием </a:t>
            </a:r>
            <a:r>
              <a:rPr lang="en-US" dirty="0" smtClean="0"/>
              <a:t>GPU</a:t>
            </a:r>
            <a:endParaRPr lang="ru-RU" dirty="0" smtClean="0"/>
          </a:p>
          <a:p>
            <a:r>
              <a:rPr lang="ru-RU" dirty="0" smtClean="0"/>
              <a:t>Доступно </a:t>
            </a:r>
            <a:r>
              <a:rPr lang="ru-RU" dirty="0" smtClean="0"/>
              <a:t>по умолчанию, если целевой уровень </a:t>
            </a:r>
            <a:r>
              <a:rPr lang="en-US" dirty="0" smtClean="0"/>
              <a:t>API </a:t>
            </a:r>
            <a:r>
              <a:rPr lang="ru-RU" dirty="0" smtClean="0"/>
              <a:t>больше или равен 14, но может быть включено </a:t>
            </a:r>
            <a:r>
              <a:rPr lang="ru-RU" dirty="0" smtClean="0"/>
              <a:t>явно</a:t>
            </a:r>
          </a:p>
          <a:p>
            <a:r>
              <a:rPr lang="ru-RU" dirty="0" smtClean="0"/>
              <a:t>!Включение </a:t>
            </a:r>
            <a:r>
              <a:rPr lang="ru-RU" dirty="0" smtClean="0"/>
              <a:t>может нарушать некоторые пользовательские изображения или вызовы рисования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OpenGL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Является </a:t>
            </a:r>
            <a:r>
              <a:rPr lang="ru-RU" dirty="0" err="1" smtClean="0"/>
              <a:t>кросс-платформенным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  <a:r>
              <a:rPr lang="ru-RU" dirty="0" smtClean="0"/>
              <a:t>, который определяет стандартный программный интерфейс для аппаратного обеспечения, занимающегося обработкой 3</a:t>
            </a:r>
            <a:r>
              <a:rPr lang="en-US" dirty="0" smtClean="0"/>
              <a:t>D </a:t>
            </a:r>
            <a:r>
              <a:rPr lang="ru-RU" dirty="0" smtClean="0"/>
              <a:t>графики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3250" name="Picture 2" descr="J:\work\Лекции-лабы-презенташки\opengl_by_ste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293096"/>
            <a:ext cx="3672408" cy="16321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Autofit/>
          </a:bodyPr>
          <a:lstStyle/>
          <a:p>
            <a:r>
              <a:rPr lang="ru-RU" sz="4000" dirty="0" smtClean="0"/>
              <a:t>Основные принципы разработки игровых приложений для смартфонов</a:t>
            </a: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принципы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836712"/>
            <a:ext cx="7274769" cy="4772603"/>
          </a:xfrm>
        </p:spPr>
        <p:txBody>
          <a:bodyPr/>
          <a:lstStyle/>
          <a:p>
            <a:r>
              <a:rPr lang="ru-RU" dirty="0" smtClean="0"/>
              <a:t>Основные принципы разработки игровых приложений для смартфонов рассмотрены во второй части лабораторной работы к данной </a:t>
            </a:r>
            <a:r>
              <a:rPr lang="ru-RU" dirty="0" smtClean="0"/>
              <a:t>теме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4274" name="Picture 2" descr="J:\work\Лекции-лабы-презенташки\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4320480" cy="4176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605606" cy="676275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Список дополнительных источников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00034" y="1714488"/>
            <a:ext cx="6929486" cy="4357704"/>
          </a:xfrm>
        </p:spPr>
        <p:txBody>
          <a:bodyPr/>
          <a:lstStyle/>
          <a:p>
            <a:pPr lvl="0"/>
            <a:r>
              <a:rPr lang="ru-RU" sz="1800" dirty="0" smtClean="0"/>
              <a:t>Майер P. Android 2 : программирование приложений для планшетных компьютеров и смартфонов : [пер. с англ. ] / </a:t>
            </a:r>
            <a:r>
              <a:rPr lang="ru-RU" sz="1800" dirty="0" err="1" smtClean="0"/>
              <a:t>Рето</a:t>
            </a:r>
            <a:r>
              <a:rPr lang="ru-RU" sz="1800" dirty="0" smtClean="0"/>
              <a:t> Майер. — М. : </a:t>
            </a:r>
            <a:r>
              <a:rPr lang="ru-RU" sz="1800" dirty="0" err="1" smtClean="0"/>
              <a:t>Эксмо</a:t>
            </a:r>
            <a:r>
              <a:rPr lang="ru-RU" sz="1800" dirty="0" smtClean="0"/>
              <a:t>, 2011. — 672 с. — (Мировой компьютерный бестселлер). </a:t>
            </a: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http://www.androidpit.ru/chto-takoe-vidzhet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http://developer.android.com/guide/components/fundamentals.html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http://www.ibm.com/developerworks/ru/library/os-android-devel/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2048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D48D1-0DE7-46DD-B159-D503BE8DA95B}" type="slidenum">
              <a:rPr lang="en-US" smtClean="0">
                <a:solidFill>
                  <a:schemeClr val="accent1"/>
                </a:solidFill>
                <a:latin typeface="Trebuchet MS" panose="020B0603020202020204" pitchFamily="34" charset="0"/>
              </a:rPr>
              <a:pPr/>
              <a:t>31</a:t>
            </a:fld>
            <a:endParaRPr lang="en-US" smtClean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Общие вопросы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392039"/>
            <a:ext cx="6698704" cy="3765153"/>
          </a:xfrm>
        </p:spPr>
        <p:txBody>
          <a:bodyPr/>
          <a:lstStyle/>
          <a:p>
            <a:pPr eaLnBrk="1" hangingPunct="1"/>
            <a:r>
              <a:rPr lang="ru-RU" dirty="0" smtClean="0"/>
              <a:t>Использование баз данных </a:t>
            </a:r>
            <a:r>
              <a:rPr lang="en-US" dirty="0" smtClean="0"/>
              <a:t>SQLite </a:t>
            </a:r>
            <a:r>
              <a:rPr lang="ru-RU" dirty="0" smtClean="0"/>
              <a:t>в приложениях под </a:t>
            </a:r>
            <a:r>
              <a:rPr lang="en-US" dirty="0" smtClean="0"/>
              <a:t>Android</a:t>
            </a:r>
            <a:endParaRPr lang="ru-RU" dirty="0" smtClean="0"/>
          </a:p>
          <a:p>
            <a:pPr eaLnBrk="1" hangingPunct="1"/>
            <a:r>
              <a:rPr lang="ru-RU" dirty="0" smtClean="0"/>
              <a:t>Создание</a:t>
            </a:r>
            <a:r>
              <a:rPr lang="en-US" dirty="0" smtClean="0"/>
              <a:t> </a:t>
            </a:r>
            <a:r>
              <a:rPr lang="ru-RU" dirty="0" smtClean="0"/>
              <a:t>графических изображений и анимации, и работа с ними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  <p:pic>
        <p:nvPicPr>
          <p:cNvPr id="1026" name="Picture 2" descr="J:\work\Лекции-лабы-презенташки\sqlite-logo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9400" y="4005064"/>
            <a:ext cx="3488904" cy="1652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Основы работы с базами данных, </a:t>
            </a:r>
            <a:r>
              <a:rPr lang="en-US" sz="4000" dirty="0" smtClean="0"/>
              <a:t>SQLite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SQLite</a:t>
            </a:r>
            <a:endParaRPr lang="ru-RU" sz="3600" dirty="0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392039"/>
            <a:ext cx="6698704" cy="3765153"/>
          </a:xfrm>
        </p:spPr>
        <p:txBody>
          <a:bodyPr/>
          <a:lstStyle/>
          <a:p>
            <a:pPr eaLnBrk="1" hangingPunct="1"/>
            <a:r>
              <a:rPr lang="ru-RU" dirty="0" smtClean="0"/>
              <a:t>Н</a:t>
            </a:r>
            <a:r>
              <a:rPr lang="ru-RU" dirty="0" smtClean="0"/>
              <a:t>ебольшая </a:t>
            </a:r>
            <a:r>
              <a:rPr lang="ru-RU" dirty="0" smtClean="0"/>
              <a:t>и при этом мощная система управления базами данных </a:t>
            </a:r>
            <a:endParaRPr lang="ru-RU" dirty="0" smtClean="0"/>
          </a:p>
          <a:p>
            <a:pPr eaLnBrk="1" hangingPunct="1">
              <a:buNone/>
            </a:pPr>
            <a:r>
              <a:rPr lang="ru-RU" dirty="0" smtClean="0"/>
              <a:t>	Плюсы:</a:t>
            </a:r>
          </a:p>
          <a:p>
            <a:pPr lvl="1" eaLnBrk="1" hangingPunct="1"/>
            <a:r>
              <a:rPr lang="ru-RU" sz="1800" dirty="0" smtClean="0"/>
              <a:t>Не требует установки </a:t>
            </a:r>
          </a:p>
          <a:p>
            <a:pPr lvl="1" eaLnBrk="1" hangingPunct="1"/>
            <a:r>
              <a:rPr lang="ru-RU" sz="1800" dirty="0" smtClean="0"/>
              <a:t>Не требует администрирования</a:t>
            </a:r>
            <a:endParaRPr lang="en-US" sz="1800" dirty="0" smtClean="0"/>
          </a:p>
          <a:p>
            <a:pPr lvl="1" eaLnBrk="1" hangingPunct="1"/>
            <a:r>
              <a:rPr lang="ru-RU" sz="1800" dirty="0" smtClean="0"/>
              <a:t>Бесплатная</a:t>
            </a:r>
          </a:p>
          <a:p>
            <a:pPr lvl="1" eaLnBrk="1" hangingPunct="1"/>
            <a:r>
              <a:rPr lang="ru-RU" sz="1800" dirty="0" smtClean="0"/>
              <a:t>Маленькая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3074" name="Picture 2" descr="J:\work\Лекции-лабы-презенташки\1935049505_rU6yWZ75_datadroid_512-300x3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348880"/>
            <a:ext cx="2857501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База данных </a:t>
            </a:r>
            <a:r>
              <a:rPr lang="en-US" sz="3600" dirty="0" smtClean="0"/>
              <a:t>SQLite</a:t>
            </a:r>
            <a:endParaRPr lang="ru-RU" sz="3600" dirty="0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467544" y="1392039"/>
            <a:ext cx="6840760" cy="4629249"/>
          </a:xfrm>
        </p:spPr>
        <p:txBody>
          <a:bodyPr/>
          <a:lstStyle/>
          <a:p>
            <a:pPr eaLnBrk="1" hangingPunct="1"/>
            <a:r>
              <a:rPr lang="ru-RU" dirty="0" smtClean="0"/>
              <a:t>Это обычный </a:t>
            </a:r>
            <a:r>
              <a:rPr lang="ru-RU" dirty="0" smtClean="0"/>
              <a:t>файл, </a:t>
            </a:r>
            <a:r>
              <a:rPr lang="ru-RU" dirty="0" smtClean="0"/>
              <a:t>копирование и перемещение которого не отражается на работе базы данных</a:t>
            </a:r>
          </a:p>
          <a:p>
            <a:pPr eaLnBrk="1" hangingPunct="1"/>
            <a:r>
              <a:rPr lang="en-US" dirty="0" smtClean="0"/>
              <a:t>Android </a:t>
            </a:r>
            <a:r>
              <a:rPr lang="ru-RU" dirty="0" smtClean="0"/>
              <a:t>хранит файл базы данных в папке </a:t>
            </a:r>
            <a:r>
              <a:rPr lang="en-US" dirty="0" smtClean="0"/>
              <a:t>data</a:t>
            </a:r>
            <a:r>
              <a:rPr lang="ru-RU" dirty="0" smtClean="0"/>
              <a:t>/</a:t>
            </a:r>
            <a:r>
              <a:rPr lang="en-US" dirty="0" smtClean="0"/>
              <a:t>data</a:t>
            </a:r>
            <a:r>
              <a:rPr lang="ru-RU" dirty="0" smtClean="0"/>
              <a:t>/</a:t>
            </a:r>
            <a:r>
              <a:rPr lang="en-US" dirty="0" err="1" smtClean="0"/>
              <a:t>packagename</a:t>
            </a:r>
            <a:r>
              <a:rPr lang="ru-RU" dirty="0" smtClean="0"/>
              <a:t>/</a:t>
            </a:r>
            <a:r>
              <a:rPr lang="en-US" dirty="0" smtClean="0"/>
              <a:t>databases</a:t>
            </a:r>
            <a:r>
              <a:rPr lang="ru-RU" dirty="0" smtClean="0"/>
              <a:t>/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Для доступа к этому файлу необходимо запускать команды </a:t>
            </a:r>
            <a:r>
              <a:rPr lang="en-US" dirty="0" smtClean="0"/>
              <a:t>SQL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645024"/>
            <a:ext cx="6768749" cy="12241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en-US" dirty="0" smtClean="0"/>
              <a:t>Modification</a:t>
            </a:r>
            <a:endParaRPr lang="ru-RU" dirty="0" smtClean="0"/>
          </a:p>
          <a:p>
            <a:r>
              <a:rPr lang="en-US" dirty="0" smtClean="0"/>
              <a:t>Query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2" descr="J:\work\Лекции-лабы-презенташки\SQLiteDatabaseSupp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861048"/>
            <a:ext cx="4188712" cy="2513855"/>
          </a:xfrm>
          <a:prstGeom prst="rect">
            <a:avLst/>
          </a:prstGeo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Виды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ru-RU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запросов</a:t>
            </a: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644190"/>
            <a:ext cx="6347714" cy="4305090"/>
          </a:xfrm>
        </p:spPr>
        <p:txBody>
          <a:bodyPr/>
          <a:lstStyle/>
          <a:p>
            <a:r>
              <a:rPr lang="ru-RU" dirty="0" smtClean="0"/>
              <a:t>Такие запросы используются для создания </a:t>
            </a:r>
            <a:r>
              <a:rPr lang="ru-RU" dirty="0" smtClean="0"/>
              <a:t>таблиц</a:t>
            </a:r>
          </a:p>
          <a:p>
            <a:r>
              <a:rPr lang="ru-RU" dirty="0" smtClean="0"/>
              <a:t>В </a:t>
            </a:r>
            <a:r>
              <a:rPr lang="ru-RU" dirty="0" smtClean="0"/>
              <a:t>файле базы данных может быть несколько </a:t>
            </a:r>
            <a:r>
              <a:rPr lang="ru-RU" dirty="0" smtClean="0"/>
              <a:t>таблиц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sz="1800" dirty="0" smtClean="0"/>
              <a:t>Создание таблицы: </a:t>
            </a:r>
          </a:p>
          <a:p>
            <a:pPr>
              <a:lnSpc>
                <a:spcPct val="100000"/>
              </a:lnSpc>
              <a:buNone/>
            </a:pPr>
            <a:r>
              <a:rPr lang="ru-RU" sz="1800" dirty="0" smtClean="0"/>
              <a:t>			</a:t>
            </a:r>
            <a:r>
              <a:rPr lang="en-US" sz="1800" dirty="0" smtClean="0"/>
              <a:t>create </a:t>
            </a:r>
            <a:r>
              <a:rPr lang="en-US" sz="1800" dirty="0" err="1" smtClean="0"/>
              <a:t>Table_Name</a:t>
            </a:r>
            <a:r>
              <a:rPr lang="en-US" sz="1800" dirty="0" smtClean="0"/>
              <a:t> (</a:t>
            </a:r>
            <a:endParaRPr lang="ru-RU" sz="1800" dirty="0" smtClean="0"/>
          </a:p>
          <a:p>
            <a:pPr>
              <a:lnSpc>
                <a:spcPct val="100000"/>
              </a:lnSpc>
              <a:buNone/>
            </a:pPr>
            <a:r>
              <a:rPr lang="ru-RU" sz="1800" dirty="0" smtClean="0"/>
              <a:t>			</a:t>
            </a:r>
            <a:r>
              <a:rPr lang="en-US" sz="1800" dirty="0" smtClean="0"/>
              <a:t>_</a:t>
            </a:r>
            <a:r>
              <a:rPr lang="en-US" sz="1800" dirty="0" smtClean="0"/>
              <a:t>id  integer primary key </a:t>
            </a:r>
            <a:r>
              <a:rPr lang="en-US" sz="1800" dirty="0" err="1" smtClean="0"/>
              <a:t>autoincrement</a:t>
            </a:r>
            <a:r>
              <a:rPr lang="en-US" sz="1800" dirty="0" smtClean="0"/>
              <a:t>,</a:t>
            </a:r>
            <a:endParaRPr lang="ru-RU" sz="1800" dirty="0" smtClean="0"/>
          </a:p>
          <a:p>
            <a:pPr>
              <a:lnSpc>
                <a:spcPct val="100000"/>
              </a:lnSpc>
              <a:buNone/>
            </a:pPr>
            <a:r>
              <a:rPr lang="ru-RU" sz="1800" dirty="0" smtClean="0"/>
              <a:t>			</a:t>
            </a:r>
            <a:r>
              <a:rPr lang="en-US" sz="1800" dirty="0" smtClean="0"/>
              <a:t>field_name_1 </a:t>
            </a:r>
            <a:r>
              <a:rPr lang="en-US" sz="1800" dirty="0" smtClean="0"/>
              <a:t>text,</a:t>
            </a:r>
            <a:endParaRPr lang="ru-RU" sz="1800" dirty="0" smtClean="0"/>
          </a:p>
          <a:p>
            <a:pPr>
              <a:lnSpc>
                <a:spcPct val="100000"/>
              </a:lnSpc>
              <a:buNone/>
            </a:pPr>
            <a:r>
              <a:rPr lang="ru-RU" sz="1800" dirty="0" smtClean="0"/>
              <a:t>			</a:t>
            </a:r>
            <a:r>
              <a:rPr lang="en-US" sz="1800" dirty="0" smtClean="0"/>
              <a:t>field_name_2 </a:t>
            </a:r>
            <a:r>
              <a:rPr lang="en-US" sz="1800" dirty="0" smtClean="0"/>
              <a:t>text</a:t>
            </a:r>
            <a:r>
              <a:rPr lang="en-US" sz="1800" dirty="0" smtClean="0"/>
              <a:t>);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Работа с базами данных, графикой и анимацией. Разработка игр.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defTabSz="457200" eaLnBrk="1" hangingPunct="1"/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DDL</a:t>
            </a:r>
            <a:r>
              <a:rPr lang="ru-RU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-запросы</a:t>
            </a: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J:\work\Лекции-лабы-презенташки\ddl-search.biz_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852936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881</TotalTime>
  <Words>946</Words>
  <Application>Microsoft Office PowerPoint</Application>
  <PresentationFormat>Экран (4:3)</PresentationFormat>
  <Paragraphs>199</Paragraphs>
  <Slides>31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Грань</vt:lpstr>
      <vt:lpstr>Работа с базами данных, графикой и анимацией. Разработка игр</vt:lpstr>
      <vt:lpstr>Содержание</vt:lpstr>
      <vt:lpstr>Введение</vt:lpstr>
      <vt:lpstr>Общие вопросы</vt:lpstr>
      <vt:lpstr>Основы работы с базами данных, SQLite</vt:lpstr>
      <vt:lpstr>SQLite</vt:lpstr>
      <vt:lpstr>База данных SQLite</vt:lpstr>
      <vt:lpstr>Слайд 8</vt:lpstr>
      <vt:lpstr>Слайд 9</vt:lpstr>
      <vt:lpstr>Слайд 10</vt:lpstr>
      <vt:lpstr>Слайд 11</vt:lpstr>
      <vt:lpstr>Создание и обновление БД. Класс SQLiteOpenHelper</vt:lpstr>
      <vt:lpstr>Работа с БД напрямую.  Класс SQLiteDatabase</vt:lpstr>
      <vt:lpstr>Другие классы</vt:lpstr>
      <vt:lpstr>Content Providers</vt:lpstr>
      <vt:lpstr>Анимация</vt:lpstr>
      <vt:lpstr>Системы анимации</vt:lpstr>
      <vt:lpstr>Анимация свойств</vt:lpstr>
      <vt:lpstr>Класс Animator</vt:lpstr>
      <vt:lpstr>Класс ValueAnimator</vt:lpstr>
      <vt:lpstr>Класс AnimatorSet </vt:lpstr>
      <vt:lpstr>Классы-вычислители</vt:lpstr>
      <vt:lpstr>Интерполяторы</vt:lpstr>
      <vt:lpstr>Анимация компонентов пользовательского интерфейса</vt:lpstr>
      <vt:lpstr>2D и 3D графика</vt:lpstr>
      <vt:lpstr>Холсты и графические объекты</vt:lpstr>
      <vt:lpstr>Аппаратное ускорение</vt:lpstr>
      <vt:lpstr>OpenGL</vt:lpstr>
      <vt:lpstr>Основные принципы разработки игровых приложений для смартфонов</vt:lpstr>
      <vt:lpstr>Основные принципы</vt:lpstr>
      <vt:lpstr>Список дополнительных источников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Тори</cp:lastModifiedBy>
  <cp:revision>157</cp:revision>
  <dcterms:created xsi:type="dcterms:W3CDTF">2013-07-18T07:58:01Z</dcterms:created>
  <dcterms:modified xsi:type="dcterms:W3CDTF">2014-02-26T16:46:04Z</dcterms:modified>
</cp:coreProperties>
</file>