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92" r:id="rId2"/>
    <p:sldId id="293" r:id="rId3"/>
    <p:sldId id="298" r:id="rId4"/>
    <p:sldId id="295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7" r:id="rId15"/>
    <p:sldId id="308" r:id="rId16"/>
    <p:sldId id="344" r:id="rId17"/>
    <p:sldId id="309" r:id="rId18"/>
    <p:sldId id="310" r:id="rId19"/>
    <p:sldId id="311" r:id="rId20"/>
    <p:sldId id="345" r:id="rId21"/>
    <p:sldId id="346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48" r:id="rId37"/>
    <p:sldId id="349" r:id="rId38"/>
    <p:sldId id="329" r:id="rId39"/>
    <p:sldId id="330" r:id="rId40"/>
    <p:sldId id="331" r:id="rId41"/>
    <p:sldId id="350" r:id="rId42"/>
    <p:sldId id="351" r:id="rId43"/>
    <p:sldId id="332" r:id="rId44"/>
    <p:sldId id="333" r:id="rId45"/>
    <p:sldId id="353" r:id="rId46"/>
    <p:sldId id="334" r:id="rId47"/>
    <p:sldId id="354" r:id="rId48"/>
    <p:sldId id="355" r:id="rId49"/>
    <p:sldId id="335" r:id="rId50"/>
    <p:sldId id="356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294" r:id="rId6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4" autoAdjust="0"/>
    <p:restoredTop sz="94624" autoAdjust="0"/>
  </p:normalViewPr>
  <p:slideViewPr>
    <p:cSldViewPr>
      <p:cViewPr>
        <p:scale>
          <a:sx n="77" d="100"/>
          <a:sy n="77" d="100"/>
        </p:scale>
        <p:origin x="-91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82A263-EA5B-45D2-9E3B-D3019A2EE397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E81EDD-DD3D-44D2-97E2-975D925315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7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0F04DC-FE24-457E-B449-3D8DC220BDBB}" type="datetimeFigureOut">
              <a:rPr lang="ru-RU"/>
              <a:pPr>
                <a:defRPr/>
              </a:pPr>
              <a:t>22.04.2016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0E216-A86C-44CE-A51D-20FEA6801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24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6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2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1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4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9A1FDC-8A88-4447-9A0C-D68E3648B38F}" type="datetime1">
              <a:rPr lang="ru-RU" smtClean="0"/>
              <a:t>22.04.2016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8A28F-6D1D-43E8-B239-46F30129CE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D4B8C-669F-4311-9DBD-1C068DCA5F1A}" type="datetime1">
              <a:rPr lang="ru-RU" smtClean="0"/>
              <a:t>22.04.2016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9054-140F-41CA-A4FC-89B1B103E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C2D286-01D0-4408-87A8-0C561AE14AB3}" type="datetime1">
              <a:rPr lang="ru-RU" smtClean="0"/>
              <a:t>22.04.2016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68407-1610-4AD0-A877-DA9CEBD8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AB014-2836-48F0-AD5E-0688728232F4}" type="datetime1">
              <a:rPr lang="ru-RU" smtClean="0"/>
              <a:t>22.04.2016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CAE1-9DF3-41F0-B123-D400D83ED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754FBF-67F9-46EC-A541-12BF6DBD6298}" type="datetime1">
              <a:rPr lang="ru-RU" smtClean="0"/>
              <a:t>22.04.2016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02399-AA95-467B-9340-98B32608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189F-AD3F-4E3D-A5BD-5C0998B8B622}" type="datetime1">
              <a:rPr lang="ru-RU" smtClean="0"/>
              <a:t>22.04.2016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0B1B3-3DE0-4375-936F-F1EB06686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177A90-9248-4CDB-9BCE-2A9011EA0413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53EF8-68F0-4627-9B45-02D24719B3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5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4563B8-9891-4C61-8D73-2F15E71B3507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1CE3-440C-4174-807C-440D0D097F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0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626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541189"/>
          </a:xfrm>
        </p:spPr>
        <p:txBody>
          <a:bodyPr anchor="ctr"/>
          <a:lstStyle>
            <a:lvl1pPr algn="just">
              <a:lnSpc>
                <a:spcPct val="150000"/>
              </a:lnSpc>
              <a:defRPr sz="2000"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36305C-1E2A-4D18-B9E2-6AD623F7CC44}" type="datetime1">
              <a:rPr lang="ru-RU" smtClean="0"/>
              <a:t>22.04.2016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CE876-0121-4089-AE4A-008797532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42E39-DDB9-41A2-91DD-C7F7C05C6445}" type="datetime1">
              <a:rPr lang="ru-RU" smtClean="0"/>
              <a:t>22.04.2016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1B39-A3CA-42CC-A8FA-65897A3AF8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B81FF2-481A-4258-917E-A309A2E547E9}" type="datetime1">
              <a:rPr lang="ru-RU" smtClean="0"/>
              <a:t>22.04.2016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6DFFE-10C5-4F72-94D8-E06E962D1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A1778F-295C-409F-95FD-8A76362ADD47}" type="datetime1">
              <a:rPr lang="ru-RU" smtClean="0"/>
              <a:t>22.04.2016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14D6F-D5ED-42F6-B828-32C797FC2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7B05AC-8618-43F4-8A39-A2F8FFCBC1C3}" type="datetime1">
              <a:rPr lang="ru-RU" smtClean="0"/>
              <a:t>22.04.2016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60062-D93E-4843-AA1D-AE73F912EC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72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31219-B120-47AF-85F7-B2388785BF52}" type="datetime1">
              <a:rPr lang="ru-RU" smtClean="0"/>
              <a:t>22.04.2016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F8A56-00F0-474A-924B-65C225840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891979-3786-435F-9954-15BCA95FFD01}" type="datetime1">
              <a:rPr lang="ru-RU" smtClean="0"/>
              <a:t>22.04.2016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69665-726B-4347-8290-491DF81CDF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3203D8-0F38-4044-B290-E0E3C4071223}" type="datetime1">
              <a:rPr lang="ru-RU" smtClean="0"/>
              <a:t>22.04.2016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E1188-22B2-4DDC-A475-F62B4F9694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7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8696">
              <a:srgbClr val="D0EB96"/>
            </a:gs>
            <a:gs pos="67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28750"/>
            <a:ext cx="6348413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AC80D0-F2F9-4D83-BB2A-5ED1AE521719}" type="datetime1">
              <a:rPr lang="ru-RU" smtClean="0"/>
              <a:t>22.04.2016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925DC2CF-8A0D-4B76-9EC2-0B69B926D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789" r:id="rId10"/>
    <p:sldLayoutId id="2147483801" r:id="rId11"/>
    <p:sldLayoutId id="2147483790" r:id="rId12"/>
    <p:sldLayoutId id="2147483802" r:id="rId13"/>
    <p:sldLayoutId id="2147483791" r:id="rId14"/>
    <p:sldLayoutId id="2147483803" r:id="rId15"/>
    <p:sldLayoutId id="2147483804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fundamentals.html" TargetMode="External"/><Relationship Id="rId2" Type="http://schemas.openxmlformats.org/officeDocument/2006/relationships/hyperlink" Target="http://www.androidpit.ru/chto-takoe-vidzh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u/library/os-android-deve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755650" y="2714625"/>
            <a:ext cx="6624638" cy="1885950"/>
          </a:xfrm>
        </p:spPr>
        <p:txBody>
          <a:bodyPr/>
          <a:lstStyle/>
          <a:p>
            <a:pPr algn="l" eaLnBrk="1" hangingPunct="1"/>
            <a:r>
              <a:rPr lang="ru-RU" sz="4000" b="1" dirty="0" smtClean="0"/>
              <a:t>Виды приложений и их структура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0300" y="4052888"/>
            <a:ext cx="6249988" cy="109696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Лекция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7412" name="Нижний колонтитул 3"/>
          <p:cNvSpPr txBox="1">
            <a:spLocks/>
          </p:cNvSpPr>
          <p:nvPr/>
        </p:nvSpPr>
        <p:spPr bwMode="auto">
          <a:xfrm>
            <a:off x="755650" y="5937250"/>
            <a:ext cx="6394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1400" dirty="0" smtClean="0"/>
              <a:t>Введение в разработку приложений для смартфонов на ОС </a:t>
            </a:r>
            <a:r>
              <a:rPr lang="ru-RU" sz="1400" dirty="0" err="1" smtClean="0"/>
              <a:t>Android</a:t>
            </a:r>
            <a:endParaRPr lang="ru-RU" sz="1400" dirty="0">
              <a:solidFill>
                <a:srgbClr val="898989"/>
              </a:solidFill>
            </a:endParaRPr>
          </a:p>
        </p:txBody>
      </p:sp>
      <p:pic>
        <p:nvPicPr>
          <p:cNvPr id="17413" name="Picture 5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06388"/>
            <a:ext cx="15668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Фоновые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настройки не предполагают взаимодействия с пользователем</a:t>
            </a:r>
          </a:p>
          <a:p>
            <a:r>
              <a:rPr lang="ru-RU" dirty="0" smtClean="0"/>
              <a:t>Большую часть времени находятся и работают </a:t>
            </a:r>
            <a:br>
              <a:rPr lang="ru-RU" dirty="0" smtClean="0"/>
            </a:br>
            <a:r>
              <a:rPr lang="ru-RU" dirty="0" smtClean="0"/>
              <a:t>в скрытом состоянии</a:t>
            </a:r>
          </a:p>
          <a:p>
            <a:pPr>
              <a:buNone/>
            </a:pPr>
            <a:r>
              <a:rPr lang="ru-RU" dirty="0" smtClean="0"/>
              <a:t>Например:</a:t>
            </a:r>
            <a:endParaRPr lang="ru-RU" sz="1800" dirty="0" smtClean="0"/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службы экранирования звонков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SMS</a:t>
            </a:r>
            <a:r>
              <a:rPr lang="ru-RU" sz="1800" dirty="0" smtClean="0"/>
              <a:t>-автоответчики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0177" name="Picture 1" descr="J:\work\Лекции-лабы-презенташки\unna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786190"/>
            <a:ext cx="1785950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Помнить, что совершенно невидимые сервисы   будут неуправляемыми</a:t>
            </a:r>
          </a:p>
          <a:p>
            <a:r>
              <a:rPr lang="ru-RU" dirty="0" smtClean="0"/>
              <a:t>Позволить пользователю только: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Санкционирование запуска сервиса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Настройка сервиса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Приостановка работы сервиса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Прерывание работы сервиса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Смешанные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Большую часть времени работают в фоновом режиме</a:t>
            </a:r>
          </a:p>
          <a:p>
            <a:r>
              <a:rPr lang="ru-RU" dirty="0" smtClean="0"/>
              <a:t>Допускают взаимодействие с пользователем даже после настройки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Мультимедиа-проигрыватели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Чаты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Почтовые клиенты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8129" name="Picture 1" descr="J:\work\Лекции-лабы-презенташки\97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500438"/>
            <a:ext cx="2357454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Такие приложения, не теряя работоспособности в фоновом режиме, должны реагировать на пользовательский ввод</a:t>
            </a:r>
          </a:p>
          <a:p>
            <a:r>
              <a:rPr lang="ru-RU" dirty="0" smtClean="0"/>
              <a:t>При взаимодействии с пользователем должны учитывать свое текущее состояние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/>
              <a:t>Виджеты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Небольшие приложения, отображаемые в виде графического объекта на рабочем столе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 algn="l"/>
            <a:r>
              <a:rPr lang="ru-RU" sz="1800" dirty="0" smtClean="0"/>
              <a:t>приложения для отображения </a:t>
            </a:r>
            <a:br>
              <a:rPr lang="ru-RU" sz="1800" dirty="0" smtClean="0"/>
            </a:br>
            <a:r>
              <a:rPr lang="ru-RU" sz="1800" dirty="0" smtClean="0"/>
              <a:t>динамической информации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6081" name="Picture 1" descr="J:\work\Лекции-лабы-презенташки\1389072421_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714752"/>
            <a:ext cx="2071682" cy="2071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Планируя разработку приложения, необходимо определить способ его использования, только после этого приступать к проектированию и непосредственно разработке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Безопасность</a:t>
            </a:r>
            <a:endParaRPr lang="ru-RU" sz="4000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76326"/>
          </a:xfrm>
        </p:spPr>
        <p:txBody>
          <a:bodyPr>
            <a:noAutofit/>
          </a:bodyPr>
          <a:lstStyle/>
          <a:p>
            <a:r>
              <a:rPr lang="ru-RU" sz="3600" dirty="0" smtClean="0"/>
              <a:t>Жизнь приложения в ОС </a:t>
            </a:r>
            <a:r>
              <a:rPr lang="en-US" sz="3600" dirty="0" smtClean="0"/>
              <a:t>Android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462731" cy="4541189"/>
          </a:xfrm>
        </p:spPr>
        <p:txBody>
          <a:bodyPr/>
          <a:lstStyle/>
          <a:p>
            <a:r>
              <a:rPr lang="en-US" dirty="0" smtClean="0"/>
              <a:t>Android </a:t>
            </a:r>
            <a:r>
              <a:rPr lang="ru-RU" dirty="0" smtClean="0"/>
              <a:t>это многопользовательская ОС, в которой каждое приложение - отдельный пользователь</a:t>
            </a:r>
          </a:p>
          <a:p>
            <a:r>
              <a:rPr lang="ru-RU" dirty="0" smtClean="0"/>
              <a:t>Система назначает приложению уникальный пользовательский </a:t>
            </a:r>
            <a:r>
              <a:rPr lang="en-US" dirty="0" smtClean="0"/>
              <a:t>ID</a:t>
            </a:r>
            <a:endParaRPr lang="ru-RU" dirty="0" smtClean="0"/>
          </a:p>
          <a:p>
            <a:r>
              <a:rPr lang="ru-RU" dirty="0" smtClean="0"/>
              <a:t>Доступ к элементам приложения имеет только пользователь с соответствующим </a:t>
            </a:r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76326"/>
          </a:xfrm>
        </p:spPr>
        <p:txBody>
          <a:bodyPr>
            <a:noAutofit/>
          </a:bodyPr>
          <a:lstStyle/>
          <a:p>
            <a:r>
              <a:rPr lang="ru-RU" sz="3600" dirty="0" smtClean="0"/>
              <a:t>Жизнь приложения в ОС </a:t>
            </a:r>
            <a:r>
              <a:rPr lang="en-US" sz="3600" dirty="0" smtClean="0"/>
              <a:t>Android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Каждому приложению соответствует отдельный </a:t>
            </a:r>
            <a:r>
              <a:rPr lang="en-US" dirty="0" smtClean="0"/>
              <a:t>Linux </a:t>
            </a:r>
            <a:r>
              <a:rPr lang="ru-RU" dirty="0" smtClean="0"/>
              <a:t>процесс</a:t>
            </a:r>
          </a:p>
          <a:p>
            <a:r>
              <a:rPr lang="ru-RU" dirty="0" smtClean="0"/>
              <a:t>Каждому процессу соответствует отдельный экземпляр виртуальной машины </a:t>
            </a:r>
            <a:r>
              <a:rPr lang="en-US" dirty="0" err="1" smtClean="0"/>
              <a:t>Dalvik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Обеспечение безопасности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462731" cy="4541189"/>
          </a:xfrm>
        </p:spPr>
        <p:txBody>
          <a:bodyPr/>
          <a:lstStyle/>
          <a:p>
            <a:r>
              <a:rPr lang="ru-RU" dirty="0" smtClean="0"/>
              <a:t>В среде функционирования приложений каждому приложению разрешен доступ только к компонентам, необходимым для его работы</a:t>
            </a:r>
          </a:p>
          <a:p>
            <a:r>
              <a:rPr lang="ru-RU" dirty="0" smtClean="0"/>
              <a:t>Если двум приложениям необходимо иметь доступ к файлам друг друга, им присваивается один и тот же пользовательский </a:t>
            </a:r>
            <a:r>
              <a:rPr lang="en-US" dirty="0" smtClean="0"/>
              <a:t>ID</a:t>
            </a:r>
            <a:endParaRPr lang="ru-RU" dirty="0" smtClean="0"/>
          </a:p>
          <a:p>
            <a:r>
              <a:rPr lang="ru-RU" dirty="0" smtClean="0"/>
              <a:t>Если приложению требуется доступ к системным данным, пользователь даёт приложению такие полномочия во время установки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Содержание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ru-RU" dirty="0" smtClean="0"/>
              <a:t>Основные виды </a:t>
            </a:r>
            <a:r>
              <a:rPr lang="en-US" dirty="0" smtClean="0"/>
              <a:t>Android-</a:t>
            </a:r>
            <a:r>
              <a:rPr lang="ru-RU" dirty="0" smtClean="0"/>
              <a:t>приложений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Архитектура приложения, основные компоненты</a:t>
            </a:r>
          </a:p>
          <a:p>
            <a:r>
              <a:rPr lang="ru-RU" dirty="0" smtClean="0"/>
              <a:t>Манифест приложения</a:t>
            </a:r>
          </a:p>
          <a:p>
            <a:r>
              <a:rPr lang="ru-RU" dirty="0" smtClean="0"/>
              <a:t>Ресурсы</a:t>
            </a:r>
          </a:p>
          <a:p>
            <a:pPr eaLnBrk="1" hangingPunct="1"/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Архитектура приложения</a:t>
            </a:r>
            <a:endParaRPr lang="ru-RU" sz="4000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Архитектура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248417" cy="4541189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Android </a:t>
            </a:r>
            <a:r>
              <a:rPr lang="ru-RU" dirty="0" smtClean="0"/>
              <a:t>приложений основана на идее многократного использования компонентов, которые являются основными строительными блоками</a:t>
            </a:r>
          </a:p>
          <a:p>
            <a:r>
              <a:rPr lang="ru-RU" dirty="0" smtClean="0"/>
              <a:t>Каждый компонент является отдельной сущностью и помогает определить общее поведение приложения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компоненты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Активности</a:t>
            </a:r>
          </a:p>
          <a:p>
            <a:r>
              <a:rPr lang="ru-RU" dirty="0" smtClean="0"/>
              <a:t>Сервисы</a:t>
            </a:r>
          </a:p>
          <a:p>
            <a:r>
              <a:rPr lang="ru-RU" dirty="0" err="1" smtClean="0"/>
              <a:t>Контент-провайдеры</a:t>
            </a:r>
            <a:endParaRPr lang="ru-RU" dirty="0" smtClean="0"/>
          </a:p>
          <a:p>
            <a:r>
              <a:rPr lang="ru-RU" dirty="0" smtClean="0"/>
              <a:t>Приемники широковещательных сообщений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:\work\Лекции-лабы-презенташки\f_297517679614b36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714620"/>
            <a:ext cx="4875644" cy="278608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Видимая часть приложения (экран, окно, форма), отвечает за отображение графического интерфейса пользователя</a:t>
            </a:r>
          </a:p>
          <a:p>
            <a:pPr algn="l">
              <a:buNone/>
            </a:pPr>
            <a:r>
              <a:rPr lang="ru-RU" dirty="0" smtClean="0"/>
              <a:t>Например:</a:t>
            </a:r>
          </a:p>
          <a:p>
            <a:pPr lvl="1" algn="l"/>
            <a:r>
              <a:rPr lang="ru-RU" sz="1800" dirty="0" smtClean="0"/>
              <a:t>Приложение для работы </a:t>
            </a:r>
            <a:br>
              <a:rPr lang="ru-RU" sz="1800" dirty="0" smtClean="0"/>
            </a:br>
            <a:r>
              <a:rPr lang="ru-RU" sz="1800" dirty="0" smtClean="0"/>
              <a:t>с будильником</a:t>
            </a:r>
          </a:p>
          <a:p>
            <a:pPr lvl="1"/>
            <a:endParaRPr lang="ru-RU" sz="1800" dirty="0" smtClean="0"/>
          </a:p>
          <a:p>
            <a:pPr lvl="1">
              <a:buNone/>
            </a:pPr>
            <a:endParaRPr lang="ru-RU" sz="1800" dirty="0" smtClean="0"/>
          </a:p>
          <a:p>
            <a:pPr lvl="1"/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может иметь несколько активностей</a:t>
            </a:r>
          </a:p>
          <a:p>
            <a:r>
              <a:rPr lang="ru-RU" dirty="0" smtClean="0"/>
              <a:t>Активности приложения не зависят друг от друга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Компонент, который работает в фоновом режиме, выполняет длительные по времени операции или работу для удаленных процессов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/>
            <a:r>
              <a:rPr lang="ru-RU" sz="1800" dirty="0" smtClean="0"/>
              <a:t>Проигрывание музыки в фоновом режиме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534169" cy="4541189"/>
          </a:xfrm>
        </p:spPr>
        <p:txBody>
          <a:bodyPr/>
          <a:lstStyle/>
          <a:p>
            <a:r>
              <a:rPr lang="ru-RU" dirty="0" smtClean="0"/>
              <a:t>Может быть запущен другим компонентом и после этого работать самостоятельно, а может остаться связанным с этим компонентом и взаимодействовать с ним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/>
              <a:t>Контент-провайдеры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819922" cy="4541189"/>
          </a:xfrm>
        </p:spPr>
        <p:txBody>
          <a:bodyPr/>
          <a:lstStyle/>
          <a:p>
            <a:r>
              <a:rPr lang="ru-RU" dirty="0" smtClean="0"/>
              <a:t>Управляет распределенным множеством данных приложения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/>
            <a:r>
              <a:rPr lang="ru-RU" sz="1800" dirty="0" err="1" smtClean="0"/>
              <a:t>Контент-провайдер</a:t>
            </a:r>
            <a:r>
              <a:rPr lang="ru-RU" sz="1800" dirty="0" smtClean="0"/>
              <a:t> в системе </a:t>
            </a:r>
            <a:r>
              <a:rPr lang="en-US" sz="1800" dirty="0" smtClean="0"/>
              <a:t>Android</a:t>
            </a:r>
            <a:r>
              <a:rPr lang="ru-RU" sz="1800" dirty="0" smtClean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управляющий информацией о контактах пользователя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могут храниться в файловой системе, в базе данных </a:t>
            </a:r>
            <a:r>
              <a:rPr lang="en-US" dirty="0" err="1" smtClean="0"/>
              <a:t>SQLite</a:t>
            </a:r>
            <a:r>
              <a:rPr lang="ru-RU" dirty="0" smtClean="0"/>
              <a:t>, в сети</a:t>
            </a:r>
          </a:p>
          <a:p>
            <a:r>
              <a:rPr lang="ru-RU" dirty="0" smtClean="0"/>
              <a:t>Позволяет другим приложениям при наличии у них соответствующих прав делать запросы или даже менять данные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Приемники широковещательных сообщений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Приемник — компонент, который реагирует на широковещательные извещения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/>
            <a:r>
              <a:rPr lang="ru-RU" sz="1800" dirty="0" smtClean="0"/>
              <a:t>Извещение о низком заряде батареи</a:t>
            </a:r>
          </a:p>
          <a:p>
            <a:pPr lvl="1"/>
            <a:r>
              <a:rPr lang="ru-RU" sz="1800" dirty="0" smtClean="0"/>
              <a:t>Инициирование широковещания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Введение</a:t>
            </a:r>
            <a:endParaRPr lang="ru-RU" sz="4000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отображают пользовательского интерфейса</a:t>
            </a:r>
          </a:p>
          <a:p>
            <a:r>
              <a:rPr lang="ru-RU" dirty="0" smtClean="0"/>
              <a:t>Могут создавать уведомление на панели состояний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Иерархия классов </a:t>
            </a:r>
            <a:r>
              <a:rPr lang="en-US" sz="3200" dirty="0" smtClean="0"/>
              <a:t>Android SDK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5678000" cy="4150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View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строительный блок для компонентов пользовательского интерфейса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Определяет прямоугольную область экрана и отвечает за прорисовку и обработку событий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View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Базовый класс для </a:t>
            </a:r>
            <a:r>
              <a:rPr lang="ru-RU" dirty="0" err="1" smtClean="0"/>
              <a:t>виджетов</a:t>
            </a:r>
            <a:r>
              <a:rPr lang="ru-RU" dirty="0" smtClean="0"/>
              <a:t> (</a:t>
            </a:r>
            <a:r>
              <a:rPr lang="en-US" dirty="0" smtClean="0"/>
              <a:t>GUI widgets</a:t>
            </a:r>
            <a:r>
              <a:rPr lang="ru-RU" dirty="0" smtClean="0"/>
              <a:t>) и класса </a:t>
            </a:r>
            <a:r>
              <a:rPr lang="en-US" b="1" dirty="0" err="1" smtClean="0"/>
              <a:t>ViewGroup</a:t>
            </a:r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6138" y="3344858"/>
            <a:ext cx="4600374" cy="24415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Intent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Используются для передачи сообщений между основными компонентами приложений</a:t>
            </a:r>
          </a:p>
          <a:p>
            <a:r>
              <a:rPr lang="ru-RU" dirty="0" smtClean="0"/>
              <a:t>Содержит описание операции, которая должна быть выполнена, и обычно используется для запуска активности или сервиса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Intent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500174"/>
            <a:ext cx="7143800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Механизмы передачи намерений:</a:t>
            </a:r>
          </a:p>
          <a:p>
            <a:pPr lvl="1"/>
            <a:r>
              <a:rPr lang="ru-RU" sz="1770" dirty="0" smtClean="0"/>
              <a:t>Запуск активности, новое действие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startActivity</a:t>
            </a:r>
            <a:r>
              <a:rPr lang="ru-RU" sz="1770" b="1" dirty="0" smtClean="0"/>
              <a:t>() </a:t>
            </a:r>
            <a:r>
              <a:rPr lang="ru-RU" sz="1770" dirty="0" smtClean="0"/>
              <a:t>или</a:t>
            </a:r>
            <a:r>
              <a:rPr lang="ru-RU" sz="1770" b="1" dirty="0" smtClean="0"/>
              <a:t> </a:t>
            </a:r>
            <a:r>
              <a:rPr lang="ru-RU" sz="1770" dirty="0" smtClean="0"/>
              <a:t> </a:t>
            </a:r>
            <a:r>
              <a:rPr lang="en-US" sz="1770" b="1" dirty="0" smtClean="0"/>
              <a:t>Activity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startActivityForResult</a:t>
            </a:r>
            <a:r>
              <a:rPr lang="ru-RU" sz="1770" b="1" dirty="0" smtClean="0"/>
              <a:t>()</a:t>
            </a:r>
          </a:p>
          <a:p>
            <a:pPr lvl="1"/>
            <a:r>
              <a:rPr lang="ru-RU" sz="1770" dirty="0" smtClean="0"/>
              <a:t>Запуск сервиса 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startService</a:t>
            </a:r>
            <a:r>
              <a:rPr lang="ru-RU" sz="1770" b="1" dirty="0" smtClean="0"/>
              <a:t>(), с</a:t>
            </a:r>
            <a:r>
              <a:rPr lang="ru-RU" sz="1770" dirty="0" smtClean="0"/>
              <a:t>вязь вызывающего компонента и сервиса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bindService</a:t>
            </a:r>
            <a:r>
              <a:rPr lang="ru-RU" sz="1770" b="1" dirty="0" smtClean="0"/>
              <a:t>()</a:t>
            </a:r>
          </a:p>
          <a:p>
            <a:pPr lvl="1" algn="l"/>
            <a:r>
              <a:rPr lang="ru-RU" sz="1770" dirty="0" smtClean="0"/>
              <a:t>Доставка объекта-намерения приемникам широковещательных сообщений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sendOrderedBroadcast</a:t>
            </a:r>
            <a:r>
              <a:rPr lang="ru-RU" sz="1770" b="1" dirty="0" smtClean="0"/>
              <a:t>()</a:t>
            </a:r>
            <a:r>
              <a:rPr lang="ru-RU" sz="1770" dirty="0" smtClean="0"/>
              <a:t>, 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sendStickyBroadcast</a:t>
            </a:r>
            <a:r>
              <a:rPr lang="ru-RU" sz="1770" b="1" dirty="0" smtClean="0"/>
              <a:t>()</a:t>
            </a:r>
            <a:r>
              <a:rPr lang="ru-RU" sz="1770" dirty="0" smtClean="0"/>
              <a:t>,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sendBroadcast</a:t>
            </a:r>
            <a:r>
              <a:rPr lang="ru-RU" sz="1770" b="1" dirty="0" smtClean="0"/>
              <a:t>()</a:t>
            </a:r>
            <a:endParaRPr lang="ru-RU" sz="177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Intent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00174"/>
            <a:ext cx="7286676" cy="4541189"/>
          </a:xfrm>
        </p:spPr>
        <p:txBody>
          <a:bodyPr/>
          <a:lstStyle/>
          <a:p>
            <a:r>
              <a:rPr lang="ru-RU" dirty="0" smtClean="0"/>
              <a:t>В этой системе сообщений не случается накладок: сообщение-намерение, отправленное определенному компоненту, будет получено именно этим компонентом и никем другим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000504"/>
            <a:ext cx="4873625" cy="1744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Жизненный цикл компонент</a:t>
            </a:r>
            <a:endParaRPr lang="ru-RU" sz="4000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 (</a:t>
            </a:r>
            <a:r>
              <a:rPr lang="en-US" sz="3600" dirty="0" smtClean="0"/>
              <a:t>Activities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534169" cy="4541189"/>
          </a:xfrm>
        </p:spPr>
        <p:txBody>
          <a:bodyPr/>
          <a:lstStyle/>
          <a:p>
            <a:r>
              <a:rPr lang="ru-RU" sz="1800" dirty="0" smtClean="0"/>
              <a:t>Активность это окно, несущее графический интерфейс пользователя</a:t>
            </a:r>
          </a:p>
          <a:p>
            <a:r>
              <a:rPr lang="ru-RU" sz="1800" dirty="0" smtClean="0"/>
              <a:t>Обычно занимает весь экран устройства, однако возможно создавать полупрозрачные или плавающие диалоговые окна</a:t>
            </a:r>
          </a:p>
          <a:p>
            <a:r>
              <a:rPr lang="ru-RU" sz="1800" dirty="0" smtClean="0"/>
              <a:t>Мобильные приложения обычно содержат несколько активностей</a:t>
            </a:r>
          </a:p>
          <a:p>
            <a:r>
              <a:rPr lang="ru-RU" sz="1800" dirty="0" smtClean="0"/>
              <a:t>Одна из активностей определяется как «главная», и именно ее пользователь  видит при первом запуске приложения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 (</a:t>
            </a:r>
            <a:r>
              <a:rPr lang="en-US" sz="3600" dirty="0" smtClean="0"/>
              <a:t>Activities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677046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Методы класса </a:t>
            </a:r>
            <a:r>
              <a:rPr lang="en-US" dirty="0" smtClean="0"/>
              <a:t>Activity</a:t>
            </a:r>
            <a:r>
              <a:rPr lang="ru-RU" dirty="0" smtClean="0"/>
              <a:t>:</a:t>
            </a:r>
          </a:p>
          <a:p>
            <a:pPr lvl="1"/>
            <a:r>
              <a:rPr lang="en-US" sz="1800" b="1" dirty="0" err="1" smtClean="0"/>
              <a:t>onCreate</a:t>
            </a:r>
            <a:r>
              <a:rPr lang="ru-RU" sz="1800" b="1" dirty="0" smtClean="0"/>
              <a:t>()</a:t>
            </a:r>
            <a:r>
              <a:rPr lang="ru-RU" sz="1800" dirty="0" smtClean="0"/>
              <a:t> – вызывается при создании активности. Необходимо инициализировать </a:t>
            </a:r>
            <a:r>
              <a:rPr lang="en-US" sz="1800" b="1" dirty="0" err="1" smtClean="0"/>
              <a:t>setContentView</a:t>
            </a:r>
            <a:r>
              <a:rPr lang="ru-RU" sz="1800" b="1" dirty="0" smtClean="0"/>
              <a:t>()</a:t>
            </a:r>
          </a:p>
          <a:p>
            <a:pPr lvl="1"/>
            <a:r>
              <a:rPr lang="en-US" sz="1800" b="1" dirty="0" err="1" smtClean="0"/>
              <a:t>onRestart</a:t>
            </a:r>
            <a:r>
              <a:rPr lang="ru-RU" sz="1800" b="1" dirty="0" smtClean="0"/>
              <a:t>() </a:t>
            </a:r>
            <a:r>
              <a:rPr lang="ru-RU" sz="1800" dirty="0" smtClean="0"/>
              <a:t>– запуск приостановленной активности </a:t>
            </a:r>
            <a:endParaRPr lang="ru-RU" dirty="0" smtClean="0"/>
          </a:p>
          <a:p>
            <a:pPr lvl="1"/>
            <a:r>
              <a:rPr lang="en-US" sz="1800" b="1" dirty="0" err="1" smtClean="0"/>
              <a:t>onStart</a:t>
            </a:r>
            <a:r>
              <a:rPr lang="ru-RU" sz="1800" b="1" dirty="0" smtClean="0"/>
              <a:t>()</a:t>
            </a:r>
            <a:r>
              <a:rPr lang="ru-RU" sz="1800" dirty="0" smtClean="0"/>
              <a:t>  - вызывается перед тем, как активность станет видимой для пользователя</a:t>
            </a:r>
            <a:endParaRPr lang="ru-RU" sz="1800" b="1" dirty="0" smtClean="0"/>
          </a:p>
          <a:p>
            <a:pPr lvl="1"/>
            <a:r>
              <a:rPr lang="en-US" sz="1800" b="1" dirty="0" err="1" smtClean="0"/>
              <a:t>onResume</a:t>
            </a:r>
            <a:r>
              <a:rPr lang="ru-RU" sz="1800" b="1" dirty="0" smtClean="0"/>
              <a:t>()</a:t>
            </a:r>
            <a:r>
              <a:rPr lang="ru-RU" sz="1800" dirty="0" smtClean="0"/>
              <a:t> – вызывается перед тем, как активность начнет взаимодействовать с пользователем 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Общие вопросы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698704" cy="4541837"/>
          </a:xfrm>
        </p:spPr>
        <p:txBody>
          <a:bodyPr/>
          <a:lstStyle/>
          <a:p>
            <a:pPr eaLnBrk="1" hangingPunct="1"/>
            <a:r>
              <a:rPr lang="ru-RU" dirty="0" smtClean="0"/>
              <a:t>Виды мобильных приложений и их особенности</a:t>
            </a:r>
          </a:p>
          <a:p>
            <a:pPr eaLnBrk="1" hangingPunct="1"/>
            <a:r>
              <a:rPr lang="ru-RU" dirty="0" smtClean="0"/>
              <a:t>Организация исполнения приложений в ОС </a:t>
            </a:r>
            <a:r>
              <a:rPr lang="en-US" dirty="0" smtClean="0"/>
              <a:t>Android</a:t>
            </a:r>
            <a:endParaRPr lang="ru-RU" dirty="0" smtClean="0"/>
          </a:p>
          <a:p>
            <a:pPr eaLnBrk="1" hangingPunct="1"/>
            <a:r>
              <a:rPr lang="ru-RU" dirty="0" smtClean="0"/>
              <a:t>Обеспечение безопасной среды функционирования приложений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 (</a:t>
            </a:r>
            <a:r>
              <a:rPr lang="en-US" sz="3600" dirty="0" smtClean="0"/>
              <a:t>Activities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Методы класса </a:t>
            </a:r>
            <a:r>
              <a:rPr lang="en-US" dirty="0" smtClean="0"/>
              <a:t>Activity</a:t>
            </a:r>
            <a:r>
              <a:rPr lang="ru-RU" dirty="0" smtClean="0"/>
              <a:t>:</a:t>
            </a:r>
          </a:p>
          <a:p>
            <a:pPr lvl="1"/>
            <a:r>
              <a:rPr lang="en-US" sz="1800" b="1" dirty="0" err="1" smtClean="0"/>
              <a:t>onStop</a:t>
            </a:r>
            <a:r>
              <a:rPr lang="ru-RU" sz="1800" b="1" dirty="0" smtClean="0"/>
              <a:t>()</a:t>
            </a:r>
            <a:r>
              <a:rPr lang="ru-RU" sz="1800" dirty="0" smtClean="0"/>
              <a:t> – вызывается, когда активность становиться не видимой для пользователя</a:t>
            </a:r>
          </a:p>
          <a:p>
            <a:pPr lvl="1"/>
            <a:r>
              <a:rPr lang="en-US" sz="1800" b="1" dirty="0" err="1" smtClean="0"/>
              <a:t>onDestroy</a:t>
            </a:r>
            <a:r>
              <a:rPr lang="ru-RU" sz="1800" b="1" dirty="0" smtClean="0"/>
              <a:t>()</a:t>
            </a:r>
            <a:r>
              <a:rPr lang="ru-RU" sz="1800" dirty="0" smtClean="0"/>
              <a:t> – уничтожение активности</a:t>
            </a:r>
          </a:p>
          <a:p>
            <a:pPr lvl="1"/>
            <a:r>
              <a:rPr lang="en-US" sz="1800" b="1" dirty="0" err="1" smtClean="0"/>
              <a:t>onPause</a:t>
            </a:r>
            <a:r>
              <a:rPr lang="ru-RU" sz="1800" b="1" dirty="0" smtClean="0"/>
              <a:t>()</a:t>
            </a:r>
            <a:r>
              <a:rPr lang="ru-RU" sz="1800" dirty="0" smtClean="0"/>
              <a:t>  - вызывается системой при потере активностью фокуса. Вызывается </a:t>
            </a:r>
            <a:r>
              <a:rPr lang="en-US" sz="1800" b="1" dirty="0" err="1" smtClean="0"/>
              <a:t>onResume</a:t>
            </a:r>
            <a:r>
              <a:rPr lang="ru-RU" sz="1800" b="1" dirty="0" smtClean="0"/>
              <a:t>()</a:t>
            </a:r>
            <a:r>
              <a:rPr lang="ru-RU" sz="1800" dirty="0" smtClean="0"/>
              <a:t>, если активность вернется на передний план, или </a:t>
            </a:r>
            <a:r>
              <a:rPr lang="en-US" sz="1800" b="1" dirty="0" err="1" smtClean="0"/>
              <a:t>onStop</a:t>
            </a:r>
            <a:r>
              <a:rPr lang="ru-RU" sz="1800" b="1" dirty="0" smtClean="0"/>
              <a:t>()</a:t>
            </a:r>
            <a:r>
              <a:rPr lang="ru-RU" sz="1800" dirty="0" smtClean="0"/>
              <a:t>, если активность будет скрыта от пользователя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Жизненный цикл активности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357298"/>
            <a:ext cx="3770450" cy="45705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Сервисы (</a:t>
            </a:r>
            <a:r>
              <a:rPr lang="en-US" sz="3600" dirty="0" smtClean="0"/>
              <a:t>Services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Компонент, предназначенный для выполнения длительных операций в фоновом режиме</a:t>
            </a:r>
          </a:p>
          <a:p>
            <a:pPr>
              <a:buNone/>
            </a:pPr>
            <a:r>
              <a:rPr lang="ru-RU" dirty="0" smtClean="0"/>
              <a:t>	Способы существования сервисов: </a:t>
            </a:r>
          </a:p>
          <a:p>
            <a:pPr lvl="1"/>
            <a:r>
              <a:rPr lang="ru-RU" sz="1800" dirty="0" smtClean="0"/>
              <a:t>сервис запущен (</a:t>
            </a:r>
            <a:r>
              <a:rPr lang="en-US" sz="1800" dirty="0" smtClean="0"/>
              <a:t>started</a:t>
            </a:r>
            <a:r>
              <a:rPr lang="ru-RU" sz="1800" dirty="0" smtClean="0"/>
              <a:t>) и работает в фоновом режиме пока не выполнит свою задачу</a:t>
            </a:r>
          </a:p>
          <a:p>
            <a:pPr lvl="1"/>
            <a:r>
              <a:rPr lang="ru-RU" sz="1800" dirty="0" smtClean="0"/>
              <a:t>сервис привязан (</a:t>
            </a:r>
            <a:r>
              <a:rPr lang="en-US" sz="1800" dirty="0" smtClean="0"/>
              <a:t>bound</a:t>
            </a:r>
            <a:r>
              <a:rPr lang="ru-RU" sz="1800" dirty="0" smtClean="0"/>
              <a:t>) к одному/нескольким компонентам, предлагает интерфейс для взаимодействия с компонентом и работает пока привязан хотя бы к одному компоненту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Сервисы (</a:t>
            </a:r>
            <a:r>
              <a:rPr lang="en-US" sz="3600" dirty="0" smtClean="0"/>
              <a:t>Services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Методы класса S</a:t>
            </a:r>
            <a:r>
              <a:rPr lang="en-US" dirty="0" err="1" smtClean="0"/>
              <a:t>ervice</a:t>
            </a:r>
            <a:r>
              <a:rPr lang="ru-RU" dirty="0" smtClean="0"/>
              <a:t>:</a:t>
            </a:r>
          </a:p>
          <a:p>
            <a:pPr lvl="1"/>
            <a:r>
              <a:rPr lang="en-US" sz="1800" b="1" dirty="0" err="1" smtClean="0"/>
              <a:t>onStartCommand</a:t>
            </a:r>
            <a:r>
              <a:rPr lang="ru-RU" sz="1800" b="1" dirty="0" smtClean="0"/>
              <a:t>()</a:t>
            </a:r>
            <a:r>
              <a:rPr lang="ru-RU" sz="1800" dirty="0" smtClean="0"/>
              <a:t> - вызывается системой, когда некоторый компонент(активность) вызывает метод </a:t>
            </a:r>
            <a:r>
              <a:rPr lang="en-US" sz="1800" b="1" dirty="0" err="1" smtClean="0"/>
              <a:t>startService</a:t>
            </a:r>
            <a:r>
              <a:rPr lang="ru-RU" sz="1800" b="1" dirty="0" smtClean="0"/>
              <a:t>()</a:t>
            </a:r>
            <a:r>
              <a:rPr lang="ru-RU" sz="1800" dirty="0" smtClean="0"/>
              <a:t>. </a:t>
            </a:r>
            <a:r>
              <a:rPr lang="en-US" sz="1800" b="1" dirty="0" err="1" smtClean="0"/>
              <a:t>stopSelf</a:t>
            </a:r>
            <a:r>
              <a:rPr lang="ru-RU" sz="1800" b="1" dirty="0" smtClean="0"/>
              <a:t>()</a:t>
            </a:r>
            <a:r>
              <a:rPr lang="ru-RU" sz="1800" dirty="0" smtClean="0"/>
              <a:t>  - остановка</a:t>
            </a:r>
          </a:p>
          <a:p>
            <a:pPr lvl="1"/>
            <a:r>
              <a:rPr lang="ru-RU" sz="1800" b="1" dirty="0" err="1" smtClean="0"/>
              <a:t>o</a:t>
            </a:r>
            <a:r>
              <a:rPr lang="en-US" sz="1800" b="1" dirty="0" err="1" smtClean="0"/>
              <a:t>nBind</a:t>
            </a:r>
            <a:r>
              <a:rPr lang="ru-RU" sz="1800" b="1" dirty="0" smtClean="0"/>
              <a:t>()</a:t>
            </a:r>
            <a:r>
              <a:rPr lang="ru-RU" sz="1800" dirty="0" smtClean="0"/>
              <a:t> - вызывается системой, когда некоторый компонент желает привязать к себе сервис и вызывает метод </a:t>
            </a:r>
            <a:r>
              <a:rPr lang="en-US" sz="1800" b="1" dirty="0" err="1" smtClean="0"/>
              <a:t>bindService</a:t>
            </a:r>
            <a:r>
              <a:rPr lang="ru-RU" sz="1800" b="1" dirty="0" smtClean="0"/>
              <a:t>()</a:t>
            </a:r>
            <a:r>
              <a:rPr lang="ru-RU" sz="1800" dirty="0" smtClean="0"/>
              <a:t>.</a:t>
            </a:r>
          </a:p>
          <a:p>
            <a:pPr lvl="1"/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Сервисы (</a:t>
            </a:r>
            <a:r>
              <a:rPr lang="en-US" sz="3600" dirty="0" smtClean="0"/>
              <a:t>Services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Методы класса S</a:t>
            </a:r>
            <a:r>
              <a:rPr lang="en-US" dirty="0" err="1" smtClean="0"/>
              <a:t>ervice</a:t>
            </a:r>
            <a:r>
              <a:rPr lang="ru-RU" dirty="0" smtClean="0"/>
              <a:t>:</a:t>
            </a:r>
          </a:p>
          <a:p>
            <a:pPr lvl="1"/>
            <a:r>
              <a:rPr lang="ru-RU" sz="1800" b="1" dirty="0" err="1" smtClean="0"/>
              <a:t>o</a:t>
            </a:r>
            <a:r>
              <a:rPr lang="en-US" sz="1800" b="1" dirty="0" err="1" smtClean="0"/>
              <a:t>nCreate</a:t>
            </a:r>
            <a:r>
              <a:rPr lang="ru-RU" sz="1800" b="1" dirty="0" smtClean="0"/>
              <a:t>()</a:t>
            </a:r>
            <a:r>
              <a:rPr lang="ru-RU" sz="1800" dirty="0" smtClean="0"/>
              <a:t> — вызывается системой при первом обращении к сервису для выполнения первоначальных настроек. Вызывается до вызова методов </a:t>
            </a:r>
            <a:r>
              <a:rPr lang="en-US" sz="1800" b="1" dirty="0" err="1" smtClean="0"/>
              <a:t>onStartCommand</a:t>
            </a:r>
            <a:r>
              <a:rPr lang="ru-RU" sz="1800" b="1" dirty="0" smtClean="0"/>
              <a:t>()</a:t>
            </a:r>
            <a:r>
              <a:rPr lang="ru-RU" sz="1800" dirty="0" smtClean="0"/>
              <a:t> и/или </a:t>
            </a:r>
            <a:r>
              <a:rPr lang="ru-RU" sz="1800" b="1" dirty="0" err="1" smtClean="0"/>
              <a:t>o</a:t>
            </a:r>
            <a:r>
              <a:rPr lang="en-US" sz="1800" b="1" dirty="0" err="1" smtClean="0"/>
              <a:t>nBind</a:t>
            </a:r>
            <a:r>
              <a:rPr lang="ru-RU" sz="1800" b="1" dirty="0" smtClean="0"/>
              <a:t>()</a:t>
            </a:r>
          </a:p>
          <a:p>
            <a:pPr lvl="1"/>
            <a:r>
              <a:rPr lang="ru-RU" sz="1800" b="1" dirty="0" err="1" smtClean="0"/>
              <a:t>o</a:t>
            </a:r>
            <a:r>
              <a:rPr lang="en-US" sz="1800" b="1" dirty="0" err="1" smtClean="0"/>
              <a:t>nDestroy</a:t>
            </a:r>
            <a:r>
              <a:rPr lang="ru-RU" sz="1800" b="1" dirty="0" smtClean="0"/>
              <a:t>() -  вызывается, когда сервис выполнил  все действия 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Жизненный цикл сервиса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04967" y="1500188"/>
            <a:ext cx="3357678" cy="4541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Управляет доступом к хранилищу данных</a:t>
            </a:r>
          </a:p>
          <a:p>
            <a:r>
              <a:rPr lang="ru-RU" dirty="0" smtClean="0"/>
              <a:t>Класс</a:t>
            </a:r>
            <a:r>
              <a:rPr lang="ru-RU" b="1" dirty="0" smtClean="0"/>
              <a:t> </a:t>
            </a:r>
            <a:r>
              <a:rPr lang="en-US" b="1" dirty="0" err="1" smtClean="0"/>
              <a:t>ContentProvider</a:t>
            </a:r>
            <a:r>
              <a:rPr lang="ru-RU" b="1" dirty="0" smtClean="0"/>
              <a:t> - </a:t>
            </a:r>
            <a:r>
              <a:rPr lang="ru-RU" dirty="0" smtClean="0"/>
              <a:t>обеспечивает интерфейс между </a:t>
            </a:r>
            <a:r>
              <a:rPr lang="ru-RU" dirty="0" err="1" smtClean="0"/>
              <a:t>контент-провайдером</a:t>
            </a:r>
            <a:r>
              <a:rPr lang="ru-RU" dirty="0" smtClean="0"/>
              <a:t> и другими приложениями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605607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Необходимы в следующих случаях:</a:t>
            </a:r>
          </a:p>
          <a:p>
            <a:pPr lvl="1"/>
            <a:r>
              <a:rPr lang="ru-RU" sz="1800" dirty="0" smtClean="0"/>
              <a:t>приложение предоставляет сложные данные или файлы другим приложениям</a:t>
            </a:r>
          </a:p>
          <a:p>
            <a:pPr lvl="1"/>
            <a:r>
              <a:rPr lang="ru-RU" sz="1800" dirty="0" smtClean="0"/>
              <a:t>приложение позволяет пользователям копировать сложные данные в другие приложения</a:t>
            </a:r>
          </a:p>
          <a:p>
            <a:pPr lvl="1"/>
            <a:r>
              <a:rPr lang="ru-RU" sz="1800" dirty="0" smtClean="0"/>
              <a:t>приложение предоставляет специальные варианты поиска, используя поисковую платформу (</a:t>
            </a:r>
            <a:r>
              <a:rPr lang="en-US" sz="1800" dirty="0" smtClean="0"/>
              <a:t>framework</a:t>
            </a:r>
            <a:r>
              <a:rPr lang="ru-RU" sz="1800" dirty="0" smtClean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605607" cy="4541189"/>
          </a:xfrm>
        </p:spPr>
        <p:txBody>
          <a:bodyPr/>
          <a:lstStyle/>
          <a:p>
            <a:pPr lvl="1">
              <a:buNone/>
            </a:pPr>
            <a:r>
              <a:rPr lang="ru-RU" sz="2000" dirty="0" smtClean="0"/>
              <a:t>Проектирование способа хранения данных:</a:t>
            </a:r>
          </a:p>
          <a:p>
            <a:pPr lvl="1"/>
            <a:r>
              <a:rPr lang="ru-RU" sz="1800" dirty="0" smtClean="0"/>
              <a:t>Если данные представлены файлом, то провайдер может возвращать ссылку на файл</a:t>
            </a:r>
          </a:p>
          <a:p>
            <a:pPr lvl="1"/>
            <a:r>
              <a:rPr lang="ru-RU" sz="1800" dirty="0" smtClean="0"/>
              <a:t>Если данные представлены некоторой структурой, необходимо хранить данные в табличной форме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643050"/>
            <a:ext cx="6347714" cy="439831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dirty="0" smtClean="0"/>
              <a:t>Создание класса-наследника от класса </a:t>
            </a:r>
            <a:r>
              <a:rPr lang="en-US" dirty="0" err="1" smtClean="0"/>
              <a:t>ContentProvider</a:t>
            </a:r>
            <a:r>
              <a:rPr lang="en-US" dirty="0" smtClean="0"/>
              <a:t> </a:t>
            </a:r>
            <a:r>
              <a:rPr lang="ru-RU" dirty="0" smtClean="0"/>
              <a:t>:</a:t>
            </a:r>
          </a:p>
          <a:p>
            <a:pPr lvl="1"/>
            <a:r>
              <a:rPr lang="en-US" sz="1800" dirty="0" smtClean="0"/>
              <a:t>query</a:t>
            </a:r>
            <a:r>
              <a:rPr lang="ru-RU" sz="1800" dirty="0" smtClean="0"/>
              <a:t>()  - извлекает данные из провайдера</a:t>
            </a:r>
          </a:p>
          <a:p>
            <a:pPr lvl="1"/>
            <a:r>
              <a:rPr lang="en-US" sz="1800" dirty="0" smtClean="0"/>
              <a:t>insert</a:t>
            </a:r>
            <a:r>
              <a:rPr lang="ru-RU" sz="1800" dirty="0" smtClean="0"/>
              <a:t>()  -  добавляет новую строку</a:t>
            </a:r>
          </a:p>
          <a:p>
            <a:pPr lvl="1"/>
            <a:r>
              <a:rPr lang="en-US" sz="1800" dirty="0" smtClean="0"/>
              <a:t>update</a:t>
            </a:r>
            <a:r>
              <a:rPr lang="ru-RU" sz="1800" dirty="0" smtClean="0"/>
              <a:t>()  - обновляет строки</a:t>
            </a:r>
          </a:p>
          <a:p>
            <a:pPr lvl="1"/>
            <a:r>
              <a:rPr lang="en-US" sz="1800" dirty="0" smtClean="0"/>
              <a:t>delete</a:t>
            </a:r>
            <a:r>
              <a:rPr lang="ru-RU" sz="1800" dirty="0" smtClean="0"/>
              <a:t>() – удаляет строки</a:t>
            </a:r>
          </a:p>
          <a:p>
            <a:pPr lvl="1"/>
            <a:r>
              <a:rPr lang="en-US" sz="1800" dirty="0" err="1" smtClean="0"/>
              <a:t>getType</a:t>
            </a:r>
            <a:r>
              <a:rPr lang="ru-RU" sz="1800" dirty="0" smtClean="0"/>
              <a:t>()  -  возвращает </a:t>
            </a:r>
            <a:r>
              <a:rPr lang="en-US" sz="1800" dirty="0" smtClean="0"/>
              <a:t>String </a:t>
            </a:r>
            <a:r>
              <a:rPr lang="ru-RU" sz="1800" dirty="0" smtClean="0"/>
              <a:t>в формате </a:t>
            </a:r>
            <a:r>
              <a:rPr lang="en-US" sz="1800" dirty="0" smtClean="0"/>
              <a:t>MIME</a:t>
            </a:r>
            <a:endParaRPr lang="ru-RU" sz="1800" dirty="0" smtClean="0"/>
          </a:p>
          <a:p>
            <a:pPr lvl="1"/>
            <a:r>
              <a:rPr lang="ru-RU" sz="1800" dirty="0" err="1" smtClean="0"/>
              <a:t>o</a:t>
            </a:r>
            <a:r>
              <a:rPr lang="en-US" sz="1800" dirty="0" err="1" smtClean="0"/>
              <a:t>nCreate</a:t>
            </a:r>
            <a:r>
              <a:rPr lang="ru-RU" sz="1800" dirty="0" smtClean="0"/>
              <a:t>()  - инициализацию провайдера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Особенности архитектуры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5534037" cy="4541189"/>
          </a:xfrm>
        </p:spPr>
        <p:txBody>
          <a:bodyPr/>
          <a:lstStyle/>
          <a:p>
            <a:pPr algn="l"/>
            <a:r>
              <a:rPr lang="en-US" dirty="0" smtClean="0"/>
              <a:t>Android</a:t>
            </a:r>
            <a:r>
              <a:rPr lang="ru-RU" dirty="0" smtClean="0"/>
              <a:t>-приложения, разработанные для смартфонов, вполне смогут выполняться и на планшетах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5299" name="Picture 3" descr="J:\work\Лекции-лабы-презенташки\1374752795_jb-b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357430"/>
            <a:ext cx="5994400" cy="336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534169" cy="4541189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Определение строки авторизации провайдера, </a:t>
            </a:r>
            <a:r>
              <a:rPr lang="en-US" b="1" dirty="0" smtClean="0"/>
              <a:t>URI </a:t>
            </a:r>
            <a:r>
              <a:rPr lang="ru-RU" b="1" dirty="0" smtClean="0"/>
              <a:t>для его строк и имен столбцов:</a:t>
            </a:r>
            <a:endParaRPr lang="ru-RU" dirty="0" smtClean="0"/>
          </a:p>
          <a:p>
            <a:pPr lvl="1"/>
            <a:r>
              <a:rPr lang="ru-RU" sz="1800" dirty="0" smtClean="0"/>
              <a:t>Если от провайдера требуется управление намерениями, необходимо определить действия намерений, внешние данные, флаги и разрешения, которые необходимы приложениям для доступа к данным провайдера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748615" cy="2176458"/>
          </a:xfrm>
        </p:spPr>
        <p:txBody>
          <a:bodyPr>
            <a:noAutofit/>
          </a:bodyPr>
          <a:lstStyle/>
          <a:p>
            <a:r>
              <a:rPr lang="ru-RU" sz="3500" dirty="0" smtClean="0"/>
              <a:t>Приемники широковещательных сообщений (</a:t>
            </a:r>
            <a:r>
              <a:rPr lang="en-US" sz="3500" dirty="0" smtClean="0"/>
              <a:t>Broadcast Receivers</a:t>
            </a:r>
            <a:r>
              <a:rPr lang="ru-RU" sz="3500" dirty="0" smtClean="0"/>
              <a:t>)</a:t>
            </a:r>
            <a:endParaRPr lang="ru-RU" sz="3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Широковещательный приемник является наследником класса </a:t>
            </a:r>
            <a:r>
              <a:rPr lang="en-US" b="1" dirty="0" err="1" smtClean="0"/>
              <a:t>BroadcastReceiver</a:t>
            </a:r>
            <a:r>
              <a:rPr lang="ru-RU" dirty="0" smtClean="0"/>
              <a:t>. Класс рассчитан на получение объектов-намерений отправленных методом </a:t>
            </a:r>
            <a:r>
              <a:rPr lang="en-US" b="1" dirty="0" err="1" smtClean="0"/>
              <a:t>sendBroadcast</a:t>
            </a:r>
            <a:r>
              <a:rPr lang="ru-RU" b="1" dirty="0" smtClean="0"/>
              <a:t>()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891360" cy="4541189"/>
          </a:xfrm>
        </p:spPr>
        <p:txBody>
          <a:bodyPr/>
          <a:lstStyle/>
          <a:p>
            <a:pPr lvl="0"/>
            <a:r>
              <a:rPr lang="ru-RU" b="1" dirty="0" smtClean="0"/>
              <a:t>Нормальные широковещательные сообщения </a:t>
            </a:r>
            <a:r>
              <a:rPr lang="ru-RU" dirty="0" smtClean="0"/>
              <a:t>передаются с помощью </a:t>
            </a:r>
            <a:r>
              <a:rPr lang="en-US" b="1" dirty="0" smtClean="0"/>
              <a:t>Context</a:t>
            </a:r>
            <a:r>
              <a:rPr lang="ru-RU" b="1" dirty="0" smtClean="0"/>
              <a:t>.</a:t>
            </a:r>
            <a:r>
              <a:rPr lang="en-US" b="1" dirty="0" err="1" smtClean="0"/>
              <a:t>sendBroadcast</a:t>
            </a:r>
            <a:endParaRPr lang="ru-RU" dirty="0" smtClean="0"/>
          </a:p>
          <a:p>
            <a:pPr lvl="0" algn="l"/>
            <a:r>
              <a:rPr lang="ru-RU" b="1" dirty="0" smtClean="0"/>
              <a:t>Направленные широковещательные сообщения </a:t>
            </a:r>
            <a:r>
              <a:rPr lang="ru-RU" dirty="0" smtClean="0"/>
              <a:t>передаются с помощью </a:t>
            </a:r>
            <a:r>
              <a:rPr lang="en-US" b="1" dirty="0" smtClean="0"/>
              <a:t>Context</a:t>
            </a:r>
            <a:r>
              <a:rPr lang="ru-RU" b="1" dirty="0" smtClean="0"/>
              <a:t>.</a:t>
            </a:r>
            <a:r>
              <a:rPr lang="en-US" b="1" dirty="0" err="1" smtClean="0"/>
              <a:t>sendOrderedBroadcast</a:t>
            </a:r>
            <a:endParaRPr lang="ru-RU" dirty="0" smtClean="0"/>
          </a:p>
          <a:p>
            <a:endParaRPr lang="ru-RU" sz="1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428596" y="571480"/>
            <a:ext cx="7748615" cy="217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Приемники широковещательных сообщений (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Broadcast Receivers</a:t>
            </a: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ru-RU" sz="3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Манифест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Корневой каталог каждого приложения под </a:t>
            </a:r>
            <a:r>
              <a:rPr lang="en-US" dirty="0" smtClean="0"/>
              <a:t>Android </a:t>
            </a:r>
            <a:r>
              <a:rPr lang="ru-RU" dirty="0" smtClean="0"/>
              <a:t>должен содержать файл </a:t>
            </a:r>
            <a:r>
              <a:rPr lang="en-US" b="1" dirty="0" err="1" smtClean="0"/>
              <a:t>AndroidManifest</a:t>
            </a:r>
            <a:r>
              <a:rPr lang="ru-RU" b="1" dirty="0" smtClean="0"/>
              <a:t>.</a:t>
            </a:r>
            <a:r>
              <a:rPr lang="en-US" b="1" dirty="0" smtClean="0"/>
              <a:t>xml</a:t>
            </a:r>
            <a:endParaRPr lang="ru-RU" b="1" dirty="0" smtClean="0"/>
          </a:p>
          <a:p>
            <a:r>
              <a:rPr lang="ru-RU" dirty="0" smtClean="0"/>
              <a:t>Содержит всю необходимую информацию, используемую системой для запуска и выполнения приложения</a:t>
            </a: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Манифест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534169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Основная информация в манифесте:</a:t>
            </a:r>
          </a:p>
          <a:p>
            <a:pPr lvl="1"/>
            <a:r>
              <a:rPr lang="ru-RU" sz="1800" dirty="0" smtClean="0"/>
              <a:t>Имя </a:t>
            </a:r>
            <a:r>
              <a:rPr lang="en-US" sz="1800" dirty="0" smtClean="0"/>
              <a:t>Java </a:t>
            </a:r>
            <a:r>
              <a:rPr lang="ru-RU" sz="1800" dirty="0" smtClean="0"/>
              <a:t>пакета приложения</a:t>
            </a:r>
          </a:p>
          <a:p>
            <a:pPr lvl="1"/>
            <a:r>
              <a:rPr lang="ru-RU" sz="1800" dirty="0" smtClean="0"/>
              <a:t>Описание компонентов приложения</a:t>
            </a:r>
          </a:p>
          <a:p>
            <a:pPr lvl="1"/>
            <a:r>
              <a:rPr lang="ru-RU" sz="1800" dirty="0" smtClean="0"/>
              <a:t>Определение процессов</a:t>
            </a:r>
          </a:p>
          <a:p>
            <a:pPr lvl="1"/>
            <a:r>
              <a:rPr lang="ru-RU" sz="1800" dirty="0" smtClean="0"/>
              <a:t>Объявление полномочий, которыми должно обладать приложение для доступа к защищенным частям </a:t>
            </a:r>
            <a:r>
              <a:rPr lang="en-US" sz="1800" dirty="0" smtClean="0"/>
              <a:t>API </a:t>
            </a:r>
            <a:r>
              <a:rPr lang="ru-RU" sz="1800" dirty="0" smtClean="0"/>
              <a:t>и взаимодействия с другими приложениями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Манифест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Основная информация в манифесте:</a:t>
            </a:r>
          </a:p>
          <a:p>
            <a:pPr lvl="1"/>
            <a:r>
              <a:rPr lang="ru-RU" sz="1800" dirty="0" smtClean="0"/>
              <a:t>Объявление полномочий, которыми должны обладать другие приложения для взаимодействия с компонентами данного</a:t>
            </a:r>
          </a:p>
          <a:p>
            <a:pPr lvl="1"/>
            <a:r>
              <a:rPr lang="ru-RU" sz="1800" dirty="0" smtClean="0"/>
              <a:t>Список вспомогательных классов</a:t>
            </a:r>
          </a:p>
          <a:p>
            <a:pPr lvl="1"/>
            <a:r>
              <a:rPr lang="ru-RU" sz="1800" dirty="0" smtClean="0"/>
              <a:t>Определение минимального уровня </a:t>
            </a:r>
            <a:r>
              <a:rPr lang="en-US" sz="1800" dirty="0" smtClean="0"/>
              <a:t>Android API </a:t>
            </a:r>
            <a:r>
              <a:rPr lang="ru-RU" sz="1800" dirty="0" smtClean="0"/>
              <a:t>для приложения</a:t>
            </a:r>
          </a:p>
          <a:p>
            <a:pPr lvl="1"/>
            <a:r>
              <a:rPr lang="ru-RU" sz="1800" dirty="0" smtClean="0"/>
              <a:t>Список библиотек связанных с приложением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Ресурсы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643050"/>
            <a:ext cx="6819921" cy="4541189"/>
          </a:xfrm>
        </p:spPr>
        <p:txBody>
          <a:bodyPr/>
          <a:lstStyle/>
          <a:p>
            <a:r>
              <a:rPr lang="ru-RU" sz="1800" dirty="0" smtClean="0"/>
              <a:t>Каждый тип ресурсов необходимо размещать в специальной поддиректории папки </a:t>
            </a:r>
            <a:r>
              <a:rPr lang="en-US" sz="1800" dirty="0" smtClean="0"/>
              <a:t>res</a:t>
            </a:r>
            <a:r>
              <a:rPr lang="ru-RU" sz="1800" dirty="0" smtClean="0"/>
              <a:t>/</a:t>
            </a:r>
          </a:p>
          <a:p>
            <a:pPr>
              <a:buNone/>
            </a:pPr>
            <a:r>
              <a:rPr lang="ru-RU" sz="1800" i="1" dirty="0" smtClean="0"/>
              <a:t>	а</a:t>
            </a:r>
            <a:r>
              <a:rPr lang="ru-RU" sz="1800" dirty="0" smtClean="0"/>
              <a:t>) </a:t>
            </a:r>
            <a:r>
              <a:rPr lang="ru-RU" sz="1750" dirty="0" smtClean="0"/>
              <a:t>используется компоновка по умолчанию (приложение не содержит альтернативы)</a:t>
            </a:r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r>
              <a:rPr lang="ru-RU" sz="1400" i="1" dirty="0" smtClean="0"/>
              <a:t>	б</a:t>
            </a:r>
            <a:r>
              <a:rPr lang="ru-RU" sz="1400" dirty="0" smtClean="0"/>
              <a:t>)</a:t>
            </a:r>
            <a:r>
              <a:rPr lang="ru-RU" sz="1800" dirty="0" smtClean="0"/>
              <a:t> </a:t>
            </a:r>
            <a:r>
              <a:rPr lang="ru-RU" sz="1750" dirty="0" smtClean="0"/>
              <a:t>каждое устройство использует соответствующую компоновку</a:t>
            </a:r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endParaRPr lang="ru-RU" sz="1750" dirty="0" smtClean="0"/>
          </a:p>
          <a:p>
            <a:pPr>
              <a:buNone/>
            </a:pPr>
            <a:endParaRPr lang="ru-RU" sz="175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09" y="2928934"/>
            <a:ext cx="3007874" cy="11262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4714884"/>
            <a:ext cx="3000396" cy="11187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Ресурсы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animator</a:t>
            </a:r>
            <a:r>
              <a:rPr lang="ru-RU" sz="1800" b="1" dirty="0" smtClean="0"/>
              <a:t>/</a:t>
            </a:r>
            <a:r>
              <a:rPr lang="ru-RU" sz="1800" dirty="0" smtClean="0"/>
              <a:t> — свойства анимации</a:t>
            </a:r>
          </a:p>
          <a:p>
            <a:r>
              <a:rPr lang="en-US" sz="1800" b="1" dirty="0" err="1" smtClean="0"/>
              <a:t>anim</a:t>
            </a:r>
            <a:r>
              <a:rPr lang="ru-RU" sz="1800" b="1" dirty="0" smtClean="0"/>
              <a:t>/</a:t>
            </a:r>
            <a:r>
              <a:rPr lang="ru-RU" sz="1800" dirty="0" smtClean="0"/>
              <a:t> —анимация преобразований</a:t>
            </a:r>
          </a:p>
          <a:p>
            <a:r>
              <a:rPr lang="en-US" sz="1800" b="1" dirty="0" smtClean="0"/>
              <a:t>color</a:t>
            </a:r>
            <a:r>
              <a:rPr lang="ru-RU" sz="1800" b="1" dirty="0" smtClean="0"/>
              <a:t>/</a:t>
            </a:r>
            <a:r>
              <a:rPr lang="ru-RU" sz="1800" dirty="0" smtClean="0"/>
              <a:t> —списки цветов</a:t>
            </a:r>
          </a:p>
          <a:p>
            <a:r>
              <a:rPr lang="en-US" sz="1800" b="1" dirty="0" smtClean="0"/>
              <a:t>drawable</a:t>
            </a:r>
            <a:r>
              <a:rPr lang="ru-RU" sz="1800" b="1" dirty="0" smtClean="0"/>
              <a:t>/</a:t>
            </a:r>
            <a:r>
              <a:rPr lang="ru-RU" sz="1800" dirty="0" smtClean="0"/>
              <a:t> — графические файлы</a:t>
            </a:r>
          </a:p>
          <a:p>
            <a:r>
              <a:rPr lang="en-US" sz="1800" b="1" dirty="0" smtClean="0"/>
              <a:t>layout</a:t>
            </a:r>
            <a:r>
              <a:rPr lang="ru-RU" sz="1800" b="1" dirty="0" smtClean="0"/>
              <a:t>/</a:t>
            </a:r>
            <a:r>
              <a:rPr lang="ru-RU" sz="1800" dirty="0" smtClean="0"/>
              <a:t> — компоновка элементов пользовательского интерфейса</a:t>
            </a:r>
          </a:p>
          <a:p>
            <a:r>
              <a:rPr lang="en-US" sz="1800" b="1" dirty="0" smtClean="0"/>
              <a:t>menu</a:t>
            </a:r>
            <a:r>
              <a:rPr lang="ru-RU" sz="1800" b="1" dirty="0" smtClean="0"/>
              <a:t>/</a:t>
            </a:r>
            <a:r>
              <a:rPr lang="ru-RU" sz="1800" dirty="0" smtClean="0"/>
              <a:t> — все меню приложения</a:t>
            </a:r>
          </a:p>
          <a:p>
            <a:r>
              <a:rPr lang="en-US" sz="1800" b="1" dirty="0" smtClean="0"/>
              <a:t>values</a:t>
            </a:r>
            <a:r>
              <a:rPr lang="ru-RU" sz="1800" b="1" dirty="0" smtClean="0"/>
              <a:t>/</a:t>
            </a:r>
            <a:r>
              <a:rPr lang="ru-RU" sz="1800" dirty="0" smtClean="0"/>
              <a:t> —простые значения строк, чисел, цвета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Ресурсы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ресурсы после определения могут быть доступны по ссылке на их </a:t>
            </a:r>
            <a:r>
              <a:rPr lang="en-US" dirty="0" smtClean="0"/>
              <a:t>ID</a:t>
            </a:r>
            <a:r>
              <a:rPr lang="ru-RU" dirty="0" smtClean="0"/>
              <a:t>, которые определены в автоматически генерируемом классе </a:t>
            </a:r>
            <a:r>
              <a:rPr lang="en-US" b="1" dirty="0" smtClean="0"/>
              <a:t>R</a:t>
            </a:r>
            <a:r>
              <a:rPr lang="ru-RU" dirty="0" smtClean="0"/>
              <a:t>. Для каждого типа ресурсов в </a:t>
            </a:r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ru-RU" dirty="0" smtClean="0"/>
              <a:t>классе существует подкласс, например, </a:t>
            </a:r>
            <a:r>
              <a:rPr lang="en-US" b="1" dirty="0" smtClean="0"/>
              <a:t>R</a:t>
            </a:r>
            <a:r>
              <a:rPr lang="ru-RU" b="1" dirty="0" smtClean="0"/>
              <a:t>.</a:t>
            </a:r>
            <a:r>
              <a:rPr lang="en-US" b="1" dirty="0" smtClean="0"/>
              <a:t>drawable</a:t>
            </a:r>
            <a:r>
              <a:rPr lang="ru-RU" dirty="0" smtClean="0"/>
              <a:t> для всех графических ресурсов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605606" cy="676275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Список дополнительных источников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00034" y="1714488"/>
            <a:ext cx="6929486" cy="4357704"/>
          </a:xfrm>
        </p:spPr>
        <p:txBody>
          <a:bodyPr/>
          <a:lstStyle/>
          <a:p>
            <a:pPr lvl="0"/>
            <a:r>
              <a:rPr lang="ru-RU" sz="1800" dirty="0" smtClean="0"/>
              <a:t>Майер P. Android 2 : программирование приложений для планшетных компьютеров и смартфонов : [пер. с англ. ] / </a:t>
            </a:r>
            <a:r>
              <a:rPr lang="ru-RU" sz="1800" dirty="0" err="1" smtClean="0"/>
              <a:t>Рето</a:t>
            </a:r>
            <a:r>
              <a:rPr lang="ru-RU" sz="1800" dirty="0" smtClean="0"/>
              <a:t> Майер. — М. : </a:t>
            </a:r>
            <a:r>
              <a:rPr lang="ru-RU" sz="1800" dirty="0" err="1" smtClean="0"/>
              <a:t>Эксмо</a:t>
            </a:r>
            <a:r>
              <a:rPr lang="ru-RU" sz="1800" dirty="0" smtClean="0"/>
              <a:t>, 2011. — 672 с. — (Мировой компьютерный бестселлер). </a:t>
            </a:r>
          </a:p>
          <a:p>
            <a:pPr lvl="0"/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http://www.androidpit.ru/chto-takoe-vidzhet</a:t>
            </a:r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http://developer.android.com/guide/components/fundamentals.html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http://www.ibm.com/developerworks/ru/library/os-android-devel/</a:t>
            </a:r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20485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D48D1-0DE7-46DD-B159-D503BE8DA95B}" type="slidenum">
              <a:rPr lang="en-US" smtClean="0">
                <a:solidFill>
                  <a:schemeClr val="accent1"/>
                </a:solidFill>
                <a:latin typeface="Trebuchet MS" panose="020B0603020202020204" pitchFamily="34" charset="0"/>
              </a:rPr>
              <a:pPr/>
              <a:t>59</a:t>
            </a:fld>
            <a:endParaRPr lang="en-US" smtClean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Основные виды </a:t>
            </a:r>
            <a:br>
              <a:rPr lang="ru-RU" sz="4000" dirty="0" smtClean="0"/>
            </a:br>
            <a:r>
              <a:rPr lang="en-US" sz="4000" dirty="0" smtClean="0"/>
              <a:t>Android-</a:t>
            </a:r>
            <a:r>
              <a:rPr lang="ru-RU" sz="4000" dirty="0" smtClean="0"/>
              <a:t>приложений</a:t>
            </a:r>
            <a:endParaRPr lang="ru-RU" sz="4000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09600" y="6042025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Виды приложений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Приложения переднего плана</a:t>
            </a:r>
          </a:p>
          <a:p>
            <a:r>
              <a:rPr lang="ru-RU" dirty="0" smtClean="0"/>
              <a:t>Фоновые приложения</a:t>
            </a:r>
          </a:p>
          <a:p>
            <a:r>
              <a:rPr lang="ru-RU" dirty="0" smtClean="0"/>
              <a:t>Смешанные приложения</a:t>
            </a:r>
          </a:p>
          <a:p>
            <a:r>
              <a:rPr lang="ru-RU" dirty="0" err="1" smtClean="0"/>
              <a:t>Виджеты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Приложения переднего плана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Выполняют свои функции только когда видимы на экране</a:t>
            </a:r>
          </a:p>
          <a:p>
            <a:r>
              <a:rPr lang="ru-RU" dirty="0" smtClean="0"/>
              <a:t>В свернутом виде выполнение приложений приостанавливается</a:t>
            </a:r>
          </a:p>
          <a:p>
            <a:pPr>
              <a:buNone/>
            </a:pPr>
            <a:r>
              <a:rPr lang="ru-RU" dirty="0" smtClean="0"/>
              <a:t>Например: 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игры 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текстовые редакторы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видеопроигрыватели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2225" name="Picture 1" descr="J:\work\Лекции-лабы-презенташки\Игры-недел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500438"/>
            <a:ext cx="2550768" cy="2555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Знание жизненного цикла активности для гладкости переключения между фоновым и активным режимами</a:t>
            </a:r>
          </a:p>
          <a:p>
            <a:r>
              <a:rPr lang="ru-RU" dirty="0" smtClean="0"/>
              <a:t>Разработка удобного и интуитивно понятного интерфейса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717</TotalTime>
  <Words>2493</Words>
  <Application>Microsoft Office PowerPoint</Application>
  <PresentationFormat>Экран (4:3)</PresentationFormat>
  <Paragraphs>348</Paragraphs>
  <Slides>59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0" baseType="lpstr">
      <vt:lpstr>Грань</vt:lpstr>
      <vt:lpstr>Виды приложений и их структура</vt:lpstr>
      <vt:lpstr>Содержание</vt:lpstr>
      <vt:lpstr>Введение</vt:lpstr>
      <vt:lpstr>Общие вопросы</vt:lpstr>
      <vt:lpstr>Особенности архитектуры</vt:lpstr>
      <vt:lpstr>Основные виды  Android-приложений</vt:lpstr>
      <vt:lpstr>Виды приложений</vt:lpstr>
      <vt:lpstr>Приложения переднего плана</vt:lpstr>
      <vt:lpstr>Важно</vt:lpstr>
      <vt:lpstr>Фоновые приложения</vt:lpstr>
      <vt:lpstr>Важно</vt:lpstr>
      <vt:lpstr>Смешанные приложения</vt:lpstr>
      <vt:lpstr>Важно </vt:lpstr>
      <vt:lpstr>Виджеты</vt:lpstr>
      <vt:lpstr>Важно</vt:lpstr>
      <vt:lpstr>Безопасность</vt:lpstr>
      <vt:lpstr>Жизнь приложения в ОС Android</vt:lpstr>
      <vt:lpstr>Жизнь приложения в ОС Android</vt:lpstr>
      <vt:lpstr>Обеспечение безопасности</vt:lpstr>
      <vt:lpstr>Архитектура приложения</vt:lpstr>
      <vt:lpstr>Архитектура приложения</vt:lpstr>
      <vt:lpstr>Основные компоненты</vt:lpstr>
      <vt:lpstr>Активности</vt:lpstr>
      <vt:lpstr>Важно</vt:lpstr>
      <vt:lpstr>Сервис</vt:lpstr>
      <vt:lpstr>Важно</vt:lpstr>
      <vt:lpstr>Контент-провайдеры</vt:lpstr>
      <vt:lpstr>Важно</vt:lpstr>
      <vt:lpstr>Приемники широковещательных сообщений</vt:lpstr>
      <vt:lpstr>Важно</vt:lpstr>
      <vt:lpstr>Иерархия классов Android SDK</vt:lpstr>
      <vt:lpstr>Класс View</vt:lpstr>
      <vt:lpstr>Класс View</vt:lpstr>
      <vt:lpstr>Класс Intent </vt:lpstr>
      <vt:lpstr>Класс Intent </vt:lpstr>
      <vt:lpstr>Класс Intent </vt:lpstr>
      <vt:lpstr>Жизненный цикл компонент</vt:lpstr>
      <vt:lpstr>Активности (Activities)</vt:lpstr>
      <vt:lpstr>Активности (Activities)</vt:lpstr>
      <vt:lpstr>Активности (Activities)</vt:lpstr>
      <vt:lpstr>Жизненный цикл активности</vt:lpstr>
      <vt:lpstr>Сервисы (Services)</vt:lpstr>
      <vt:lpstr>Сервисы (Services)</vt:lpstr>
      <vt:lpstr>Сервисы (Services)</vt:lpstr>
      <vt:lpstr>Жизненный цикл сервиса</vt:lpstr>
      <vt:lpstr>Контент-провайдеры (Content Providers)</vt:lpstr>
      <vt:lpstr>Контент-провайдеры (Content Providers)</vt:lpstr>
      <vt:lpstr>Контент-провайдеры (Content Providers)</vt:lpstr>
      <vt:lpstr>Контент-провайдеры (Content Providers)</vt:lpstr>
      <vt:lpstr>Контент-провайдеры (Content Providers)</vt:lpstr>
      <vt:lpstr>Приемники широковещательных сообщений (Broadcast Receivers)</vt:lpstr>
      <vt:lpstr>Презентация PowerPoint</vt:lpstr>
      <vt:lpstr>Манифест приложения</vt:lpstr>
      <vt:lpstr>Манифест приложения</vt:lpstr>
      <vt:lpstr>Манифест приложения</vt:lpstr>
      <vt:lpstr>Ресурсы</vt:lpstr>
      <vt:lpstr>Ресурсы</vt:lpstr>
      <vt:lpstr>Ресурсы</vt:lpstr>
      <vt:lpstr>Список дополнительных источников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и публикация приложений на Google Play</dc:title>
  <dc:creator>Преподаватель</dc:creator>
  <cp:lastModifiedBy>Максим Шаптала</cp:lastModifiedBy>
  <cp:revision>117</cp:revision>
  <dcterms:created xsi:type="dcterms:W3CDTF">2013-07-18T07:58:01Z</dcterms:created>
  <dcterms:modified xsi:type="dcterms:W3CDTF">2016-04-22T17:38:55Z</dcterms:modified>
</cp:coreProperties>
</file>