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en-GB"/>
    </a:defPPr>
    <a:lvl1pPr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32" y="-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5F398976-9E69-499B-9490-73D1C9B58B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4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FE4D4D-E9C8-4B9B-838A-991869339EF5}" type="slidenum">
              <a:rPr lang="ru-RU"/>
              <a:pPr/>
              <a:t>1</a:t>
            </a:fld>
            <a:endParaRPr lang="ru-RU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68FF73-5343-4919-8592-A9DCC81ED12A}" type="slidenum">
              <a:rPr lang="ru-RU"/>
              <a:pPr/>
              <a:t>10</a:t>
            </a:fld>
            <a:endParaRPr lang="ru-RU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831E29-E90B-468B-A4F8-F05ABF7FF08B}" type="slidenum">
              <a:rPr lang="ru-RU"/>
              <a:pPr/>
              <a:t>11</a:t>
            </a:fld>
            <a:endParaRPr lang="ru-RU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C427C0-4F96-4E8B-9122-45821BB93C13}" type="slidenum">
              <a:rPr lang="ru-RU"/>
              <a:pPr/>
              <a:t>2</a:t>
            </a:fld>
            <a:endParaRPr lang="ru-RU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D51F43-CBCB-4D5A-A402-01785D0DC3DB}" type="slidenum">
              <a:rPr lang="ru-RU"/>
              <a:pPr/>
              <a:t>3</a:t>
            </a:fld>
            <a:endParaRPr 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8F5775-E7C9-447D-B8D3-BA52E3250539}" type="slidenum">
              <a:rPr lang="ru-RU"/>
              <a:pPr/>
              <a:t>4</a:t>
            </a:fld>
            <a:endParaRPr lang="ru-RU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A55EB9-2F4C-4B0E-B5D8-D2852E7CF18C}" type="slidenum">
              <a:rPr lang="ru-RU"/>
              <a:pPr/>
              <a:t>5</a:t>
            </a:fld>
            <a:endParaRPr lang="ru-RU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481C48-2BA5-4B98-8415-1032D5569D91}" type="slidenum">
              <a:rPr lang="ru-RU"/>
              <a:pPr/>
              <a:t>6</a:t>
            </a:fld>
            <a:endParaRPr lang="ru-RU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E1C0DB-966C-45F6-BB05-B46B4D56D7FC}" type="slidenum">
              <a:rPr lang="ru-RU"/>
              <a:pPr/>
              <a:t>7</a:t>
            </a:fld>
            <a:endParaRPr lang="ru-RU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689AD4-6B8D-41D2-B56E-1F7B7AC6B6C3}" type="slidenum">
              <a:rPr lang="ru-RU"/>
              <a:pPr/>
              <a:t>8</a:t>
            </a:fld>
            <a:endParaRPr lang="ru-RU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A6F156-F5CC-42DE-8408-B1EB8D3C2E5A}" type="slidenum">
              <a:rPr lang="ru-RU"/>
              <a:pPr/>
              <a:t>9</a:t>
            </a:fld>
            <a:endParaRPr lang="ru-RU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5D8309C-F691-494B-89C4-85C9EBC8FC6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253F354-5658-4A56-93FC-F57FF8E63A4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1613" cy="4457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4457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5B1332-819D-46C8-856A-9824DAF7F61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2413" cy="23860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1"/>
          </p:nvPr>
        </p:nvSpPr>
        <p:spPr>
          <a:xfrm>
            <a:off x="86106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fld id="{4FEE3975-7077-4489-B3BD-39C0F7E259D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B92182-B7F9-4D04-9844-00C2DE5ADBA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A00BF79-9460-4CDA-9C82-846F75F5BB5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CCF790-5397-4DB7-925E-0259145B0A8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B1C19B-5452-40F7-BA12-69CC77CC04E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F4C3D4F-954E-4258-8486-A62DE24780C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9DA57C7-1B9D-4939-A343-CB70EB9A8EA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A1C234A-A405-4296-B2F9-269C53175F6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C9D5EE-8850-449E-B0C5-0CDF8B2CF69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AEBC93-395E-46A3-9EA2-96DD7896233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5C8C3E4-36A7-49F2-AC9F-8D4B7924CC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8A2FA6-6E7E-4B73-9046-AF9A616DE9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1613" cy="53070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70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6092A9C-4D9D-49CE-8A84-980146294F3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0BAA010-2AED-468E-A6DD-9D94B1CCD56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62A7807-25F1-4D52-A253-D584A0BF39C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D5FBE03-6E88-42DB-AAA9-C59A501CE24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DDA501C-5CCE-4C7B-B454-CE6309FE3F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8E39FCF-4ED0-41FD-A75D-CBC1B2579CF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E2050C2-1A32-4642-8F67-E317ACB9D2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56716A9-74B4-4148-8F90-CE79F944B3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122363"/>
            <a:ext cx="9142413" cy="2386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мышьюОбразец заголовка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fld id="{539A575B-E0C4-427F-BFCF-B7CFB8B7A8DD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fld id="{5B9CE78E-CD14-427D-BA4B-FB8DFF67DEA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39751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/>
  <p:txStyles>
    <p:titleStyle>
      <a:lvl1pPr algn="l" defTabSz="449263" rtl="0" eaLnBrk="1" fontAlgn="base" hangingPunct="1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1" fontAlgn="base" hangingPunct="1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2pPr>
      <a:lvl3pPr marL="1143000" indent="-228600" algn="l" defTabSz="449263" rtl="0" eaLnBrk="1" fontAlgn="base" hangingPunct="1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3pPr>
      <a:lvl4pPr marL="1600200" indent="-228600" algn="l" defTabSz="449263" rtl="0" eaLnBrk="1" fontAlgn="base" hangingPunct="1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4pPr>
      <a:lvl5pPr marL="2057400" indent="-228600" algn="l" defTabSz="449263" rtl="0" eaLnBrk="1" fontAlgn="base" hangingPunct="1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5pPr>
      <a:lvl6pPr marL="2514600" indent="-228600" algn="l" defTabSz="449263" rtl="0" eaLnBrk="1" fontAlgn="base" hangingPunct="1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6pPr>
      <a:lvl7pPr marL="2971800" indent="-228600" algn="l" defTabSz="449263" rtl="0" eaLnBrk="1" fontAlgn="base" hangingPunct="1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7pPr>
      <a:lvl8pPr marL="3429000" indent="-228600" algn="l" defTabSz="449263" rtl="0" eaLnBrk="1" fontAlgn="base" hangingPunct="1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8pPr>
      <a:lvl9pPr marL="3886200" indent="-228600" algn="l" defTabSz="449263" rtl="0" eaLnBrk="1" fontAlgn="base" hangingPunct="1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1" fontAlgn="base" hangingPunct="1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fld id="{C86F4A50-9560-4F9E-A2CB-8E373405EC43}" type="datetime1">
              <a:rPr lang="ru-RU"/>
              <a:pPr/>
              <a:t>22.04.2016</a:t>
            </a:fld>
            <a:endParaRPr lang="ru-RU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fld id="{06E56D15-2127-4B55-ADD3-2B1B7DF7953A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71213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39751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about/versions/android-4.3.html" TargetMode="External"/><Relationship Id="rId3" Type="http://schemas.openxmlformats.org/officeDocument/2006/relationships/hyperlink" Target="https://developer.android.com/about/versions/android-2.2.html" TargetMode="External"/><Relationship Id="rId7" Type="http://schemas.openxmlformats.org/officeDocument/2006/relationships/hyperlink" Target="https://developer.android.com/about/versions/android-4.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developer.android.com/about/versions/android-4.1.html" TargetMode="External"/><Relationship Id="rId11" Type="http://schemas.openxmlformats.org/officeDocument/2006/relationships/hyperlink" Target="https://developer.android.com/about/versions/android-5.1.html" TargetMode="External"/><Relationship Id="rId5" Type="http://schemas.openxmlformats.org/officeDocument/2006/relationships/hyperlink" Target="https://developer.android.com/about/versions/android-4.0.html" TargetMode="External"/><Relationship Id="rId10" Type="http://schemas.openxmlformats.org/officeDocument/2006/relationships/hyperlink" Target="https://developer.android.com/about/versions/android-5.0.html" TargetMode="External"/><Relationship Id="rId4" Type="http://schemas.openxmlformats.org/officeDocument/2006/relationships/hyperlink" Target="https://developer.android.com/about/versions/android-2.3.3.html" TargetMode="External"/><Relationship Id="rId9" Type="http://schemas.openxmlformats.org/officeDocument/2006/relationships/hyperlink" Target="https://developer.android.com/about/versions/android-4.4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3" y="4103688"/>
            <a:ext cx="7991475" cy="43561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5879976" y="908720"/>
            <a:ext cx="7594600" cy="3095625"/>
          </a:xfrm>
          <a:custGeom>
            <a:avLst/>
            <a:gdLst>
              <a:gd name="G0" fmla="*/ 21099 1 2"/>
              <a:gd name="G1" fmla="*/ 8601 1 2"/>
              <a:gd name="G2" fmla="+- 8601 0 0"/>
              <a:gd name="G3" fmla="+- 2109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1099" y="0"/>
                </a:lnTo>
                <a:lnTo>
                  <a:pt x="21099" y="8601"/>
                </a:lnTo>
                <a:lnTo>
                  <a:pt x="0" y="8601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2800" dirty="0">
                <a:solidFill>
                  <a:srgbClr val="00B050"/>
                </a:solidFill>
                <a:latin typeface="Calibri" charset="0"/>
                <a:ea typeface="Droid Sans Fallback" charset="0"/>
                <a:cs typeface="Droid Sans Fallback" charset="0"/>
              </a:rPr>
              <a:t>Тема доклада:</a:t>
            </a:r>
          </a:p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endParaRPr lang="ru-RU" sz="2800" dirty="0">
              <a:solidFill>
                <a:srgbClr val="00B050"/>
              </a:solidFill>
              <a:latin typeface="Calibri" charset="0"/>
              <a:ea typeface="Droid Sans Fallback" charset="0"/>
              <a:cs typeface="Droid Sans Fallback" charset="0"/>
            </a:endParaRPr>
          </a:p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4400" dirty="0">
                <a:solidFill>
                  <a:srgbClr val="00B050"/>
                </a:solidFill>
                <a:latin typeface="Calibri" charset="0"/>
                <a:ea typeface="Droid Sans Fallback" charset="0"/>
                <a:cs typeface="Droid Sans Fallback" charset="0"/>
              </a:rPr>
              <a:t>Основные компоненты </a:t>
            </a:r>
          </a:p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4400" dirty="0" err="1">
                <a:solidFill>
                  <a:srgbClr val="00B050"/>
                </a:solidFill>
                <a:latin typeface="Calibri" charset="0"/>
                <a:ea typeface="Droid Sans Fallback" charset="0"/>
                <a:cs typeface="Droid Sans Fallback" charset="0"/>
              </a:rPr>
              <a:t>Android</a:t>
            </a:r>
            <a:r>
              <a:rPr lang="ru-RU" sz="4400" dirty="0">
                <a:solidFill>
                  <a:srgbClr val="00B050"/>
                </a:solidFill>
                <a:latin typeface="Calibri" charset="0"/>
                <a:ea typeface="Droid Sans Fallback" charset="0"/>
                <a:cs typeface="Droid Sans Fallback" charset="0"/>
              </a:rPr>
              <a:t> приложения.</a:t>
            </a:r>
          </a:p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4400" dirty="0">
                <a:solidFill>
                  <a:srgbClr val="00B050"/>
                </a:solidFill>
                <a:latin typeface="Calibri" charset="0"/>
                <a:ea typeface="Droid Sans Fallback" charset="0"/>
                <a:cs typeface="Droid Sans Fallback" charset="0"/>
              </a:rPr>
              <a:t>Жизненный цикл </a:t>
            </a:r>
            <a:r>
              <a:rPr lang="ru-RU" sz="4400" dirty="0" err="1">
                <a:solidFill>
                  <a:srgbClr val="00B050"/>
                </a:solidFill>
                <a:latin typeface="Calibri" charset="0"/>
                <a:ea typeface="Droid Sans Fallback" charset="0"/>
                <a:cs typeface="Droid Sans Fallback" charset="0"/>
              </a:rPr>
              <a:t>Activity</a:t>
            </a:r>
            <a:endParaRPr lang="ru-RU" sz="4400" dirty="0">
              <a:solidFill>
                <a:srgbClr val="00B050"/>
              </a:solidFill>
              <a:latin typeface="Calibri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72638" y="4895850"/>
            <a:ext cx="2519362" cy="1976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0" y="0"/>
            <a:ext cx="12192000" cy="1109663"/>
          </a:xfrm>
          <a:custGeom>
            <a:avLst/>
            <a:gdLst>
              <a:gd name="G0" fmla="*/ 33867 1 2"/>
              <a:gd name="G1" fmla="*/ 3084 1 2"/>
              <a:gd name="G2" fmla="+- 3084 0 0"/>
              <a:gd name="G3" fmla="+- 3386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3867" y="0"/>
                </a:lnTo>
                <a:lnTo>
                  <a:pt x="33867" y="3084"/>
                </a:lnTo>
                <a:lnTo>
                  <a:pt x="0" y="3084"/>
                </a:lnTo>
                <a:close/>
              </a:path>
            </a:pathLst>
          </a:custGeom>
          <a:solidFill>
            <a:srgbClr val="00B050"/>
          </a:solidFill>
          <a:ln w="12600" cap="flat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6788" y="2106613"/>
            <a:ext cx="7951787" cy="4057650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817688" y="1076325"/>
            <a:ext cx="1335087" cy="490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607" rIns="90000" bIns="45000"/>
          <a:lstStyle/>
          <a:p>
            <a:pPr>
              <a:tabLst>
                <a:tab pos="449263" algn="l"/>
                <a:tab pos="898525" algn="l"/>
              </a:tabLst>
            </a:pPr>
            <a:r>
              <a:rPr lang="ru-RU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Full lifetime</a:t>
            </a:r>
          </a:p>
        </p:txBody>
      </p:sp>
      <p:sp>
        <p:nvSpPr>
          <p:cNvPr id="13318" name="Freeform 6"/>
          <p:cNvSpPr>
            <a:spLocks noChangeArrowheads="1"/>
          </p:cNvSpPr>
          <p:nvPr/>
        </p:nvSpPr>
        <p:spPr bwMode="auto">
          <a:xfrm>
            <a:off x="3240088" y="1728788"/>
            <a:ext cx="5832475" cy="3652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147"/>
              </a:cxn>
              <a:cxn ang="0">
                <a:pos x="16200" y="10147"/>
              </a:cxn>
              <a:cxn ang="0">
                <a:pos x="16200" y="0"/>
              </a:cxn>
              <a:cxn ang="0">
                <a:pos x="0" y="0"/>
              </a:cxn>
            </a:cxnLst>
            <a:rect l="0" t="0" r="r" b="b"/>
            <a:pathLst>
              <a:path w="16201" h="10148">
                <a:moveTo>
                  <a:pt x="0" y="0"/>
                </a:moveTo>
                <a:lnTo>
                  <a:pt x="0" y="10147"/>
                </a:lnTo>
                <a:lnTo>
                  <a:pt x="16200" y="10147"/>
                </a:lnTo>
                <a:lnTo>
                  <a:pt x="16200" y="0"/>
                </a:lnTo>
                <a:lnTo>
                  <a:pt x="0" y="0"/>
                </a:lnTo>
              </a:path>
            </a:pathLst>
          </a:custGeom>
          <a:noFill/>
          <a:ln w="38160" cap="flat">
            <a:solidFill>
              <a:srgbClr val="33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240088" y="1368425"/>
            <a:ext cx="1944687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8607" rIns="90000" bIns="45000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ru-RU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Visible lifetime </a:t>
            </a:r>
          </a:p>
        </p:txBody>
      </p:sp>
      <p:sp>
        <p:nvSpPr>
          <p:cNvPr id="13320" name="Freeform 8"/>
          <p:cNvSpPr>
            <a:spLocks noChangeArrowheads="1"/>
          </p:cNvSpPr>
          <p:nvPr/>
        </p:nvSpPr>
        <p:spPr bwMode="auto">
          <a:xfrm>
            <a:off x="4248150" y="2106613"/>
            <a:ext cx="3887788" cy="2212975"/>
          </a:xfrm>
          <a:custGeom>
            <a:avLst/>
            <a:gdLst/>
            <a:ahLst/>
            <a:cxnLst>
              <a:cxn ang="0">
                <a:pos x="0" y="117"/>
              </a:cxn>
              <a:cxn ang="0">
                <a:pos x="0" y="6147"/>
              </a:cxn>
              <a:cxn ang="0">
                <a:pos x="10800" y="6147"/>
              </a:cxn>
              <a:cxn ang="0">
                <a:pos x="10800" y="585"/>
              </a:cxn>
              <a:cxn ang="0">
                <a:pos x="10800" y="371"/>
              </a:cxn>
              <a:cxn ang="0">
                <a:pos x="10800" y="0"/>
              </a:cxn>
              <a:cxn ang="0">
                <a:pos x="0" y="0"/>
              </a:cxn>
              <a:cxn ang="0">
                <a:pos x="0" y="1013"/>
              </a:cxn>
              <a:cxn ang="0">
                <a:pos x="0" y="1441"/>
              </a:cxn>
            </a:cxnLst>
            <a:rect l="0" t="0" r="r" b="b"/>
            <a:pathLst>
              <a:path w="10801" h="6148">
                <a:moveTo>
                  <a:pt x="0" y="117"/>
                </a:moveTo>
                <a:lnTo>
                  <a:pt x="0" y="6147"/>
                </a:lnTo>
                <a:lnTo>
                  <a:pt x="10800" y="6147"/>
                </a:lnTo>
                <a:lnTo>
                  <a:pt x="10800" y="585"/>
                </a:lnTo>
                <a:lnTo>
                  <a:pt x="10800" y="371"/>
                </a:lnTo>
                <a:lnTo>
                  <a:pt x="10800" y="0"/>
                </a:lnTo>
                <a:lnTo>
                  <a:pt x="0" y="0"/>
                </a:lnTo>
                <a:lnTo>
                  <a:pt x="0" y="1013"/>
                </a:lnTo>
                <a:lnTo>
                  <a:pt x="0" y="1441"/>
                </a:lnTo>
              </a:path>
            </a:pathLst>
          </a:custGeom>
          <a:noFill/>
          <a:ln w="38160" cap="flat">
            <a:solidFill>
              <a:srgbClr val="00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243388" y="1760538"/>
            <a:ext cx="1944687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8607" rIns="90000" bIns="45000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ru-RU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Active lifetime </a:t>
            </a:r>
          </a:p>
        </p:txBody>
      </p:sp>
      <p:sp>
        <p:nvSpPr>
          <p:cNvPr id="13322" name="Freeform 10"/>
          <p:cNvSpPr>
            <a:spLocks noChangeArrowheads="1"/>
          </p:cNvSpPr>
          <p:nvPr/>
        </p:nvSpPr>
        <p:spPr bwMode="auto">
          <a:xfrm>
            <a:off x="1800225" y="1368425"/>
            <a:ext cx="8424863" cy="4968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800"/>
              </a:cxn>
              <a:cxn ang="0">
                <a:pos x="23400" y="13800"/>
              </a:cxn>
              <a:cxn ang="0">
                <a:pos x="23400" y="0"/>
              </a:cxn>
              <a:cxn ang="0">
                <a:pos x="0" y="0"/>
              </a:cxn>
            </a:cxnLst>
            <a:rect l="0" t="0" r="r" b="b"/>
            <a:pathLst>
              <a:path w="23401" h="13801">
                <a:moveTo>
                  <a:pt x="0" y="0"/>
                </a:moveTo>
                <a:lnTo>
                  <a:pt x="0" y="13800"/>
                </a:lnTo>
                <a:lnTo>
                  <a:pt x="23400" y="13800"/>
                </a:lnTo>
                <a:lnTo>
                  <a:pt x="23400" y="0"/>
                </a:lnTo>
                <a:lnTo>
                  <a:pt x="0" y="0"/>
                </a:lnTo>
              </a:path>
            </a:pathLst>
          </a:custGeom>
          <a:noFill/>
          <a:ln w="38160" cap="flat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5400" dirty="0" smtClean="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Жизненный цикл </a:t>
            </a:r>
            <a:r>
              <a:rPr lang="ru-RU" sz="5400" dirty="0" err="1" smtClean="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Activity</a:t>
            </a:r>
            <a:endParaRPr lang="ru-RU" sz="5400" dirty="0" smtClean="0">
              <a:solidFill>
                <a:srgbClr val="FFFFFF"/>
              </a:solidFill>
              <a:latin typeface="Calibri" charset="0"/>
              <a:ea typeface="Droid Sans Fallback" charset="0"/>
              <a:cs typeface="Droid Sans Fallback" charset="0"/>
            </a:endParaRPr>
          </a:p>
          <a:p>
            <a:pPr algn="ctr"/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50" y="1974850"/>
            <a:ext cx="4470400" cy="4689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0" y="0"/>
            <a:ext cx="12192000" cy="1109663"/>
          </a:xfrm>
          <a:custGeom>
            <a:avLst/>
            <a:gdLst>
              <a:gd name="G0" fmla="*/ 33867 1 2"/>
              <a:gd name="G1" fmla="*/ 3084 1 2"/>
              <a:gd name="G2" fmla="+- 3084 0 0"/>
              <a:gd name="G3" fmla="+- 3386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3867" y="0"/>
                </a:lnTo>
                <a:lnTo>
                  <a:pt x="33867" y="3084"/>
                </a:lnTo>
                <a:lnTo>
                  <a:pt x="0" y="3084"/>
                </a:lnTo>
                <a:close/>
              </a:path>
            </a:pathLst>
          </a:custGeom>
          <a:solidFill>
            <a:srgbClr val="00B050"/>
          </a:solidFill>
          <a:ln w="12600" cap="flat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2992438" y="0"/>
            <a:ext cx="5822950" cy="914400"/>
          </a:xfrm>
          <a:custGeom>
            <a:avLst/>
            <a:gdLst>
              <a:gd name="G0" fmla="*/ 16175 1 2"/>
              <a:gd name="G1" fmla="*/ 2542 1 2"/>
              <a:gd name="G2" fmla="+- 2542 0 0"/>
              <a:gd name="G3" fmla="+- 1617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6175" y="0"/>
                </a:lnTo>
                <a:lnTo>
                  <a:pt x="16175" y="2542"/>
                </a:lnTo>
                <a:lnTo>
                  <a:pt x="0" y="2542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ru-RU" sz="540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Методы Activity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079500" y="2547938"/>
            <a:ext cx="3311525" cy="3502025"/>
          </a:xfrm>
          <a:custGeom>
            <a:avLst/>
            <a:gdLst>
              <a:gd name="G0" fmla="*/ 9201 1 2"/>
              <a:gd name="G1" fmla="*/ 9728 1 2"/>
              <a:gd name="G2" fmla="+- 9728 0 0"/>
              <a:gd name="G3" fmla="+- 9201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201" y="0"/>
                </a:lnTo>
                <a:lnTo>
                  <a:pt x="9201" y="9728"/>
                </a:lnTo>
                <a:lnTo>
                  <a:pt x="0" y="972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</a:pPr>
            <a:r>
              <a:rPr lang="ru-RU" sz="3200">
                <a:solidFill>
                  <a:srgbClr val="000000"/>
                </a:solidFill>
                <a:latin typeface="Calibri" charset="0"/>
                <a:ea typeface="Droid Sans Fallback" charset="0"/>
                <a:cs typeface="Droid Sans Fallback" charset="0"/>
              </a:rPr>
              <a:t>onCreate()		// </a:t>
            </a:r>
          </a:p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</a:pPr>
            <a:r>
              <a:rPr lang="ru-RU" sz="3200">
                <a:solidFill>
                  <a:srgbClr val="000000"/>
                </a:solidFill>
                <a:latin typeface="Calibri" charset="0"/>
                <a:ea typeface="Droid Sans Fallback" charset="0"/>
                <a:cs typeface="Droid Sans Fallback" charset="0"/>
              </a:rPr>
              <a:t>onStart()		//</a:t>
            </a:r>
          </a:p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</a:pPr>
            <a:r>
              <a:rPr lang="ru-RU" sz="3200">
                <a:solidFill>
                  <a:srgbClr val="000000"/>
                </a:solidFill>
                <a:latin typeface="Calibri" charset="0"/>
                <a:ea typeface="Droid Sans Fallback" charset="0"/>
                <a:cs typeface="Droid Sans Fallback" charset="0"/>
              </a:rPr>
              <a:t>onResume()	//</a:t>
            </a:r>
          </a:p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</a:pPr>
            <a:r>
              <a:rPr lang="ru-RU" sz="3200">
                <a:solidFill>
                  <a:srgbClr val="000000"/>
                </a:solidFill>
                <a:latin typeface="Calibri" charset="0"/>
                <a:ea typeface="Droid Sans Fallback" charset="0"/>
                <a:cs typeface="Droid Sans Fallback" charset="0"/>
              </a:rPr>
              <a:t>onPause()		//</a:t>
            </a:r>
          </a:p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</a:pPr>
            <a:r>
              <a:rPr lang="ru-RU" sz="3200">
                <a:solidFill>
                  <a:srgbClr val="000000"/>
                </a:solidFill>
                <a:latin typeface="Calibri" charset="0"/>
                <a:ea typeface="Droid Sans Fallback" charset="0"/>
                <a:cs typeface="Droid Sans Fallback" charset="0"/>
              </a:rPr>
              <a:t>onStop()			//</a:t>
            </a:r>
          </a:p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</a:pPr>
            <a:r>
              <a:rPr lang="ru-RU" sz="3200">
                <a:solidFill>
                  <a:srgbClr val="000000"/>
                </a:solidFill>
                <a:latin typeface="Calibri" charset="0"/>
                <a:ea typeface="Droid Sans Fallback" charset="0"/>
                <a:cs typeface="Droid Sans Fallback" charset="0"/>
              </a:rPr>
              <a:t>onRestart()	//</a:t>
            </a:r>
          </a:p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</a:pPr>
            <a:r>
              <a:rPr lang="ru-RU" sz="3200">
                <a:solidFill>
                  <a:srgbClr val="000000"/>
                </a:solidFill>
                <a:latin typeface="Calibri" charset="0"/>
                <a:ea typeface="Droid Sans Fallback" charset="0"/>
                <a:cs typeface="Droid Sans Fallback" charset="0"/>
              </a:rPr>
              <a:t>onDestroy() 	//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27650" y="1262063"/>
            <a:ext cx="4513263" cy="1114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8607" rIns="90000" bIns="45000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ru-RU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Здесь должны были быть комментарии, </a:t>
            </a:r>
          </a:p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ru-RU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но увы...</a:t>
            </a:r>
          </a:p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endParaRPr lang="ru-RU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</a:pPr>
            <a:r>
              <a:rPr lang="ru-RU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Простите меня :(</a:t>
            </a: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+mj-lt"/>
                <a:ea typeface="Droid Sans Fallback" charset="0"/>
                <a:cs typeface="Droid Sans Fallback" charset="0"/>
              </a:rPr>
              <a:t>Методы обратного вызова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5275" y="-676275"/>
            <a:ext cx="12487275" cy="86677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336360" y="5805264"/>
            <a:ext cx="2516330" cy="613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Основатель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Android Inc.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Andy Rubin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ямоугольник 132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graphicFrame>
        <p:nvGraphicFramePr>
          <p:cNvPr id="6145" name="Group 1"/>
          <p:cNvGraphicFramePr>
            <a:graphicFrameLocks noGrp="1"/>
          </p:cNvGraphicFramePr>
          <p:nvPr/>
        </p:nvGraphicFramePr>
        <p:xfrm>
          <a:off x="3189288" y="1431925"/>
          <a:ext cx="5526087" cy="4686633"/>
        </p:xfrm>
        <a:graphic>
          <a:graphicData uri="http://schemas.openxmlformats.org/drawingml/2006/table">
            <a:tbl>
              <a:tblPr/>
              <a:tblGrid>
                <a:gridCol w="1381125"/>
                <a:gridCol w="1382712"/>
                <a:gridCol w="1381125"/>
                <a:gridCol w="1381125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Version</a:t>
                      </a:r>
                    </a:p>
                  </a:txBody>
                  <a:tcPr marL="73080" marR="73080" marT="27648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Codename</a:t>
                      </a:r>
                    </a:p>
                  </a:txBody>
                  <a:tcPr marL="73080" marR="73080" marT="27648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API</a:t>
                      </a:r>
                    </a:p>
                  </a:txBody>
                  <a:tcPr marL="73080" marR="73080" marT="27648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Distribution</a:t>
                      </a:r>
                    </a:p>
                  </a:txBody>
                  <a:tcPr marL="73080" marR="73080" marT="27648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  <a:hlinkClick r:id="rId3"/>
                        </a:rPr>
                        <a:t>2.2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Froyo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8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0.2%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  <a:hlinkClick r:id="rId4"/>
                        </a:rPr>
                        <a:t>2.3.3 -2.3.7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Gingerbread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10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4.1%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  <a:hlinkClick r:id="rId5"/>
                        </a:rPr>
                        <a:t>4.0.3 -4.0.4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Ice Cream Sandwich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15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3.7%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  <a:hlinkClick r:id="rId6"/>
                        </a:rPr>
                        <a:t>4.1.x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Jelly Bean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16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12.1%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  <a:hlinkClick r:id="rId7"/>
                        </a:rPr>
                        <a:t>4.2.x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17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15.2%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  <a:hlinkClick r:id="rId8"/>
                        </a:rPr>
                        <a:t>4.3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18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4.5%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  <a:hlinkClick r:id="rId9"/>
                        </a:rPr>
                        <a:t>4.4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KitKat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19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39.2%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  <a:hlinkClick r:id="rId10"/>
                        </a:rPr>
                        <a:t>5.0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Lollipop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21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15.9%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  <a:hlinkClick r:id="rId11"/>
                        </a:rPr>
                        <a:t>5.1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22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</a:tabLst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Droid Sans Fallback" charset="0"/>
                          <a:cs typeface="Droid Sans Fallback" charset="0"/>
                        </a:rPr>
                        <a:t>5.1%</a:t>
                      </a:r>
                    </a:p>
                  </a:txBody>
                  <a:tcPr marL="73080" marR="73080" marT="28656" marB="24120" horzOverflow="overflow">
                    <a:lnL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6274" name="AutoShape 130"/>
          <p:cNvSpPr>
            <a:spLocks noChangeArrowheads="1"/>
          </p:cNvSpPr>
          <p:nvPr/>
        </p:nvSpPr>
        <p:spPr bwMode="auto">
          <a:xfrm>
            <a:off x="0" y="0"/>
            <a:ext cx="12192000" cy="1109663"/>
          </a:xfrm>
          <a:custGeom>
            <a:avLst/>
            <a:gdLst>
              <a:gd name="G0" fmla="*/ 33867 1 2"/>
              <a:gd name="G1" fmla="*/ 3084 1 2"/>
              <a:gd name="G2" fmla="+- 3084 0 0"/>
              <a:gd name="G3" fmla="+- 3386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3867" y="0"/>
                </a:lnTo>
                <a:lnTo>
                  <a:pt x="33867" y="3084"/>
                </a:lnTo>
                <a:lnTo>
                  <a:pt x="0" y="3084"/>
                </a:lnTo>
                <a:close/>
              </a:path>
            </a:pathLst>
          </a:custGeom>
          <a:solidFill>
            <a:srgbClr val="00B050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75" name="AutoShape 131"/>
          <p:cNvSpPr>
            <a:spLocks noChangeArrowheads="1"/>
          </p:cNvSpPr>
          <p:nvPr/>
        </p:nvSpPr>
        <p:spPr bwMode="auto">
          <a:xfrm>
            <a:off x="5807968" y="0"/>
            <a:ext cx="11144250" cy="914400"/>
          </a:xfrm>
          <a:custGeom>
            <a:avLst/>
            <a:gdLst>
              <a:gd name="G0" fmla="*/ 30958 1 2"/>
              <a:gd name="G1" fmla="*/ 2542 1 2"/>
              <a:gd name="G2" fmla="+- 2542 0 0"/>
              <a:gd name="G3" fmla="+- 30958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0958" y="0"/>
                </a:lnTo>
                <a:lnTo>
                  <a:pt x="30958" y="2542"/>
                </a:lnTo>
                <a:lnTo>
                  <a:pt x="0" y="2542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ru-RU" sz="5400" dirty="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Статистика устройств </a:t>
            </a:r>
            <a:r>
              <a:rPr lang="ru-RU" sz="5400" dirty="0" err="1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Android</a:t>
            </a:r>
            <a:endParaRPr lang="ru-RU" sz="5400" dirty="0">
              <a:solidFill>
                <a:srgbClr val="FFFFFF"/>
              </a:solidFill>
              <a:latin typeface="Calibri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8075" y="1109663"/>
            <a:ext cx="7053263" cy="5956300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0" y="0"/>
            <a:ext cx="12192000" cy="1109663"/>
          </a:xfrm>
          <a:custGeom>
            <a:avLst/>
            <a:gdLst>
              <a:gd name="G0" fmla="*/ 33867 1 2"/>
              <a:gd name="G1" fmla="*/ 3084 1 2"/>
              <a:gd name="G2" fmla="+- 3084 0 0"/>
              <a:gd name="G3" fmla="+- 3386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3867" y="0"/>
                </a:lnTo>
                <a:lnTo>
                  <a:pt x="33867" y="3084"/>
                </a:lnTo>
                <a:lnTo>
                  <a:pt x="0" y="3084"/>
                </a:lnTo>
                <a:close/>
              </a:path>
            </a:pathLst>
          </a:custGeom>
          <a:solidFill>
            <a:srgbClr val="00B050"/>
          </a:solidFill>
          <a:ln w="12600" cap="flat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5735960" y="0"/>
            <a:ext cx="7615237" cy="914400"/>
          </a:xfrm>
          <a:custGeom>
            <a:avLst/>
            <a:gdLst>
              <a:gd name="G0" fmla="*/ 21154 1 2"/>
              <a:gd name="G1" fmla="*/ 2542 1 2"/>
              <a:gd name="G2" fmla="+- 2542 0 0"/>
              <a:gd name="G3" fmla="+- 21154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1154" y="0"/>
                </a:lnTo>
                <a:lnTo>
                  <a:pt x="21154" y="2542"/>
                </a:lnTo>
                <a:lnTo>
                  <a:pt x="0" y="2542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5400" dirty="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Компоненты </a:t>
            </a:r>
            <a:r>
              <a:rPr lang="ru-RU" sz="5400" dirty="0" err="1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Android</a:t>
            </a:r>
            <a:endParaRPr lang="ru-RU" sz="5400" dirty="0">
              <a:solidFill>
                <a:srgbClr val="FFFFFF"/>
              </a:solidFill>
              <a:latin typeface="Calibri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3863" y="3959225"/>
            <a:ext cx="5389562" cy="1800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0"/>
            <a:ext cx="12192000" cy="1109663"/>
          </a:xfrm>
          <a:custGeom>
            <a:avLst/>
            <a:gdLst>
              <a:gd name="G0" fmla="*/ 33867 1 2"/>
              <a:gd name="G1" fmla="*/ 3084 1 2"/>
              <a:gd name="G2" fmla="+- 3084 0 0"/>
              <a:gd name="G3" fmla="+- 3386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3867" y="0"/>
                </a:lnTo>
                <a:lnTo>
                  <a:pt x="33867" y="3084"/>
                </a:lnTo>
                <a:lnTo>
                  <a:pt x="0" y="3084"/>
                </a:lnTo>
                <a:close/>
              </a:path>
            </a:pathLst>
          </a:custGeom>
          <a:solidFill>
            <a:srgbClr val="00B050"/>
          </a:solidFill>
          <a:ln w="12600" cap="flat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4532313" y="0"/>
            <a:ext cx="2744787" cy="914400"/>
          </a:xfrm>
          <a:custGeom>
            <a:avLst/>
            <a:gdLst>
              <a:gd name="G0" fmla="*/ 7624 1 2"/>
              <a:gd name="G1" fmla="*/ 2542 1 2"/>
              <a:gd name="G2" fmla="+- 2542 0 0"/>
              <a:gd name="G3" fmla="+- 7624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7624" y="0"/>
                </a:lnTo>
                <a:lnTo>
                  <a:pt x="7624" y="2542"/>
                </a:lnTo>
                <a:lnTo>
                  <a:pt x="0" y="2542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</a:pPr>
            <a:r>
              <a:rPr lang="ru-RU" sz="540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Activity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0663" y="1295400"/>
            <a:ext cx="11771312" cy="2395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1632" rIns="90000" bIns="45000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</a:pPr>
            <a:r>
              <a:rPr lang="ru-RU" sz="2200" b="1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Activity</a:t>
            </a:r>
            <a:r>
              <a:rPr lang="ru-RU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 - это компонент приложение, который предоставляет «экран» с помощью которого пользователи могут взаимодействовать с тем чтобы сделать что-то, например, набрать телефон, сфотографировать, отправить по электронной почте или просматривать карту. Каждый </a:t>
            </a:r>
            <a:r>
              <a:rPr lang="ru-RU" sz="22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Activity</a:t>
            </a:r>
            <a:r>
              <a:rPr lang="ru-RU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выдает окно, </a:t>
            </a:r>
            <a:r>
              <a:rPr lang="ru-RU" sz="22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  <a:r>
              <a:rPr lang="ru-RU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пользовательским интерфейсом. Окно обычно заполняет экран, но может быть меньше, чем на экране и плавать поверх других окон.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5400" b="1" dirty="0" err="1">
                <a:solidFill>
                  <a:schemeClr val="bg1"/>
                </a:solidFill>
                <a:latin typeface="+mj-lt"/>
                <a:ea typeface="Droid Sans Fallback" charset="0"/>
                <a:cs typeface="Droid Sans Fallback" charset="0"/>
              </a:rPr>
              <a:t>Activity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2192000" cy="1109663"/>
          </a:xfrm>
          <a:custGeom>
            <a:avLst/>
            <a:gdLst>
              <a:gd name="G0" fmla="*/ 33867 1 2"/>
              <a:gd name="G1" fmla="*/ 3084 1 2"/>
              <a:gd name="G2" fmla="+- 3084 0 0"/>
              <a:gd name="G3" fmla="+- 3386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3867" y="0"/>
                </a:lnTo>
                <a:lnTo>
                  <a:pt x="33867" y="3084"/>
                </a:lnTo>
                <a:lnTo>
                  <a:pt x="0" y="3084"/>
                </a:lnTo>
                <a:close/>
              </a:path>
            </a:pathLst>
          </a:custGeom>
          <a:solidFill>
            <a:srgbClr val="00B050"/>
          </a:solidFill>
          <a:ln w="12600" cap="flat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4367213" y="0"/>
            <a:ext cx="3073400" cy="914400"/>
          </a:xfrm>
          <a:custGeom>
            <a:avLst/>
            <a:gdLst>
              <a:gd name="G0" fmla="*/ 8539 1 2"/>
              <a:gd name="G1" fmla="*/ 2542 1 2"/>
              <a:gd name="G2" fmla="+- 2542 0 0"/>
              <a:gd name="G3" fmla="+- 853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8539" y="0"/>
                </a:lnTo>
                <a:lnTo>
                  <a:pt x="8539" y="2542"/>
                </a:lnTo>
                <a:lnTo>
                  <a:pt x="0" y="2542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</a:pPr>
            <a:r>
              <a:rPr lang="ru-RU" sz="540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Services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155825" y="1728788"/>
            <a:ext cx="7059613" cy="2644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5584" rIns="90000" bIns="45000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ru-RU" sz="1400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Services</a:t>
            </a:r>
            <a:r>
              <a:rPr lang="ru-RU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 предназначен длительных операций в фоновом режиме и не обеспечивают пользовательский интерфейс. Если запустить сервис, то он будет продолжать работать, даже свернув приложение и переключившись на другое приложение.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ru-RU" sz="1400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Пример использования: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ru-RU" sz="1400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 </a:t>
            </a:r>
            <a:r>
              <a:rPr lang="ru-RU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обработка сетевых операций;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ru-RU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 воспроизведение музыки;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ru-RU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 выполнять ввода / вывода файл; 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ru-RU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 взаимодействовие с контент-провайдером.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+mj-lt"/>
                <a:ea typeface="Droid Sans Fallback" charset="0"/>
                <a:cs typeface="Droid Sans Fallback" charset="0"/>
              </a:rPr>
              <a:t>Services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2192000" cy="1109663"/>
          </a:xfrm>
          <a:custGeom>
            <a:avLst/>
            <a:gdLst>
              <a:gd name="G0" fmla="*/ 33867 1 2"/>
              <a:gd name="G1" fmla="*/ 3084 1 2"/>
              <a:gd name="G2" fmla="+- 3084 0 0"/>
              <a:gd name="G3" fmla="+- 3386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3867" y="0"/>
                </a:lnTo>
                <a:lnTo>
                  <a:pt x="33867" y="3084"/>
                </a:lnTo>
                <a:lnTo>
                  <a:pt x="0" y="3084"/>
                </a:lnTo>
                <a:close/>
              </a:path>
            </a:pathLst>
          </a:custGeom>
          <a:solidFill>
            <a:srgbClr val="00B050"/>
          </a:solidFill>
          <a:ln w="12600" cap="flat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2735263" y="0"/>
            <a:ext cx="6338887" cy="914400"/>
          </a:xfrm>
          <a:custGeom>
            <a:avLst/>
            <a:gdLst>
              <a:gd name="G0" fmla="*/ 17611 1 2"/>
              <a:gd name="G1" fmla="*/ 2542 1 2"/>
              <a:gd name="G2" fmla="+- 2542 0 0"/>
              <a:gd name="G3" fmla="+- 17611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7611" y="0"/>
                </a:lnTo>
                <a:lnTo>
                  <a:pt x="17611" y="2542"/>
                </a:lnTo>
                <a:lnTo>
                  <a:pt x="0" y="2542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ru-RU" sz="540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Content providers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457325" y="2286000"/>
            <a:ext cx="8221663" cy="377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8607" rIns="90000" bIns="45000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ru-RU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Позволяют управлять доступом к структурированным набором  данных.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4500" y="2886075"/>
            <a:ext cx="3810000" cy="3810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Content provider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2192000" cy="1109663"/>
          </a:xfrm>
          <a:custGeom>
            <a:avLst/>
            <a:gdLst>
              <a:gd name="G0" fmla="*/ 33867 1 2"/>
              <a:gd name="G1" fmla="*/ 3084 1 2"/>
              <a:gd name="G2" fmla="+- 3084 0 0"/>
              <a:gd name="G3" fmla="+- 3386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3867" y="0"/>
                </a:lnTo>
                <a:lnTo>
                  <a:pt x="33867" y="3084"/>
                </a:lnTo>
                <a:lnTo>
                  <a:pt x="0" y="3084"/>
                </a:lnTo>
                <a:close/>
              </a:path>
            </a:pathLst>
          </a:custGeom>
          <a:solidFill>
            <a:srgbClr val="00B050"/>
          </a:solidFill>
          <a:ln w="12600" cap="flat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903413" y="1944688"/>
            <a:ext cx="7167562" cy="1009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58607" rIns="90000" bIns="45000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ru-RU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Broadcast</a:t>
            </a:r>
            <a:r>
              <a:rPr lang="ru-RU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reciver</a:t>
            </a:r>
            <a:r>
              <a:rPr lang="ru-RU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- отвечает отслеживание сообщений и реагирование на действия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endParaRPr lang="ru-RU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0" y="2808288"/>
            <a:ext cx="5715000" cy="37211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ru-RU" sz="5400" dirty="0" err="1" smtClean="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Broadcast</a:t>
            </a:r>
            <a:r>
              <a:rPr lang="ru-RU" sz="5400" dirty="0" smtClean="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 </a:t>
            </a:r>
            <a:r>
              <a:rPr lang="ru-RU" sz="5400" dirty="0" err="1" smtClean="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receivers</a:t>
            </a:r>
            <a:endParaRPr lang="ru-RU" sz="5400" dirty="0">
              <a:solidFill>
                <a:srgbClr val="FFFFFF"/>
              </a:solidFill>
              <a:latin typeface="Calibri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2192000" cy="1109663"/>
          </a:xfrm>
          <a:custGeom>
            <a:avLst/>
            <a:gdLst>
              <a:gd name="G0" fmla="*/ 33867 1 2"/>
              <a:gd name="G1" fmla="*/ 3084 1 2"/>
              <a:gd name="G2" fmla="+- 3084 0 0"/>
              <a:gd name="G3" fmla="+- 3386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3867" y="0"/>
                </a:lnTo>
                <a:lnTo>
                  <a:pt x="33867" y="3084"/>
                </a:lnTo>
                <a:lnTo>
                  <a:pt x="0" y="3084"/>
                </a:lnTo>
                <a:close/>
              </a:path>
            </a:pathLst>
          </a:custGeom>
          <a:solidFill>
            <a:srgbClr val="00B050"/>
          </a:solidFill>
          <a:ln w="12600" cap="flat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6788" y="2106613"/>
            <a:ext cx="7951787" cy="4057650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18725" y="1109663"/>
            <a:ext cx="1846263" cy="1223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 bwMode="auto">
          <a:xfrm>
            <a:off x="0" y="0"/>
            <a:ext cx="12192000" cy="90872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5400" dirty="0" smtClean="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Жизненный цикл </a:t>
            </a:r>
            <a:r>
              <a:rPr lang="ru-RU" sz="5400" dirty="0" err="1" smtClean="0">
                <a:solidFill>
                  <a:srgbClr val="FFFFFF"/>
                </a:solidFill>
                <a:latin typeface="Calibri" charset="0"/>
                <a:ea typeface="Droid Sans Fallback" charset="0"/>
                <a:cs typeface="Droid Sans Fallback" charset="0"/>
              </a:rPr>
              <a:t>Activity</a:t>
            </a:r>
            <a:endParaRPr lang="ru-RU" sz="5400" dirty="0" smtClean="0">
              <a:solidFill>
                <a:srgbClr val="FFFFFF"/>
              </a:solidFill>
              <a:latin typeface="Calibri" charset="0"/>
              <a:ea typeface="Droid Sans Fallback" charset="0"/>
              <a:cs typeface="Droid Sans Fallback" charset="0"/>
            </a:endParaRPr>
          </a:p>
          <a:p>
            <a:pPr algn="ctr"/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int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Point</Template>
  <TotalTime>7</TotalTime>
  <Words>147</Words>
  <Application>Microsoft Office PowerPoint</Application>
  <PresentationFormat>Произвольный</PresentationFormat>
  <Paragraphs>91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Point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Baihu</dc:creator>
  <cp:lastModifiedBy>Максим Шаптала</cp:lastModifiedBy>
  <cp:revision>2</cp:revision>
  <cp:lastPrinted>1601-01-01T00:00:00Z</cp:lastPrinted>
  <dcterms:created xsi:type="dcterms:W3CDTF">2015-09-23T05:54:08Z</dcterms:created>
  <dcterms:modified xsi:type="dcterms:W3CDTF">2016-04-22T16:03:43Z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11</vt:r8>
  </property>
</Properties>
</file>